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media/image1.wmf" ContentType="image/x-wmf"/>
  <Override PartName="/ppt/media/image2.emf" ContentType="image/x-emf"/>
  <Override PartName="/ppt/media/image4.wmf" ContentType="image/x-wmf"/>
  <Override PartName="/ppt/media/image3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1B87A4-BB01-47BC-A909-D608E863ED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FC5F1E-664E-4E54-B19C-2AF5DEB68D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47FEF0-33D3-41CF-8B43-0581D58B1D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85800" y="4130640"/>
            <a:ext cx="77724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F9D4F3-196D-4E59-85AF-B7A2AD95B4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04A7D7-233D-4E88-9B6D-889AE0E928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17D870-44DC-459A-8AFA-F530F13515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55272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ADE769-F4A7-43F3-8C38-5F7FB15E8043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55272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29DDA7-0679-4F21-B23F-10EF2640CBE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Equilibrium modeling </a:t>
            </a:r>
            <a:br>
              <a:rPr sz="4800"/>
            </a:b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electricity markets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2590560"/>
            <a:ext cx="64008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Ross Baldick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of Electrical and Computer Engineering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University of Texas at Austin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Multiplicity of SFE.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21333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Restriction to linear or affine bids can yield a unique equilibrium (Green; Rudkevich; Baldick, Grant, and Kahn,)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Range of equilibria can be narrow when generation constraints are binding (Green),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work (Baldick and Hogan) suggests that range of equilibria is also fairly narrow when: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portfolios differ from player to player,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are binding.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6A1F4D-2B8C-46F9-8F11-E0DCA59E8746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6C91619-9805-4C9B-B061-23E25D50833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Uniqueness of Cournot.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" name=""/>
              <p:cNvSpPr txBox="1"/>
              <p:nvPr/>
            </p:nvSpPr>
            <p:spPr>
              <a:xfrm>
                <a:off x="228600" y="1676520"/>
                <a:ext cx="8724960" cy="4724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Given: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     linear or constant elasticity demand,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     convex production costs,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     no capacity constraints,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Then profit function </m:t>
                        </m:r>
                        <m:sSub>
                          <m:e>
                            <m:r>
                              <m:t xml:space="preserve">π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(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,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−</m:t>
                            </m:r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 for player </m:t>
                        </m:r>
                        <m:r>
                          <m:t xml:space="preserve">i</m:t>
                        </m:r>
                        <m:r>
                          <m:rPr>
                            <m:lit/>
                            <m:nor/>
                          </m:rPr>
                          <m:t xml:space="preserve"> is typically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      concave in 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,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Profit max determined by first order conditions,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Typically unique Cournot equilibrium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40" name=""/>
              <p:cNvSpPr txBox="1"/>
              <p:nvPr/>
            </p:nvSpPr>
            <p:spPr>
              <a:xfrm>
                <a:off x="228600" y="1676520"/>
                <a:ext cx="8724960" cy="4724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E6E5FF-B93B-4AB9-B5EB-5B821B76A594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60521B2-8A0A-4BFE-8FA2-F5D4B5289E0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constraints.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33160" y="2514240"/>
            <a:ext cx="830556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functions can have two (or more) local maxima: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Optimization of profit is more difficult,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changes in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i="1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-i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yield large changes in optimizing behavior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i="1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player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be no equilibrium or multiple equilibria.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C97F17-B8C7-4539-AB40-7E549ED79308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53FF874-DB43-4363-828C-5F4590838D5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constraints.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Borenstein, Bushnell, and Stoft show motivation to congest transmission lines even when unconstrained equilibrium satisfies transmission constraints,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Cunningham, Baldick, and Baughman illustrate similar phenomenon in a model of ERCOT,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Presence or absence of transmission contracts affects equilibrium (Joskow and Tirole.)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57111F-C40C-4028-B46E-C32F2C93A605}" type="slidenum">
              <a:t>13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6B9DB94-C727-49FC-A279-46EC511C232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many modeling issues that are problematic with equilibrium approaches: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Nevertheless, Bushnell and Borenstein provided useful prediction of behavior in California PX,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Probably not useful in exactly predicting prices,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give insights into: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Qualitative behavior,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issues.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D32A2C-6DBF-48A0-9D47-C657BC9F2525}" type="slidenum">
              <a:t>14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567062D-E0E9-45FD-9257-A14CDD49C8C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Linear supply function equilibrium: Generalizations and Practical Applications.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and Costs,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Affine Supply Function Equilibrium,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Limits,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Application: 1999 and 1996 Generation Divestitures in England &amp; Wales,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and Cost Curves,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Predictions of prices before and after divestiture,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 and future work.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DC1FC2-FE86-49F8-BFEA-4D39B5BBC304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5F7627F-0650-451B-BC08-1C9901E07E8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 (1996)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Applied SFE to England and Wales market: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Predicted effect on prices of 1996 divestitures,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changed from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2 players to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3 players,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Omitted many engineering issues: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Marginal cost functions were assumed to have the same intercept,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generator capacity constraints modeled,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transmission constraints modeled.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24FA1F-C1FE-44E3-AF8C-2FACA14E3040}" type="slidenum">
              <a:t>16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EDDFBA1-A2BF-4607-98DD-1D77E7270F4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Demand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Following literature, assume that demand is separable as a function of price and time is of the form: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p,t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–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is the load-duration characteristic,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Symbol" charset="2"/>
              <a:buChar char="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the derivative with respect to price,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any given time, demand is a linear function of the price.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3BA588-41A8-4F57-9735-33DD0C2065AA}" type="slidenum">
              <a:t>17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421D772-F961-4C16-B01B-D17E3FCCC7B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Costs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773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 96 uses marginal cost functions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'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supply functions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(.) that have zero (or common non-zero) intercept: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Derives conditions for SFE under these conditions,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consider the more realistic case where marginal cost function have intercepts that vary from player to player: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½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'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D54ACE-822B-45DA-AFE1-163C7A14AEE7}" type="slidenum">
              <a:t>18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D803716-443E-40C5-83C6-F9523EDBDE6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supply function is also affine: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0 are chosen by firm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2CBEDE-A76D-42D1-832E-0C3A77BAD0FC}" type="slidenum">
              <a:t>19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5203B0D-EEAB-4C4C-9ECD-E4EE2E1495C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Outline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120" y="990720"/>
            <a:ext cx="81536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Nash equilibrium,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Applicability of Cournot and supply function equilibrium approaches: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rules in electricity markets,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Difficulties in applying Cournot and SFE techniques,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“Linear supply function equilibrium: Generalizations and Practical Applications,”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joint work with Ed Kahn and Ryan Grant,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as University of California Energy Institute POWER paper PWP-078, http://www.ucei.berkeley.edu/ucei/PDFDown.html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3210EF-F1C1-4048-8980-D8FE800810EE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3BD5DC8-7181-4132-9FA3-E4B52BBE3C9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 (2)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815328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first order profit maximization condition derived by Green for SFE remains unchanged: (set of coupled DEs)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- 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'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))){-d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/d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)/d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}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Substituting for affine marginal costs and supply function into above solution yields: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p–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p–c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 –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–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slope of the linear demand function,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p,t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–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3482AC-7F8E-4819-BD2D-104DDBFE5886}" type="slidenum">
              <a:t>20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6E24DC7-3801-4638-8C20-043903716B6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 (3)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(.) must be consistent across all times then condition must be true for all realized prices: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assuming that at least two distinct prices are realized then condition must be identically true,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equate coefficients of constants and can equate coefficients of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(untrue in single period model),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Conditions are independent of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842397-B823-4374-A6E5-903CF4CD5AE7}" type="slidenum">
              <a:t>21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038D788-019F-4BB4-BCAB-A602065850C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 (4)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Equating coefficients of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yields: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(1–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){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},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simultaneous equations in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Green’s equation (6), which was derived for the zero intercept case,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Rudkevich (1999) proves that this has a unique non-negative solution in values of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9705FD-99F4-433F-A26E-E90C94B3F41F}" type="slidenum">
              <a:t>22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3DA960C-DCD0-461C-9E11-EFBB9883A5C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 (5)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Equating coefficients of constant term yields: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–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– 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c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){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}.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0 then substituting for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 the left hand side from previous condition and rearranging yields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generalizes result of Rudkevich (1999) for the zero intercept case: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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i, a</a:t>
            </a:r>
            <a:r>
              <a:rPr b="0" i="1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0.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E2921C-229F-46F0-BDD8-314F0E43CD59}" type="slidenum">
              <a:t>23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494B598-29BC-40DC-9998-D8BBC47DE3B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The Affine Case (6)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Interpretation of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incentive compatible to reveal intercept of marginal cost functions,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incentive to exaggerate cost at low output levels since no infra-marginal capacity,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result is true even if low prices are never realized!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long as at least two distinct prices are realized.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E81F17-5B30-470C-9954-45BB7D219C44}" type="slidenum">
              <a:t>24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4496EE1-673D-4875-958A-F834BB2C59D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Analysis: Price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far, no explicit reference to the time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nor to the demand curve: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p,t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–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is the load-duration characteristic,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Symbol" charset="2"/>
              <a:buChar char="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is the derivative with respect to price,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Solving for the price as a function of time: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= 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+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)/(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i="1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+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Completes basic discussion of affine SFE.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A15048-4064-4896-8F5A-898BB4D6DA59}" type="slidenum">
              <a:t>25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1EB2A05-A89B-4A72-AC60-915F663277A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Contributions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Generalized linear marginal cost and linear SFE to affine marginal cost and found the affine SFE,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Proved incentive compatibility of bidding true marginal cost intercept.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BE3ECB-2D1E-4B53-8C0D-0C3484F6C0A1}" type="slidenum">
              <a:t>26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D4F7DAC-C02D-4687-863F-5990610FDE3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analysis 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paper.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Conditions for SFE to arise as limit of repeated interactions between bidders,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Minimum generation capacity limits: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 equilibrium in piecewise affine, non-decreasing SFE,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generation capacity limits: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 hoc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approximation to piecewise affine, non-decreasing SFE,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Manipulation of non-linear SFE conditions into form that can be solved with standard numerical differential equation solvers.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8B18BF-452B-4F9B-9347-528ED546C521}" type="slidenum">
              <a:t>27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F1490F9-9F1B-436E-AD9A-2D109AF08F3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Application: 1999 and 1996 Divestitures in England and Wales </a:t>
            </a:r>
            <a:br>
              <a:rPr sz="3600"/>
            </a:b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SFE help understand the price effect of the 1999 divestitures?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drop of 20% observed,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Revisit predictions made in Green (96) for the 1996 divestitures: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did not drop as much as he predicted,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mix has undergone much change in the past 10 years.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8C936B-4B8F-458A-931F-C72036E7EC8F}" type="slidenum">
              <a:t>28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7261769-B471-49C2-8067-149FDB3E3D8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Mix in England and Wales: 1995-99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0" y="2128680"/>
          <a:ext cx="8928000" cy="4091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128680"/>
                    <a:ext cx="8928000" cy="409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2275ED-5D99-4A70-8FDF-EA782541F5C3}" type="slidenum">
              <a:t>29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A58130C-B500-4869-A574-C82D0577FDB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Nash Equilibrium definition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16000" y="1371600"/>
          <a:ext cx="8928000" cy="524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000" y="1371600"/>
                    <a:ext cx="8928000" cy="524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53D313-DB73-4E4D-B439-3B3052D14927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AABDAB9-530A-4A05-8E81-6119AD8367D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Curves: Zero Intercept versus Positive Intercept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3337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zero intercept tends to over-estimate profits,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affine curve will under-estimate profits,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differences matter as NP/PG market share decline.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0" y="1828800"/>
          <a:ext cx="525780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828800"/>
                    <a:ext cx="525780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71815D-F257-4923-9A94-25FD28A6F1C3}" type="slidenum">
              <a:t>30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BB47F29-F20F-45DD-8CA1-53B02AEE99F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LSFE Results: 1999 Divestiture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price (pounds per MWh)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demand slope of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0.25 GW/(pound per MWh))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380880" y="3421080"/>
          <a:ext cx="8218440" cy="3436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421080"/>
                    <a:ext cx="8218440" cy="343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7A7AA5-B571-4F98-9DA7-7D5336622256}" type="slidenum">
              <a:t>31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482720B-670A-4040-838B-82B001B4C3E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LSFE Results: 1999 divestiture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Zero intercept and Positive intercept both consistent with observed 20% drop in average prices,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in zero intercept case at low levels of demand are too low: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are below the marginal cost intercepts of 8 to 12 pounds per MWh,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Fringe also marginal at low demand levels: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represent fringe capacity limits.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468070-26A3-4568-91EA-4CE062F0736C}" type="slidenum">
              <a:t>32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4A85218-EEDF-4240-A4A2-BCEB823423B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Revisit Green 1996 Forecast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(pounds per MWh):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685800" y="1752480"/>
          <a:ext cx="7653240" cy="2838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7653240" cy="283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85800" y="4876560"/>
            <a:ext cx="777240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Correcting for capacity constraints and (demand curve) brings prices and quantities closer to observed levels.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574B7C-0957-465C-B8EB-50208DA249C5}" type="slidenum">
              <a:t>33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358094A-C282-4EEF-9B6F-E15D1DE62B4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Contributions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Revisited results of Green (1996) and obtained results closer to reality for 1996 divestiture: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some of this is due to better “curve fitting” of demand curves,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Analyzed 1999 divestiture and obtained results close to reality: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Importance of non-zero intercept and capacity constraints of fringe.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97A930-DF36-47B2-9B72-46A30EE53D41}" type="slidenum">
              <a:t>34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48A3DC4-7334-4BEC-8C8D-EFFF5E25AA8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 and current work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affine generalization improves the cost function modeling accuracy of SFE,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limits are essential for realism, but are difficult to deal with exactly,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the effects of price caps and capacity constraints using solution of non-linear SFE.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753D25-6345-43F5-B186-A32883D0E64D}" type="slidenum">
              <a:t>35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9353BE5-C885-40DF-8C11-019FCCD4BCE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Applicability of Cournot and Supply function equilibrium.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electricity markets require that supply functions (or equivalent) be bid,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this does not mean that SFE approaches are applicable: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(now defunct) California PX, bids could be changed hour by hour,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flexibility means that a supply function bid can be submitted in each hour that achieves (essentially) the same outcome as Cournot each hour.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D32430-1784-41BE-B6FF-DDE911E54046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D471385-03D5-40A6-93DE-CEC3175F8FF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Applicability of Cournot, continued.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Borenstein and Bushnell (1999) used a Cournot model to analyze California,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 predicted large percentage mark-ups: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observed,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(Costs reflected 1998 predictions of gas prices and so were below actual prices.)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A6E5C2-B73E-4E0B-86C7-E0F947839DF6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61B9AF5-3AE8-4D74-B67B-95A9DF568F3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Applicability of SFE.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markets where a single supply function must apply for a complete day’s load: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SFE may be reasonable model of bidding,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Applicable to daily bidding in: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England and Wales market until 2001,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and other pools with day-ahead prices set on basis of single bid function for day.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1A519B-072E-4C0D-BF92-256954766FE8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F497C18-4A02-4CC2-8EDC-6A42E5F77AB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both Cournot and SFE.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Elasticity of demand assumptions,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of cost and supply functions,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Multiplicity of equilibria,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and generation capacity constraints,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Effects of: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Repeated interactions,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contracting.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CFC652-E4B3-4EED-84AA-414E5E0F03FC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EA88B45-4401-4E6B-9D1A-BA6756A3100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Elasticity of demand.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2666880"/>
            <a:ext cx="82296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markets have only small short-term elasticity of demand,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sensitive to elasticity assumption: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Particularly true for Cournot,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SFE less sensitive to demand, but requires more restrictive assumptions on functional form of demand.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A4C62E-6FA4-4567-9FFF-D98C42FEA62B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C001586-A221-4DCC-B7F4-5FB7B38DCF2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issues: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and supply functions.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Costs and supply functions often assumed smooth for convenience of SFE analysis,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some fundamental results may depend critically on this assumption: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approach is to use auction theory.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735288-8DCB-4F5B-8F6B-35CD83DBC381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C57A309-AFCB-45B5-BD7B-AE5E80A71AA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2000-05-12T20:27:27Z</dcterms:created>
  <dc:creator>Christopher Knittel</dc:creator>
  <dc:description/>
  <dc:language>en-US</dc:language>
  <cp:lastModifiedBy>lcunnin2</cp:lastModifiedBy>
  <cp:lastPrinted>2000-08-04T16:30:50Z</cp:lastPrinted>
  <dcterms:modified xsi:type="dcterms:W3CDTF">2001-08-13T12:09:45Z</dcterms:modified>
  <cp:revision>102</cp:revision>
  <dc:subject/>
  <dc:title>Linear Supply Function Equilibrium:Practical Applications</dc:title>
</cp:coreProperties>
</file>