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3.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32.xml.rels" ContentType="application/vnd.openxmlformats-package.relationships+xml"/>
  <Override PartName="/ppt/slides/_rels/slide4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44.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notesSlides/notesSlide17.xml" ContentType="application/vnd.openxmlformats-officedocument.presentationml.notesSlide+xml"/>
  <Override PartName="/ppt/notesSlides/notesSlide40.xml" ContentType="application/vnd.openxmlformats-officedocument.presentationml.notesSlide+xml"/>
  <Override PartName="/ppt/notesSlides/notesSlide22.xml" ContentType="application/vnd.openxmlformats-officedocument.presentationml.notesSlide+xml"/>
  <Override PartName="/ppt/notesSlides/_rels/notesSlide44.xml.rels" ContentType="application/vnd.openxmlformats-package.relationships+xml"/>
  <Override PartName="/ppt/notesSlides/_rels/notesSlide42.xml.rels" ContentType="application/vnd.openxmlformats-package.relationships+xml"/>
  <Override PartName="/ppt/notesSlides/_rels/notesSlide41.xml.rels" ContentType="application/vnd.openxmlformats-package.relationships+xml"/>
  <Override PartName="/ppt/notesSlides/_rels/notesSlide37.xml.rels" ContentType="application/vnd.openxmlformats-package.relationships+xml"/>
  <Override PartName="/ppt/notesSlides/_rels/notesSlide35.xml.rels" ContentType="application/vnd.openxmlformats-package.relationships+xml"/>
  <Override PartName="/ppt/notesSlides/_rels/notesSlide23.xml.rels" ContentType="application/vnd.openxmlformats-package.relationships+xml"/>
  <Override PartName="/ppt/notesSlides/_rels/notesSlide22.xml.rels" ContentType="application/vnd.openxmlformats-package.relationships+xml"/>
  <Override PartName="/ppt/notesSlides/_rels/notesSlide40.xml.rels" ContentType="application/vnd.openxmlformats-package.relationships+xml"/>
  <Override PartName="/ppt/notesSlides/_rels/notesSlide17.xml.rels" ContentType="application/vnd.openxmlformats-package.relationships+xml"/>
  <Override PartName="/ppt/notesSlides/notesSlide23.xml" ContentType="application/vnd.openxmlformats-officedocument.presentationml.notesSlide+xml"/>
  <Override PartName="/ppt/notesSlides/notesSlide35.xml" ContentType="application/vnd.openxmlformats-officedocument.presentationml.notesSlide+xml"/>
  <Override PartName="/ppt/notesSlides/notesSlide37.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Lst>
  <p:sldSz cx="8686800" cy="658495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hdr"/>
          </p:nvPr>
        </p:nvSpPr>
        <p:spPr>
          <a:xfrm>
            <a:off x="-360" y="0"/>
            <a:ext cx="2971800" cy="458640"/>
          </a:xfrm>
          <a:prstGeom prst="rect">
            <a:avLst/>
          </a:prstGeom>
          <a:noFill/>
          <a:ln w="0">
            <a:noFill/>
          </a:ln>
        </p:spPr>
        <p:txBody>
          <a:bodyPr lIns="19080" rIns="1908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7" name="PlaceHolder 2"/>
          <p:cNvSpPr>
            <a:spLocks noGrp="1"/>
          </p:cNvSpPr>
          <p:nvPr>
            <p:ph type="dt" idx="2"/>
          </p:nvPr>
        </p:nvSpPr>
        <p:spPr>
          <a:xfrm>
            <a:off x="3885840" y="0"/>
            <a:ext cx="2971800" cy="458640"/>
          </a:xfrm>
          <a:prstGeom prst="rect">
            <a:avLst/>
          </a:prstGeom>
          <a:noFill/>
          <a:ln w="0">
            <a:noFill/>
          </a:ln>
        </p:spPr>
        <p:txBody>
          <a:bodyPr lIns="19080" rIns="19080" tIns="0" bIns="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8" name="PlaceHolder 3"/>
          <p:cNvSpPr>
            <a:spLocks noGrp="1"/>
          </p:cNvSpPr>
          <p:nvPr>
            <p:ph type="sldImg"/>
          </p:nvPr>
        </p:nvSpPr>
        <p:spPr>
          <a:xfrm>
            <a:off x="1171440" y="706320"/>
            <a:ext cx="4518000" cy="3424320"/>
          </a:xfrm>
          <a:prstGeom prst="rect">
            <a:avLst/>
          </a:prstGeom>
          <a:noFill/>
          <a:ln w="12600">
            <a:solidFill>
              <a:srgbClr val="000000"/>
            </a:solidFill>
            <a:miter/>
          </a:ln>
        </p:spPr>
        <p:txBody>
          <a:bodyPr lIns="90000" rIns="90000" tIns="46800" bIns="4680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move the slide</a:t>
            </a:r>
            <a:endParaRPr b="0" lang="en-US" sz="3000" strike="noStrike" u="none">
              <a:solidFill>
                <a:srgbClr val="000000"/>
              </a:solidFill>
              <a:effectLst/>
              <a:uFillTx/>
              <a:latin typeface="Book Antiqua"/>
            </a:endParaRPr>
          </a:p>
        </p:txBody>
      </p:sp>
      <p:sp>
        <p:nvSpPr>
          <p:cNvPr id="19" name="PlaceHolder 4"/>
          <p:cNvSpPr>
            <a:spLocks noGrp="1"/>
          </p:cNvSpPr>
          <p:nvPr>
            <p:ph type="body"/>
          </p:nvPr>
        </p:nvSpPr>
        <p:spPr>
          <a:xfrm>
            <a:off x="914400" y="4368600"/>
            <a:ext cx="5029200" cy="4136760"/>
          </a:xfrm>
          <a:prstGeom prst="rect">
            <a:avLst/>
          </a:prstGeom>
          <a:noFill/>
          <a:ln w="0">
            <a:noFill/>
          </a:ln>
        </p:spPr>
        <p:txBody>
          <a:bodyPr lIns="92160" rIns="9216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0" name="PlaceHolder 5"/>
          <p:cNvSpPr>
            <a:spLocks noGrp="1"/>
          </p:cNvSpPr>
          <p:nvPr>
            <p:ph type="ftr" idx="3"/>
          </p:nvPr>
        </p:nvSpPr>
        <p:spPr>
          <a:xfrm>
            <a:off x="-360" y="8739360"/>
            <a:ext cx="2971800" cy="458640"/>
          </a:xfrm>
          <a:prstGeom prst="rect">
            <a:avLst/>
          </a:prstGeom>
          <a:noFill/>
          <a:ln w="0">
            <a:noFill/>
          </a:ln>
        </p:spPr>
        <p:txBody>
          <a:bodyPr lIns="19080" rIns="19080" tIns="0" bIns="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1" name="PlaceHolder 6"/>
          <p:cNvSpPr>
            <a:spLocks noGrp="1"/>
          </p:cNvSpPr>
          <p:nvPr>
            <p:ph type="sldNum" idx="4"/>
          </p:nvPr>
        </p:nvSpPr>
        <p:spPr>
          <a:xfrm>
            <a:off x="3885840" y="8739360"/>
            <a:ext cx="2971800" cy="458640"/>
          </a:xfrm>
          <a:prstGeom prst="rect">
            <a:avLst/>
          </a:prstGeom>
          <a:noFill/>
          <a:ln w="0">
            <a:noFill/>
          </a:ln>
        </p:spPr>
        <p:txBody>
          <a:bodyPr lIns="19080" rIns="19080" tIns="0" bIns="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A6922FF-EC50-47EC-A37E-FE8166FC06E9}"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8" name="PlaceHolder 1"/>
          <p:cNvSpPr>
            <a:spLocks noGrp="1"/>
          </p:cNvSpPr>
          <p:nvPr>
            <p:ph type="sldImg"/>
          </p:nvPr>
        </p:nvSpPr>
        <p:spPr>
          <a:xfrm>
            <a:off x="1100160" y="619200"/>
            <a:ext cx="4659120" cy="3530520"/>
          </a:xfrm>
          <a:prstGeom prst="rect">
            <a:avLst/>
          </a:prstGeom>
          <a:ln w="0">
            <a:noFill/>
          </a:ln>
        </p:spPr>
      </p:sp>
      <p:sp>
        <p:nvSpPr>
          <p:cNvPr id="329"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Period: 4/98 - 8/7/99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Number of High OFOs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30</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Actual Number of High OFOs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56</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OFO Reduction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26</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OFO Reduction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46%</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Period: 4/98 - 8/7/99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Number of Low OFOs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Actual Number of Low OFOs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21</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OFO Reduction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OFO Reduction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57%</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0" name="PlaceHolder 1"/>
          <p:cNvSpPr>
            <a:spLocks noGrp="1"/>
          </p:cNvSpPr>
          <p:nvPr>
            <p:ph type="sldImg"/>
          </p:nvPr>
        </p:nvSpPr>
        <p:spPr>
          <a:xfrm>
            <a:off x="1100160" y="619200"/>
            <a:ext cx="4659120" cy="3530520"/>
          </a:xfrm>
          <a:prstGeom prst="rect">
            <a:avLst/>
          </a:prstGeom>
          <a:ln w="0">
            <a:noFill/>
          </a:ln>
        </p:spPr>
      </p:sp>
      <p:sp>
        <p:nvSpPr>
          <p:cNvPr id="331"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Contributed to more than ½ of the OFOs</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2" name="PlaceHolder 1"/>
          <p:cNvSpPr>
            <a:spLocks noGrp="1"/>
          </p:cNvSpPr>
          <p:nvPr>
            <p:ph type="sldImg"/>
          </p:nvPr>
        </p:nvSpPr>
        <p:spPr>
          <a:xfrm>
            <a:off x="1100160" y="619200"/>
            <a:ext cx="4659120" cy="3530520"/>
          </a:xfrm>
          <a:prstGeom prst="rect">
            <a:avLst/>
          </a:prstGeom>
          <a:ln w="0">
            <a:noFill/>
          </a:ln>
        </p:spPr>
      </p:sp>
      <p:sp>
        <p:nvSpPr>
          <p:cNvPr id="333"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were all the high inventory OFOs and all were effective</a:t>
            </a:r>
            <a:endParaRPr b="0" lang="en-US" sz="1200" strike="noStrike" u="none">
              <a:solidFill>
                <a:srgbClr val="000000"/>
              </a:solidFill>
              <a:effectLst/>
              <a:uFillTx/>
              <a:latin typeface="Times New Roman"/>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4" name="PlaceHolder 1"/>
          <p:cNvSpPr>
            <a:spLocks noGrp="1"/>
          </p:cNvSpPr>
          <p:nvPr>
            <p:ph type="sldImg"/>
          </p:nvPr>
        </p:nvSpPr>
        <p:spPr>
          <a:xfrm>
            <a:off x="1100160" y="619200"/>
            <a:ext cx="4659120" cy="3530520"/>
          </a:xfrm>
          <a:prstGeom prst="rect">
            <a:avLst/>
          </a:prstGeom>
          <a:ln w="0">
            <a:noFill/>
          </a:ln>
        </p:spPr>
      </p:sp>
      <p:sp>
        <p:nvSpPr>
          <p:cNvPr id="335"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that Injection is (-) and withdrawal is (+)</a:t>
            </a:r>
            <a:endParaRPr b="0" lang="en-US" sz="1200" strike="noStrike" u="none">
              <a:solidFill>
                <a:srgbClr val="000000"/>
              </a:solidFill>
              <a:effectLst/>
              <a:uFillTx/>
              <a:latin typeface="Times New Roman"/>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PlaceHolder 1"/>
          <p:cNvSpPr>
            <a:spLocks noGrp="1"/>
          </p:cNvSpPr>
          <p:nvPr>
            <p:ph type="sldImg"/>
          </p:nvPr>
        </p:nvSpPr>
        <p:spPr>
          <a:xfrm>
            <a:off x="1100160" y="619200"/>
            <a:ext cx="4659120" cy="3530520"/>
          </a:xfrm>
          <a:prstGeom prst="rect">
            <a:avLst/>
          </a:prstGeom>
          <a:ln w="0">
            <a:noFill/>
          </a:ln>
        </p:spPr>
      </p:sp>
      <p:sp>
        <p:nvSpPr>
          <p:cNvPr id="337"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more interesting than it is a concern for PG&amp;E.  It shows there is a wide range of utilization of balancing by the customers.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8" name="PlaceHolder 1"/>
          <p:cNvSpPr>
            <a:spLocks noGrp="1"/>
          </p:cNvSpPr>
          <p:nvPr>
            <p:ph type="sldImg"/>
          </p:nvPr>
        </p:nvSpPr>
        <p:spPr>
          <a:xfrm>
            <a:off x="1100160" y="619200"/>
            <a:ext cx="4659120" cy="3530520"/>
          </a:xfrm>
          <a:prstGeom prst="rect">
            <a:avLst/>
          </a:prstGeom>
          <a:ln w="0">
            <a:noFill/>
          </a:ln>
        </p:spPr>
      </p:sp>
      <p:sp>
        <p:nvSpPr>
          <p:cNvPr id="339"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a variation on the Status Quo</a:t>
            </a:r>
            <a:endParaRPr b="0" lang="en-US" sz="1200" strike="noStrike" u="none">
              <a:solidFill>
                <a:srgbClr val="000000"/>
              </a:solidFill>
              <a:effectLst/>
              <a:uFillTx/>
              <a:latin typeface="Times New Roman"/>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sldImg"/>
          </p:nvPr>
        </p:nvSpPr>
        <p:spPr>
          <a:xfrm>
            <a:off x="1100160" y="619200"/>
            <a:ext cx="4659120" cy="3530520"/>
          </a:xfrm>
          <a:prstGeom prst="rect">
            <a:avLst/>
          </a:prstGeom>
          <a:ln w="0">
            <a:noFill/>
          </a:ln>
        </p:spPr>
      </p:sp>
      <p:sp>
        <p:nvSpPr>
          <p:cNvPr id="341"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another variation on the Status Quo</a:t>
            </a:r>
            <a:endParaRPr b="0" lang="en-US" sz="1200" strike="noStrike" u="none">
              <a:solidFill>
                <a:srgbClr val="000000"/>
              </a:solidFill>
              <a:effectLst/>
              <a:uFillTx/>
              <a:latin typeface="Times New Roman"/>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2" name="PlaceHolder 1"/>
          <p:cNvSpPr>
            <a:spLocks noGrp="1"/>
          </p:cNvSpPr>
          <p:nvPr>
            <p:ph type="sldImg"/>
          </p:nvPr>
        </p:nvSpPr>
        <p:spPr>
          <a:xfrm>
            <a:off x="1100160" y="619200"/>
            <a:ext cx="4659120" cy="3530520"/>
          </a:xfrm>
          <a:prstGeom prst="rect">
            <a:avLst/>
          </a:prstGeom>
          <a:ln w="0">
            <a:noFill/>
          </a:ln>
        </p:spPr>
      </p:sp>
      <p:sp>
        <p:nvSpPr>
          <p:cNvPr id="343"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another variation on the Status Quo</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4" name="PlaceHolder 1"/>
          <p:cNvSpPr>
            <a:spLocks noGrp="1"/>
          </p:cNvSpPr>
          <p:nvPr>
            <p:ph type="sldImg"/>
          </p:nvPr>
        </p:nvSpPr>
        <p:spPr>
          <a:xfrm>
            <a:off x="1100160" y="619200"/>
            <a:ext cx="4659120" cy="3530520"/>
          </a:xfrm>
          <a:prstGeom prst="rect">
            <a:avLst/>
          </a:prstGeom>
          <a:ln w="0">
            <a:noFill/>
          </a:ln>
        </p:spPr>
      </p:sp>
      <p:sp>
        <p:nvSpPr>
          <p:cNvPr id="345" name="PlaceHolder 2"/>
          <p:cNvSpPr>
            <a:spLocks noGrp="1"/>
          </p:cNvSpPr>
          <p:nvPr>
            <p:ph type="body"/>
          </p:nvPr>
        </p:nvSpPr>
        <p:spPr>
          <a:xfrm>
            <a:off x="914400" y="4395600"/>
            <a:ext cx="5029200" cy="41655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PG&amp;E would develop an unbundled balancing service defined by the Gas Accord II</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61AF0758-D6F5-419E-B796-3163EC7A6D48}"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4" name="PlaceHolder 2"/>
          <p:cNvSpPr>
            <a:spLocks noGrp="1"/>
          </p:cNvSpPr>
          <p:nvPr>
            <p:ph type="subTitle"/>
          </p:nvPr>
        </p:nvSpPr>
        <p:spPr>
          <a:xfrm>
            <a:off x="777960" y="1512720"/>
            <a:ext cx="7385040" cy="454680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A1347B77-CBFF-49ED-8005-A37CDCEC8582}"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1" name="PlaceHolder 2"/>
          <p:cNvSpPr>
            <a:spLocks noGrp="1"/>
          </p:cNvSpPr>
          <p:nvPr>
            <p:ph type="body"/>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2" name="PlaceHolder 3"/>
          <p:cNvSpPr>
            <a:spLocks noGrp="1"/>
          </p:cNvSpPr>
          <p:nvPr>
            <p:ph type="sldNum" idx="1"/>
          </p:nvPr>
        </p:nvSpPr>
        <p:spPr>
          <a:xfrm>
            <a:off x="8175240" y="6273360"/>
            <a:ext cx="484200" cy="244440"/>
          </a:xfrm>
          <a:prstGeom prst="rect">
            <a:avLst/>
          </a:prstGeom>
          <a:noFill/>
          <a:ln w="0">
            <a:noFill/>
          </a:ln>
        </p:spPr>
        <p:txBody>
          <a:bodyPr lIns="87480" rIns="87480" tIns="44280" bIns="44280" anchor="ctr" anchorCtr="1">
            <a:noAutofit/>
          </a:bodyPr>
          <a:lstStyle>
            <a:lvl1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defRPr b="0" lang="en-US" sz="1300" strike="noStrike" u="none">
                <a:solidFill>
                  <a:srgbClr val="000000"/>
                </a:solidFill>
                <a:effectLst/>
                <a:uFillTx/>
                <a:latin typeface="Book Antiqua"/>
              </a:defRPr>
            </a:lvl1pPr>
          </a:lstStyle>
          <a:p>
            <a: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fld id="{41B72919-620A-4F9F-A7F1-8F69A06AD806}" type="slidenum">
              <a:rPr b="0" lang="en-US" sz="1300" strike="noStrike" u="none">
                <a:solidFill>
                  <a:srgbClr val="000000"/>
                </a:solidFill>
                <a:effectLst/>
                <a:uFillTx/>
                <a:latin typeface="Book Antiqua"/>
              </a:rPr>
              <a:t>&lt;number&gt;</a:t>
            </a:fld>
            <a:endParaRPr b="0" lang="en-US" sz="1300" strike="noStrike" u="none">
              <a:solidFill>
                <a:srgbClr val="000000"/>
              </a:solidFill>
              <a:effectLst/>
              <a:uFillTx/>
              <a:latin typeface="Times New Roman"/>
            </a:endParaRPr>
          </a:p>
        </p:txBody>
      </p:sp>
      <p:sp>
        <p:nvSpPr>
          <p:cNvPr id="3" name=""/>
          <p:cNvSpPr/>
          <p:nvPr/>
        </p:nvSpPr>
        <p:spPr>
          <a:xfrm>
            <a:off x="0" y="1306440"/>
            <a:ext cx="8685360" cy="0"/>
          </a:xfrm>
          <a:prstGeom prst="line">
            <a:avLst/>
          </a:prstGeom>
          <a:ln w="507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440" y="1374840"/>
            <a:ext cx="8685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 name=""/>
          <p:cNvGraphicFramePr/>
          <p:nvPr/>
        </p:nvGraphicFramePr>
        <p:xfrm>
          <a:off x="104760" y="272880"/>
          <a:ext cx="633600" cy="729000"/>
        </p:xfrm>
        <a:graphic>
          <a:graphicData uri="http://schemas.openxmlformats.org/presentationml/2006/ole">
            <p:oleObj r:id="rId2" spid="">
              <p:embed/>
              <p:pic>
                <p:nvPicPr>
                  <p:cNvPr id="6" name="" descr=""/>
                  <p:cNvPicPr/>
                  <p:nvPr/>
                </p:nvPicPr>
                <p:blipFill>
                  <a:blip r:embed="rId3"/>
                  <a:stretch/>
                </p:blipFill>
                <p:spPr>
                  <a:xfrm>
                    <a:off x="104760" y="272880"/>
                    <a:ext cx="633600" cy="729000"/>
                  </a:xfrm>
                  <a:prstGeom prst="rect">
                    <a:avLst/>
                  </a:prstGeom>
                  <a:noFill/>
                  <a:ln w="0">
                    <a:noFill/>
                  </a:ln>
                </p:spPr>
              </p:pic>
            </p:oleObj>
          </a:graphicData>
        </a:graphic>
      </p:graphicFrame>
      <p:sp>
        <p:nvSpPr>
          <p:cNvPr id="7" name=""/>
          <p:cNvSpPr/>
          <p:nvPr/>
        </p:nvSpPr>
        <p:spPr>
          <a:xfrm>
            <a:off x="3409920" y="6053040"/>
            <a:ext cx="309420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Prepared for Settlement Discussions Under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8" name=""/>
          <p:cNvSpPr/>
          <p:nvPr/>
        </p:nvSpPr>
        <p:spPr>
          <a:xfrm>
            <a:off x="90360" y="6246720"/>
            <a:ext cx="2610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October 25, 2000</a:t>
            </a:r>
            <a:endParaRPr b="0" lang="en-US" sz="1600" strike="noStrike" u="none">
              <a:solidFill>
                <a:srgbClr val="000000"/>
              </a:solidFill>
              <a:effectLst/>
              <a:uFillTx/>
              <a:latin typeface="Times New Roman"/>
            </a:endParaRPr>
          </a:p>
        </p:txBody>
      </p:sp>
      <p:sp>
        <p:nvSpPr>
          <p:cNvPr id="9" name=""/>
          <p:cNvSpPr/>
          <p:nvPr/>
        </p:nvSpPr>
        <p:spPr>
          <a:xfrm>
            <a:off x="7010280" y="-57240"/>
            <a:ext cx="1676520" cy="32256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10" name=""/>
          <p:cNvSpPr/>
          <p:nvPr/>
        </p:nvSpPr>
        <p:spPr>
          <a:xfrm>
            <a:off x="44280" y="-57240"/>
            <a:ext cx="1976760" cy="32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Balancing</a:t>
            </a:r>
            <a:endParaRPr b="0" lang="en-US" sz="15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Relationship Id="rId3"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Relationship Id="rId3"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xml"/><Relationship Id="rId3"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3097080" y="3798720"/>
            <a:ext cx="174600" cy="5162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900000" y="1814400"/>
            <a:ext cx="710100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Book Antiqua"/>
              </a:rPr>
              <a:t>Gas Accord II Workshop</a:t>
            </a:r>
            <a:endParaRPr b="0" lang="en-US" sz="3600" strike="noStrike" u="none">
              <a:solidFill>
                <a:srgbClr val="000000"/>
              </a:solidFill>
              <a:effectLst/>
              <a:uFillTx/>
              <a:latin typeface="Times New Roman"/>
            </a:endParaRPr>
          </a:p>
        </p:txBody>
      </p:sp>
      <p:sp>
        <p:nvSpPr>
          <p:cNvPr id="24" name=""/>
          <p:cNvSpPr/>
          <p:nvPr/>
        </p:nvSpPr>
        <p:spPr>
          <a:xfrm>
            <a:off x="1790640" y="3065400"/>
            <a:ext cx="5124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Balancing</a:t>
            </a:r>
            <a:endParaRPr b="0" lang="en-US" sz="4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1D9641D-8CA0-4A51-AEDD-EAAAEF2F4217}" type="slidenum">
              <a:t>1</a:t>
            </a:fld>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OFO and OII Settlements</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C4E95396-EBA1-43DE-9DBF-3A4429CF1CA8}"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Settlement  (D.00-02-050)</a:t>
            </a:r>
            <a:endParaRPr b="0" lang="en-US" sz="3000" strike="noStrike" u="none">
              <a:solidFill>
                <a:srgbClr val="000000"/>
              </a:solidFill>
              <a:effectLst/>
              <a:uFillTx/>
              <a:latin typeface="Book Antiqua"/>
            </a:endParaRPr>
          </a:p>
        </p:txBody>
      </p:sp>
      <p:sp>
        <p:nvSpPr>
          <p:cNvPr id="43" name="PlaceHolder 2"/>
          <p:cNvSpPr>
            <a:spLocks noGrp="1"/>
          </p:cNvSpPr>
          <p:nvPr>
            <p:ph/>
          </p:nvPr>
        </p:nvSpPr>
        <p:spPr>
          <a:xfrm>
            <a:off x="777600" y="1464840"/>
            <a:ext cx="7574040" cy="486252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Established OFO Forum and Required OFO Report be provided quarterly</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More daily operational information posted on Pipe Ranger  (www.pge.com/pipeline)</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Forecast operating plan five times per day</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Customer class demand data after 3-days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Required report on cost and effect of adding more storage to support balancing</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Modified certain OFO features: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Improved OFO notification, e.g paging, FAX, Pipe Ranger</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Reduced OFO noncompliance charge for 1st stage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Added noncompliance charge exemption below $1,000</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47A30010-4F1C-4D5C-9B4A-03BDF33524CA}"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Settlement:  Calling OFOs</a:t>
            </a:r>
            <a:endParaRPr b="0" lang="en-US" sz="3000" strike="noStrike" u="none">
              <a:solidFill>
                <a:srgbClr val="000000"/>
              </a:solidFill>
              <a:effectLst/>
              <a:uFillTx/>
              <a:latin typeface="Book Antiqua"/>
            </a:endParaRPr>
          </a:p>
        </p:txBody>
      </p:sp>
      <p:sp>
        <p:nvSpPr>
          <p:cNvPr id="45"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Improved predictability of OFOs by setting specific pipeline inventory limits for calling OFOs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Inventory Limits vary depending on system demand</a:t>
            </a:r>
            <a:br>
              <a:rPr sz="2300"/>
            </a:br>
            <a:r>
              <a:rPr b="0" lang="en-US" sz="2300" strike="noStrike" u="none">
                <a:solidFill>
                  <a:srgbClr val="000000"/>
                </a:solidFill>
                <a:effectLst/>
                <a:uFillTx/>
                <a:latin typeface="Book Antiqua"/>
              </a:rPr>
              <a:t> </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 tolerance band and noncompliance charge are set depending on the relief needed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OFOs may be system-wide or customer-specific</a:t>
            </a:r>
            <a:endParaRPr b="0" lang="en-US" sz="2300" strike="noStrike" u="none">
              <a:solidFill>
                <a:srgbClr val="000000"/>
              </a:solidFill>
              <a:effectLst/>
              <a:uFillTx/>
              <a:latin typeface="Book Antiqua"/>
            </a:endParaRPr>
          </a:p>
        </p:txBody>
      </p:sp>
      <p:graphicFrame>
        <p:nvGraphicFramePr>
          <p:cNvPr id="46" name=""/>
          <p:cNvGraphicFramePr/>
          <p:nvPr/>
        </p:nvGraphicFramePr>
        <p:xfrm>
          <a:off x="1476360" y="2809800"/>
          <a:ext cx="6445440" cy="1683000"/>
        </p:xfrm>
        <a:graphic>
          <a:graphicData uri="http://schemas.openxmlformats.org/presentationml/2006/ole">
            <p:oleObj progId="Word.Document.12" r:id="rId1" spid="">
              <p:embed/>
              <p:pic>
                <p:nvPicPr>
                  <p:cNvPr id="47" name="" descr=""/>
                  <p:cNvPicPr/>
                  <p:nvPr/>
                </p:nvPicPr>
                <p:blipFill>
                  <a:blip r:embed="rId2"/>
                  <a:stretch/>
                </p:blipFill>
                <p:spPr>
                  <a:xfrm>
                    <a:off x="1476360" y="2809800"/>
                    <a:ext cx="6445440" cy="1683000"/>
                  </a:xfrm>
                  <a:prstGeom prst="rect">
                    <a:avLst/>
                  </a:prstGeom>
                  <a:noFill/>
                  <a:ln w="0">
                    <a:noFill/>
                  </a:ln>
                </p:spPr>
              </p:pic>
            </p:oleObj>
          </a:graphicData>
        </a:graphic>
      </p:graphicFrame>
      <p:sp>
        <p:nvSpPr>
          <p:cNvPr id="4" name="PlaceHolder 3"/>
          <p:cNvSpPr>
            <a:spLocks noGrp="1"/>
          </p:cNvSpPr>
          <p:nvPr>
            <p:ph type="sldNum" idx="1"/>
          </p:nvPr>
        </p:nvSpPr>
        <p:spPr/>
        <p:txBody>
          <a:bodyPr/>
          <a:p>
            <a:fld id="{F4A7C641-5BFF-484B-85EF-2B0034D67197}"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014480" y="312480"/>
            <a:ext cx="747864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Settlement:  Customer-Specific OFOs</a:t>
            </a:r>
            <a:endParaRPr b="0" lang="en-US" sz="3000" strike="noStrike" u="none">
              <a:solidFill>
                <a:srgbClr val="000000"/>
              </a:solidFill>
              <a:effectLst/>
              <a:uFillTx/>
              <a:latin typeface="Book Antiqua"/>
            </a:endParaRPr>
          </a:p>
        </p:txBody>
      </p:sp>
      <p:sp>
        <p:nvSpPr>
          <p:cNvPr id="4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Added more definitive criteria for calling customer-specific OFOs</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There must be ten or less balancing entities whose forecast imbalance exceeds: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the OFO Tolerance Band percentage, and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5,000 Dth</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The total forecast relief for these entities, multiplied by the Performance Factor, must exceed the Required Relief needed for the pipeline  </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Performance factor is ratio of forecast relief to actual system relief provided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Performance factor can be modified based on average performance to-date</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35EDDD3C-44D9-4DA6-A68E-165C5309A1F8}" type="slidenum">
              <a:t>13</a:t>
            </a:fld>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Settlement:  OFO Stages</a:t>
            </a:r>
            <a:endParaRPr b="0" lang="en-US" sz="3000" strike="noStrike" u="none">
              <a:solidFill>
                <a:srgbClr val="000000"/>
              </a:solidFill>
              <a:effectLst/>
              <a:uFillTx/>
              <a:latin typeface="Book Antiqua"/>
            </a:endParaRPr>
          </a:p>
        </p:txBody>
      </p:sp>
      <p:sp>
        <p:nvSpPr>
          <p:cNvPr id="51"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endParaRPr b="0" lang="en-US" sz="2000" strike="noStrike" u="none">
              <a:solidFill>
                <a:srgbClr val="000000"/>
              </a:solidFill>
              <a:effectLst/>
              <a:uFillTx/>
              <a:latin typeface="Book Antiqua"/>
            </a:endParaRPr>
          </a:p>
          <a:p>
            <a:pPr marL="325440" indent="-325440">
              <a:spcBef>
                <a:spcPts val="125"/>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Noncompliance</a:t>
            </a:r>
            <a:endParaRPr b="0" lang="en-US" sz="2000" strike="noStrike" u="none">
              <a:solidFill>
                <a:srgbClr val="000000"/>
              </a:solidFill>
              <a:effectLst/>
              <a:uFillTx/>
              <a:latin typeface="Book Antiqua"/>
            </a:endParaRPr>
          </a:p>
          <a:p>
            <a:pPr marL="325440" indent="-325440">
              <a:spcBef>
                <a:spcPts val="125"/>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Tolerance Band</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Charge</a:t>
            </a:r>
            <a:endParaRPr b="0" lang="en-US" sz="2000" strike="noStrike" u="none">
              <a:solidFill>
                <a:srgbClr val="000000"/>
              </a:solidFill>
              <a:effectLst/>
              <a:uFillTx/>
              <a:latin typeface="Book Antiqua"/>
            </a:endParaRPr>
          </a:p>
          <a:p>
            <a:pPr marL="325440" indent="-325440">
              <a:spcBef>
                <a:spcPts val="125"/>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As a % of Usage</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Dollars per Therm</a:t>
            </a:r>
            <a:endParaRPr b="0" lang="en-US" sz="2000" strike="noStrike" u="none">
              <a:solidFill>
                <a:srgbClr val="000000"/>
              </a:solidFill>
              <a:effectLst/>
              <a:uFillTx/>
              <a:latin typeface="Book Antiqua"/>
            </a:endParaRPr>
          </a:p>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Stage 1</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up to ±25%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$0.025</a:t>
            </a:r>
            <a:endParaRPr b="0" lang="en-US" sz="2000" strike="noStrike" u="none">
              <a:solidFill>
                <a:srgbClr val="000000"/>
              </a:solidFill>
              <a:effectLst/>
              <a:uFillTx/>
              <a:latin typeface="Book Antiqua"/>
            </a:endParaRPr>
          </a:p>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Stage 2</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up to ±20%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$0.10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endParaRPr b="0" lang="en-US" sz="2000" strike="noStrike" u="none">
              <a:solidFill>
                <a:srgbClr val="000000"/>
              </a:solidFill>
              <a:effectLst/>
              <a:uFillTx/>
              <a:latin typeface="Book Antiqua"/>
            </a:endParaRPr>
          </a:p>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Stage 3</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up to ±15%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$0.50</a:t>
            </a:r>
            <a:endParaRPr b="0" lang="en-US" sz="2000" strike="noStrike" u="none">
              <a:solidFill>
                <a:srgbClr val="000000"/>
              </a:solidFill>
              <a:effectLst/>
              <a:uFillTx/>
              <a:latin typeface="Book Antiqua"/>
            </a:endParaRPr>
          </a:p>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Stage 4</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up to ±5%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$2.50</a:t>
            </a:r>
            <a:endParaRPr b="0" lang="en-US" sz="2000" strike="noStrike" u="none">
              <a:solidFill>
                <a:srgbClr val="000000"/>
              </a:solidFill>
              <a:effectLst/>
              <a:uFillTx/>
              <a:latin typeface="Book Antiqua"/>
            </a:endParaRPr>
          </a:p>
          <a:p>
            <a:pPr marL="325440" indent="-325440">
              <a:spcBef>
                <a:spcPts val="1001"/>
              </a:spcBef>
              <a:buNone/>
              <a:tabLst>
                <a:tab algn="l" pos="0"/>
                <a:tab algn="l" pos="692280"/>
                <a:tab algn="ctr" pos="2914560"/>
                <a:tab algn="ctr" pos="5195880"/>
                <a:tab algn="l" pos="57783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020AEF0B-7E8D-40D1-8977-48169F35EBDA}" type="slidenum">
              <a:t>14</a:t>
            </a:fld>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Gas OII Settlement  (D.00-05-049)</a:t>
            </a:r>
            <a:endParaRPr b="0" lang="en-US" sz="3000" strike="noStrike" u="none">
              <a:solidFill>
                <a:srgbClr val="000000"/>
              </a:solidFill>
              <a:effectLst/>
              <a:uFillTx/>
              <a:latin typeface="Book Antiqua"/>
            </a:endParaRPr>
          </a:p>
        </p:txBody>
      </p:sp>
      <p:sp>
        <p:nvSpPr>
          <p:cNvPr id="53"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Adds a self-balancing option, with annual election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Balance daily within ±10%, and accumulative daily imbalance cannot exceed ±1% of the </a:t>
            </a:r>
            <a:r>
              <a:rPr b="0" lang="en-US" sz="2000" strike="noStrike" u="none">
                <a:solidFill>
                  <a:srgbClr val="000000"/>
                </a:solidFill>
                <a:effectLst/>
                <a:uFillTx/>
                <a:latin typeface="Book Antiqua"/>
                <a:ea typeface="Arial"/>
              </a:rPr>
              <a:t>Pre-Determined Monthly Usage</a:t>
            </a:r>
            <a:r>
              <a:rPr b="0" lang="en-US" sz="2000" strike="noStrike" u="none">
                <a:solidFill>
                  <a:srgbClr val="000000"/>
                </a:solidFill>
                <a:effectLst/>
                <a:uFillTx/>
                <a:latin typeface="Arial"/>
                <a:ea typeface="Arial"/>
              </a:rPr>
              <a:t>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Compliance measured after the fact, with typical noncompliance charges of $1.00 per dth per day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Credit of $0.005 per dth times actual monthly usage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Provides for imbalance trading</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Adds electronic trading of monthly imbalances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Creates OFO day imbalance rights and allows these to be traded</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0989E1D9-41AB-484B-8318-4DDC6B9A8B5F}" type="slidenum">
              <a:t>15</a:t>
            </a:fld>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Balancing Storage Report</a:t>
            </a:r>
            <a:br>
              <a:rPr sz="3000"/>
            </a:br>
            <a:r>
              <a:rPr b="1" lang="en-US" sz="3000" strike="noStrike" u="none">
                <a:solidFill>
                  <a:srgbClr val="000000"/>
                </a:solidFill>
                <a:effectLst/>
                <a:uFillTx/>
                <a:latin typeface="Book Antiqua"/>
              </a:rPr>
              <a:t>Dated March 7, 2000</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ABFC030F-752D-4663-AAC9-B78469349B9D}" type="slidenum">
              <a:t>16</a:t>
            </a:fld>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Storage Balancing Report</a:t>
            </a:r>
            <a:endParaRPr b="0" lang="en-US" sz="3000" strike="noStrike" u="none">
              <a:solidFill>
                <a:srgbClr val="000000"/>
              </a:solidFill>
              <a:effectLst/>
              <a:uFillTx/>
              <a:latin typeface="Book Antiqua"/>
            </a:endParaRPr>
          </a:p>
        </p:txBody>
      </p:sp>
      <p:sp>
        <p:nvSpPr>
          <p:cNvPr id="56" name="PlaceHolder 2"/>
          <p:cNvSpPr>
            <a:spLocks noGrp="1"/>
          </p:cNvSpPr>
          <p:nvPr>
            <p:ph/>
          </p:nvPr>
        </p:nvSpPr>
        <p:spPr>
          <a:xfrm>
            <a:off x="729720" y="1433520"/>
            <a:ext cx="7689960" cy="9684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Adding storage should help reduce OFOs, if customers do not increase imbalances</a:t>
            </a:r>
            <a:endParaRPr b="0" lang="en-US" sz="2300" strike="noStrike" u="none">
              <a:solidFill>
                <a:srgbClr val="000000"/>
              </a:solidFill>
              <a:effectLst/>
              <a:uFillTx/>
              <a:latin typeface="Book Antiqua"/>
            </a:endParaRPr>
          </a:p>
        </p:txBody>
      </p:sp>
      <p:pic>
        <p:nvPicPr>
          <p:cNvPr id="57" name="" descr=""/>
          <p:cNvPicPr/>
          <p:nvPr/>
        </p:nvPicPr>
        <p:blipFill>
          <a:blip r:embed="rId1"/>
          <a:stretch/>
        </p:blipFill>
        <p:spPr>
          <a:xfrm>
            <a:off x="1009800" y="2178000"/>
            <a:ext cx="7035480" cy="4016520"/>
          </a:xfrm>
          <a:prstGeom prst="rect">
            <a:avLst/>
          </a:prstGeom>
          <a:noFill/>
          <a:ln w="0">
            <a:noFill/>
          </a:ln>
        </p:spPr>
      </p:pic>
      <p:sp>
        <p:nvSpPr>
          <p:cNvPr id="4" name="PlaceHolder 3"/>
          <p:cNvSpPr>
            <a:spLocks noGrp="1"/>
          </p:cNvSpPr>
          <p:nvPr>
            <p:ph type="sldNum" idx="1"/>
          </p:nvPr>
        </p:nvSpPr>
        <p:spPr/>
        <p:txBody>
          <a:bodyPr/>
          <a:p>
            <a:fld id="{5FDA194E-9873-4DB3-89BF-A56EA2DF35E3}" type="slidenum">
              <a:t>17</a:t>
            </a:fld>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Storage Balancing Report  (continued)</a:t>
            </a:r>
            <a:endParaRPr b="0" lang="en-US" sz="3000" strike="noStrike" u="none">
              <a:solidFill>
                <a:srgbClr val="000000"/>
              </a:solidFill>
              <a:effectLst/>
              <a:uFillTx/>
              <a:latin typeface="Book Antiqua"/>
            </a:endParaRPr>
          </a:p>
        </p:txBody>
      </p:sp>
      <p:sp>
        <p:nvSpPr>
          <p:cNvPr id="5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Table 4:  Estimated Average Backbone Transmission Rate Increase </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Increasing the storage resources for balancing to 100 MMcf/d injection, 100 MMcf/d withdrawal, and 4.4 Bcf inventory would increase balancing costs</a:t>
            </a:r>
            <a:endParaRPr b="0" lang="en-US" sz="2300" strike="noStrike" u="none">
              <a:solidFill>
                <a:srgbClr val="000000"/>
              </a:solidFill>
              <a:effectLst/>
              <a:uFillTx/>
              <a:latin typeface="Book Antiqua"/>
            </a:endParaRPr>
          </a:p>
        </p:txBody>
      </p:sp>
      <p:grpSp>
        <p:nvGrpSpPr>
          <p:cNvPr id="60" name=""/>
          <p:cNvGrpSpPr/>
          <p:nvPr/>
        </p:nvGrpSpPr>
        <p:grpSpPr>
          <a:xfrm>
            <a:off x="1311120" y="2422440"/>
            <a:ext cx="6168960" cy="1778040"/>
            <a:chOff x="1311120" y="2422440"/>
            <a:chExt cx="6168960" cy="1778040"/>
          </a:xfrm>
        </p:grpSpPr>
        <p:grpSp>
          <p:nvGrpSpPr>
            <p:cNvPr id="61" name=""/>
            <p:cNvGrpSpPr/>
            <p:nvPr/>
          </p:nvGrpSpPr>
          <p:grpSpPr>
            <a:xfrm>
              <a:off x="1323720" y="2423520"/>
              <a:ext cx="6143760" cy="1774800"/>
              <a:chOff x="1323720" y="2423520"/>
              <a:chExt cx="6143760" cy="1774800"/>
            </a:xfrm>
          </p:grpSpPr>
          <p:grpSp>
            <p:nvGrpSpPr>
              <p:cNvPr id="62" name=""/>
              <p:cNvGrpSpPr/>
              <p:nvPr/>
            </p:nvGrpSpPr>
            <p:grpSpPr>
              <a:xfrm>
                <a:off x="1323720" y="2423520"/>
                <a:ext cx="3513240" cy="443520"/>
                <a:chOff x="1323720" y="2423520"/>
                <a:chExt cx="3513240" cy="443520"/>
              </a:xfrm>
            </p:grpSpPr>
            <p:sp>
              <p:nvSpPr>
                <p:cNvPr id="63" name=""/>
                <p:cNvSpPr/>
                <p:nvPr/>
              </p:nvSpPr>
              <p:spPr>
                <a:xfrm>
                  <a:off x="1423800" y="2423520"/>
                  <a:ext cx="3313080" cy="443520"/>
                </a:xfrm>
                <a:prstGeom prst="rect">
                  <a:avLst/>
                </a:prstGeom>
                <a:noFill/>
                <a:ln w="0">
                  <a:noFill/>
                </a:ln>
              </p:spPr>
              <p:style>
                <a:lnRef idx="0"/>
                <a:fillRef idx="0"/>
                <a:effectRef idx="0"/>
                <a:fontRef idx="minor"/>
              </p:style>
              <p:txBody>
                <a:bodyPr lIns="90360" rIns="90360" tIns="44280" bIns="442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Added Storage Source</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4" name=""/>
                <p:cNvSpPr/>
                <p:nvPr/>
              </p:nvSpPr>
              <p:spPr>
                <a:xfrm>
                  <a:off x="1323720" y="2429280"/>
                  <a:ext cx="3513240" cy="43128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65" name=""/>
              <p:cNvGrpSpPr/>
              <p:nvPr/>
            </p:nvGrpSpPr>
            <p:grpSpPr>
              <a:xfrm>
                <a:off x="4849560" y="2423520"/>
                <a:ext cx="2617920" cy="443520"/>
                <a:chOff x="4849560" y="2423520"/>
                <a:chExt cx="2617920" cy="443520"/>
              </a:xfrm>
            </p:grpSpPr>
            <p:sp>
              <p:nvSpPr>
                <p:cNvPr id="66" name=""/>
                <p:cNvSpPr/>
                <p:nvPr/>
              </p:nvSpPr>
              <p:spPr>
                <a:xfrm>
                  <a:off x="4949640" y="2423520"/>
                  <a:ext cx="2417760" cy="443520"/>
                </a:xfrm>
                <a:prstGeom prst="rect">
                  <a:avLst/>
                </a:prstGeom>
                <a:noFill/>
                <a:ln w="0">
                  <a:noFill/>
                </a:ln>
              </p:spPr>
              <p:style>
                <a:lnRef idx="0"/>
                <a:fillRef idx="0"/>
                <a:effectRef idx="0"/>
                <a:fontRef idx="minor"/>
              </p:style>
              <p:txBody>
                <a:bodyPr lIns="90360" rIns="90360" tIns="44280" bIns="442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 per dth</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7" name=""/>
                <p:cNvSpPr/>
                <p:nvPr/>
              </p:nvSpPr>
              <p:spPr>
                <a:xfrm>
                  <a:off x="4849560" y="2429280"/>
                  <a:ext cx="2617920" cy="43128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68" name=""/>
              <p:cNvGrpSpPr/>
              <p:nvPr/>
            </p:nvGrpSpPr>
            <p:grpSpPr>
              <a:xfrm>
                <a:off x="1323720" y="2867040"/>
                <a:ext cx="3513240" cy="443520"/>
                <a:chOff x="1323720" y="2867040"/>
                <a:chExt cx="3513240" cy="443520"/>
              </a:xfrm>
            </p:grpSpPr>
            <p:sp>
              <p:nvSpPr>
                <p:cNvPr id="69" name=""/>
                <p:cNvSpPr/>
                <p:nvPr/>
              </p:nvSpPr>
              <p:spPr>
                <a:xfrm>
                  <a:off x="1423800" y="2867040"/>
                  <a:ext cx="3313080" cy="44352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PG&amp;E McDonald Island</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0" name=""/>
                <p:cNvSpPr/>
                <p:nvPr/>
              </p:nvSpPr>
              <p:spPr>
                <a:xfrm>
                  <a:off x="1323720" y="2872440"/>
                  <a:ext cx="3513240" cy="43164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1" name=""/>
              <p:cNvGrpSpPr/>
              <p:nvPr/>
            </p:nvGrpSpPr>
            <p:grpSpPr>
              <a:xfrm>
                <a:off x="4849560" y="2867040"/>
                <a:ext cx="2617920" cy="443520"/>
                <a:chOff x="4849560" y="2867040"/>
                <a:chExt cx="2617920" cy="443520"/>
              </a:xfrm>
            </p:grpSpPr>
            <p:sp>
              <p:nvSpPr>
                <p:cNvPr id="72" name=""/>
                <p:cNvSpPr/>
                <p:nvPr/>
              </p:nvSpPr>
              <p:spPr>
                <a:xfrm>
                  <a:off x="4949640" y="2867040"/>
                  <a:ext cx="2417760" cy="443520"/>
                </a:xfrm>
                <a:prstGeom prst="rect">
                  <a:avLst/>
                </a:prstGeom>
                <a:noFill/>
                <a:ln w="0">
                  <a:noFill/>
                </a:ln>
              </p:spPr>
              <p:style>
                <a:lnRef idx="0"/>
                <a:fillRef idx="0"/>
                <a:effectRef idx="0"/>
                <a:fontRef idx="minor"/>
              </p:style>
              <p:txBody>
                <a:bodyPr lIns="90360" rIns="90360" tIns="44280" bIns="442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$0.0085</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3" name=""/>
                <p:cNvSpPr/>
                <p:nvPr/>
              </p:nvSpPr>
              <p:spPr>
                <a:xfrm>
                  <a:off x="4849560" y="2872440"/>
                  <a:ext cx="2617920" cy="43164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4" name=""/>
              <p:cNvGrpSpPr/>
              <p:nvPr/>
            </p:nvGrpSpPr>
            <p:grpSpPr>
              <a:xfrm>
                <a:off x="1323720" y="3310920"/>
                <a:ext cx="3513240" cy="443520"/>
                <a:chOff x="1323720" y="3310920"/>
                <a:chExt cx="3513240" cy="443520"/>
              </a:xfrm>
            </p:grpSpPr>
            <p:sp>
              <p:nvSpPr>
                <p:cNvPr id="75" name=""/>
                <p:cNvSpPr/>
                <p:nvPr/>
              </p:nvSpPr>
              <p:spPr>
                <a:xfrm>
                  <a:off x="1423800" y="3310920"/>
                  <a:ext cx="3313080" cy="44352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Lodi Storage (Western Hub)</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6" name=""/>
                <p:cNvSpPr/>
                <p:nvPr/>
              </p:nvSpPr>
              <p:spPr>
                <a:xfrm>
                  <a:off x="1323720" y="3316680"/>
                  <a:ext cx="3513240" cy="43128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77" name=""/>
              <p:cNvGrpSpPr/>
              <p:nvPr/>
            </p:nvGrpSpPr>
            <p:grpSpPr>
              <a:xfrm>
                <a:off x="4849560" y="3310920"/>
                <a:ext cx="2617920" cy="443520"/>
                <a:chOff x="4849560" y="3310920"/>
                <a:chExt cx="2617920" cy="443520"/>
              </a:xfrm>
            </p:grpSpPr>
            <p:sp>
              <p:nvSpPr>
                <p:cNvPr id="78" name=""/>
                <p:cNvSpPr/>
                <p:nvPr/>
              </p:nvSpPr>
              <p:spPr>
                <a:xfrm>
                  <a:off x="4949640" y="3310920"/>
                  <a:ext cx="2417760" cy="443520"/>
                </a:xfrm>
                <a:prstGeom prst="rect">
                  <a:avLst/>
                </a:prstGeom>
                <a:noFill/>
                <a:ln w="0">
                  <a:noFill/>
                </a:ln>
              </p:spPr>
              <p:style>
                <a:lnRef idx="0"/>
                <a:fillRef idx="0"/>
                <a:effectRef idx="0"/>
                <a:fontRef idx="minor"/>
              </p:style>
              <p:txBody>
                <a:bodyPr lIns="90360" rIns="90360" tIns="44280" bIns="442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$0.0063</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9" name=""/>
                <p:cNvSpPr/>
                <p:nvPr/>
              </p:nvSpPr>
              <p:spPr>
                <a:xfrm>
                  <a:off x="4849560" y="3316680"/>
                  <a:ext cx="2617920" cy="43128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80" name=""/>
              <p:cNvGrpSpPr/>
              <p:nvPr/>
            </p:nvGrpSpPr>
            <p:grpSpPr>
              <a:xfrm>
                <a:off x="1323720" y="3754800"/>
                <a:ext cx="3513240" cy="443520"/>
                <a:chOff x="1323720" y="3754800"/>
                <a:chExt cx="3513240" cy="443520"/>
              </a:xfrm>
            </p:grpSpPr>
            <p:sp>
              <p:nvSpPr>
                <p:cNvPr id="81" name=""/>
                <p:cNvSpPr/>
                <p:nvPr/>
              </p:nvSpPr>
              <p:spPr>
                <a:xfrm>
                  <a:off x="1423800" y="3754800"/>
                  <a:ext cx="3313080" cy="44352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Wild Goose Storage</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82" name=""/>
                <p:cNvSpPr/>
                <p:nvPr/>
              </p:nvSpPr>
              <p:spPr>
                <a:xfrm>
                  <a:off x="1323720" y="3760200"/>
                  <a:ext cx="3513240" cy="43164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83" name=""/>
              <p:cNvGrpSpPr/>
              <p:nvPr/>
            </p:nvGrpSpPr>
            <p:grpSpPr>
              <a:xfrm>
                <a:off x="4849560" y="3754800"/>
                <a:ext cx="2617920" cy="443520"/>
                <a:chOff x="4849560" y="3754800"/>
                <a:chExt cx="2617920" cy="443520"/>
              </a:xfrm>
            </p:grpSpPr>
            <p:sp>
              <p:nvSpPr>
                <p:cNvPr id="84" name=""/>
                <p:cNvSpPr/>
                <p:nvPr/>
              </p:nvSpPr>
              <p:spPr>
                <a:xfrm>
                  <a:off x="4949640" y="3754800"/>
                  <a:ext cx="2417760" cy="443520"/>
                </a:xfrm>
                <a:prstGeom prst="rect">
                  <a:avLst/>
                </a:prstGeom>
                <a:noFill/>
                <a:ln w="0">
                  <a:noFill/>
                </a:ln>
              </p:spPr>
              <p:style>
                <a:lnRef idx="0"/>
                <a:fillRef idx="0"/>
                <a:effectRef idx="0"/>
                <a:fontRef idx="minor"/>
              </p:style>
              <p:txBody>
                <a:bodyPr lIns="90360" rIns="90360" tIns="44280" bIns="442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$0.0065 - $0.0072</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85" name=""/>
                <p:cNvSpPr/>
                <p:nvPr/>
              </p:nvSpPr>
              <p:spPr>
                <a:xfrm>
                  <a:off x="4849560" y="3760200"/>
                  <a:ext cx="2617920" cy="43164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sp>
          <p:nvSpPr>
            <p:cNvPr id="86" name=""/>
            <p:cNvSpPr/>
            <p:nvPr/>
          </p:nvSpPr>
          <p:spPr>
            <a:xfrm>
              <a:off x="1311120" y="2422440"/>
              <a:ext cx="6168960" cy="1778040"/>
            </a:xfrm>
            <a:prstGeom prst="rect">
              <a:avLst/>
            </a:prstGeom>
            <a:noFill/>
            <a:ln w="12600">
              <a:solidFill>
                <a:srgbClr val="a0a0a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 name="PlaceHolder 3"/>
          <p:cNvSpPr>
            <a:spLocks noGrp="1"/>
          </p:cNvSpPr>
          <p:nvPr>
            <p:ph type="sldNum" idx="1"/>
          </p:nvPr>
        </p:nvSpPr>
        <p:spPr/>
        <p:txBody>
          <a:bodyPr/>
          <a:p>
            <a:fld id="{76A81267-E6F2-4A92-BA0D-CBBCCAA92349}" type="slidenum">
              <a:t>18</a:t>
            </a:fld>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OFO Report</a:t>
            </a:r>
            <a:br>
              <a:rPr sz="3000"/>
            </a:br>
            <a:r>
              <a:rPr b="1" lang="en-US" sz="3000" strike="noStrike" u="none">
                <a:solidFill>
                  <a:srgbClr val="000000"/>
                </a:solidFill>
                <a:effectLst/>
                <a:uFillTx/>
                <a:latin typeface="Book Antiqua"/>
              </a:rPr>
              <a:t>Dated July 31, 2000</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18E38322-5219-4DA4-A761-F46BF5A92E94}" type="slidenum">
              <a:t>19</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Agenda</a:t>
            </a:r>
            <a:endParaRPr b="0" lang="en-US" sz="3000" strike="noStrike" u="none">
              <a:solidFill>
                <a:srgbClr val="000000"/>
              </a:solidFill>
              <a:effectLst/>
              <a:uFillTx/>
              <a:latin typeface="Book Antiqua"/>
            </a:endParaRPr>
          </a:p>
        </p:txBody>
      </p:sp>
      <p:sp>
        <p:nvSpPr>
          <p:cNvPr id="26"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 Accord I Balancing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Most Promising Options OII</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 and OII Settlements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Balancing Storage Report Dated March 7, 2000</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 Report Dated July 31, 2000</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 Forum on August 29, 2000</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Concerns for Gas Accord II</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Options for Discussion</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F719B4D4-4FF4-42E6-848E-2FAAD5F040F3}" type="slidenum">
              <a:t>2</a:t>
            </a:fld>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Report</a:t>
            </a:r>
            <a:endParaRPr b="0" lang="en-US" sz="3000" strike="noStrike" u="none">
              <a:solidFill>
                <a:srgbClr val="000000"/>
              </a:solidFill>
              <a:effectLst/>
              <a:uFillTx/>
              <a:latin typeface="Book Antiqua"/>
            </a:endParaRPr>
          </a:p>
        </p:txBody>
      </p:sp>
      <p:sp>
        <p:nvSpPr>
          <p:cNvPr id="8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The OFO Settlement measures have reduced system-wide OFOs</a:t>
            </a:r>
            <a:endParaRPr b="0" lang="en-US" sz="2300" strike="noStrike" u="none">
              <a:solidFill>
                <a:srgbClr val="000000"/>
              </a:solidFill>
              <a:effectLst/>
              <a:uFillTx/>
              <a:latin typeface="Book Antiqua"/>
            </a:endParaRPr>
          </a:p>
        </p:txBody>
      </p:sp>
      <p:pic>
        <p:nvPicPr>
          <p:cNvPr id="90" name="" descr=""/>
          <p:cNvPicPr/>
          <p:nvPr/>
        </p:nvPicPr>
        <p:blipFill>
          <a:blip r:embed="rId1"/>
          <a:stretch/>
        </p:blipFill>
        <p:spPr>
          <a:xfrm>
            <a:off x="0" y="2436840"/>
            <a:ext cx="8335800" cy="3087720"/>
          </a:xfrm>
          <a:prstGeom prst="rect">
            <a:avLst/>
          </a:prstGeom>
          <a:noFill/>
          <a:ln w="0">
            <a:noFill/>
          </a:ln>
        </p:spPr>
      </p:pic>
      <p:sp>
        <p:nvSpPr>
          <p:cNvPr id="4" name="PlaceHolder 3"/>
          <p:cNvSpPr>
            <a:spLocks noGrp="1"/>
          </p:cNvSpPr>
          <p:nvPr>
            <p:ph type="sldNum" idx="1"/>
          </p:nvPr>
        </p:nvSpPr>
        <p:spPr/>
        <p:txBody>
          <a:bodyPr/>
          <a:p>
            <a:fld id="{F78401D6-1786-46DF-B429-2DE3BC5C34DA}" type="slidenum">
              <a:t>20</a:t>
            </a:fld>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Report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92" name="PlaceHolder 2"/>
          <p:cNvSpPr>
            <a:spLocks noGrp="1"/>
          </p:cNvSpPr>
          <p:nvPr>
            <p:ph/>
          </p:nvPr>
        </p:nvSpPr>
        <p:spPr>
          <a:xfrm>
            <a:off x="777960" y="1512720"/>
            <a:ext cx="7385040" cy="443736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Drivers of OFO Events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The pipeline inventory at the beginning of the three-day period was already at or near the upper pipeline inventory limit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Large customer imbalances occurred sometime during these three days </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Market Center Imbalances did not contribute to OFOs during the quarter</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Market Center activity is managed on a daily basis utilizing available storage assets, and does not rely on either pipeline inventory or storage allocated to pipeline balancing</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C1272DF4-05F5-4657-8693-9A83051C1F7A}" type="slidenum">
              <a:t>21</a:t>
            </a:fld>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Report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94" name="PlaceHolder 2"/>
          <p:cNvSpPr>
            <a:spLocks noGrp="1"/>
          </p:cNvSpPr>
          <p:nvPr>
            <p:ph/>
          </p:nvPr>
        </p:nvSpPr>
        <p:spPr>
          <a:xfrm>
            <a:off x="777600" y="1512720"/>
            <a:ext cx="7637400" cy="151776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Significant Contributors Leading Up To OFO Days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Within the total customer imbalance, certain entities are contributing more to packing (or drafting) the pipeline inventory than others. </a:t>
            </a:r>
            <a:endParaRPr b="0" lang="en-US" sz="2000" strike="noStrike" u="none">
              <a:solidFill>
                <a:srgbClr val="000000"/>
              </a:solidFill>
              <a:effectLst/>
              <a:uFillTx/>
              <a:latin typeface="Book Antiqua"/>
            </a:endParaRPr>
          </a:p>
          <a:p>
            <a:pPr marL="325440"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95" name=""/>
          <p:cNvSpPr/>
          <p:nvPr/>
        </p:nvSpPr>
        <p:spPr>
          <a:xfrm>
            <a:off x="1217520" y="2979720"/>
            <a:ext cx="6997680" cy="363240"/>
          </a:xfrm>
          <a:prstGeom prst="rect">
            <a:avLst/>
          </a:prstGeom>
          <a:noFill/>
          <a:ln w="0">
            <a:noFill/>
          </a:ln>
        </p:spPr>
        <p:style>
          <a:lnRef idx="0"/>
          <a:fillRef idx="0"/>
          <a:effectRef idx="0"/>
          <a:fontRef idx="minor"/>
        </p:style>
        <p:txBody>
          <a:bodyPr lIns="90360" rIns="90360" tIns="44280" bIns="442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Table 7:   Significant Contributors per OFO Settlement Definition </a:t>
            </a:r>
            <a:endParaRPr b="0" lang="en-US" sz="1800" strike="noStrike" u="none">
              <a:solidFill>
                <a:srgbClr val="000000"/>
              </a:solidFill>
              <a:effectLst/>
              <a:uFillTx/>
              <a:latin typeface="Times New Roman"/>
            </a:endParaRPr>
          </a:p>
        </p:txBody>
      </p:sp>
      <p:sp>
        <p:nvSpPr>
          <p:cNvPr id="96" name=""/>
          <p:cNvSpPr/>
          <p:nvPr/>
        </p:nvSpPr>
        <p:spPr>
          <a:xfrm>
            <a:off x="2954520" y="33814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97" name=""/>
          <p:cNvSpPr/>
          <p:nvPr/>
        </p:nvSpPr>
        <p:spPr>
          <a:xfrm>
            <a:off x="5223960" y="3381480"/>
            <a:ext cx="151560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Number of OFOs</a:t>
            </a:r>
            <a:endParaRPr b="0" lang="en-US" sz="1700" strike="noStrike" u="none">
              <a:solidFill>
                <a:srgbClr val="000000"/>
              </a:solidFill>
              <a:effectLst/>
              <a:uFillTx/>
              <a:latin typeface="Times New Roman"/>
            </a:endParaRPr>
          </a:p>
        </p:txBody>
      </p:sp>
      <p:sp>
        <p:nvSpPr>
          <p:cNvPr id="98" name=""/>
          <p:cNvSpPr/>
          <p:nvPr/>
        </p:nvSpPr>
        <p:spPr>
          <a:xfrm>
            <a:off x="6777360" y="33814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99" name=""/>
          <p:cNvSpPr/>
          <p:nvPr/>
        </p:nvSpPr>
        <p:spPr>
          <a:xfrm>
            <a:off x="4478400" y="332100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0" name=""/>
          <p:cNvSpPr/>
          <p:nvPr/>
        </p:nvSpPr>
        <p:spPr>
          <a:xfrm>
            <a:off x="4478400" y="332100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01" name=""/>
          <p:cNvSpPr/>
          <p:nvPr/>
        </p:nvSpPr>
        <p:spPr>
          <a:xfrm>
            <a:off x="4503600" y="3321000"/>
            <a:ext cx="323244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02" name=""/>
          <p:cNvSpPr/>
          <p:nvPr/>
        </p:nvSpPr>
        <p:spPr>
          <a:xfrm>
            <a:off x="7736040" y="332100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3" name=""/>
          <p:cNvSpPr/>
          <p:nvPr/>
        </p:nvSpPr>
        <p:spPr>
          <a:xfrm>
            <a:off x="7736040" y="332100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04" name=""/>
          <p:cNvSpPr/>
          <p:nvPr/>
        </p:nvSpPr>
        <p:spPr>
          <a:xfrm>
            <a:off x="4478400" y="3346560"/>
            <a:ext cx="25200" cy="3124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7736040" y="3346560"/>
            <a:ext cx="25200" cy="3124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1861200" y="3718080"/>
            <a:ext cx="81216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Entity ID</a:t>
            </a:r>
            <a:endParaRPr b="0" lang="en-US" sz="1700" strike="noStrike" u="none">
              <a:solidFill>
                <a:srgbClr val="000000"/>
              </a:solidFill>
              <a:effectLst/>
              <a:uFillTx/>
              <a:latin typeface="Times New Roman"/>
            </a:endParaRPr>
          </a:p>
        </p:txBody>
      </p:sp>
      <p:sp>
        <p:nvSpPr>
          <p:cNvPr id="107" name=""/>
          <p:cNvSpPr/>
          <p:nvPr/>
        </p:nvSpPr>
        <p:spPr>
          <a:xfrm>
            <a:off x="2668680" y="37180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08" name=""/>
          <p:cNvSpPr/>
          <p:nvPr/>
        </p:nvSpPr>
        <p:spPr>
          <a:xfrm>
            <a:off x="3167280" y="3718080"/>
            <a:ext cx="10285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Entity Type</a:t>
            </a:r>
            <a:endParaRPr b="0" lang="en-US" sz="1700" strike="noStrike" u="none">
              <a:solidFill>
                <a:srgbClr val="000000"/>
              </a:solidFill>
              <a:effectLst/>
              <a:uFillTx/>
              <a:latin typeface="Times New Roman"/>
            </a:endParaRPr>
          </a:p>
        </p:txBody>
      </p:sp>
      <p:sp>
        <p:nvSpPr>
          <p:cNvPr id="109" name=""/>
          <p:cNvSpPr/>
          <p:nvPr/>
        </p:nvSpPr>
        <p:spPr>
          <a:xfrm>
            <a:off x="4175280" y="37180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10" name=""/>
          <p:cNvSpPr/>
          <p:nvPr/>
        </p:nvSpPr>
        <p:spPr>
          <a:xfrm>
            <a:off x="4580640" y="3718080"/>
            <a:ext cx="14371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Meeting Criteria</a:t>
            </a:r>
            <a:endParaRPr b="0" lang="en-US" sz="1700" strike="noStrike" u="none">
              <a:solidFill>
                <a:srgbClr val="000000"/>
              </a:solidFill>
              <a:effectLst/>
              <a:uFillTx/>
              <a:latin typeface="Times New Roman"/>
            </a:endParaRPr>
          </a:p>
        </p:txBody>
      </p:sp>
      <p:sp>
        <p:nvSpPr>
          <p:cNvPr id="111" name=""/>
          <p:cNvSpPr/>
          <p:nvPr/>
        </p:nvSpPr>
        <p:spPr>
          <a:xfrm>
            <a:off x="5923080" y="37180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12" name=""/>
          <p:cNvSpPr/>
          <p:nvPr/>
        </p:nvSpPr>
        <p:spPr>
          <a:xfrm>
            <a:off x="6405120" y="3718080"/>
            <a:ext cx="7696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Targeted</a:t>
            </a:r>
            <a:endParaRPr b="0" lang="en-US" sz="1700" strike="noStrike" u="none">
              <a:solidFill>
                <a:srgbClr val="000000"/>
              </a:solidFill>
              <a:effectLst/>
              <a:uFillTx/>
              <a:latin typeface="Times New Roman"/>
            </a:endParaRPr>
          </a:p>
        </p:txBody>
      </p:sp>
      <p:sp>
        <p:nvSpPr>
          <p:cNvPr id="113" name=""/>
          <p:cNvSpPr/>
          <p:nvPr/>
        </p:nvSpPr>
        <p:spPr>
          <a:xfrm>
            <a:off x="7196400" y="37180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14" name=""/>
          <p:cNvSpPr/>
          <p:nvPr/>
        </p:nvSpPr>
        <p:spPr>
          <a:xfrm>
            <a:off x="1693800" y="3659040"/>
            <a:ext cx="2556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15" name=""/>
          <p:cNvSpPr/>
          <p:nvPr/>
        </p:nvSpPr>
        <p:spPr>
          <a:xfrm>
            <a:off x="1693800" y="3659040"/>
            <a:ext cx="25560" cy="24120"/>
          </a:xfrm>
          <a:prstGeom prst="rect">
            <a:avLst/>
          </a:prstGeom>
          <a:solidFill>
            <a:srgbClr val="000000"/>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16" name=""/>
          <p:cNvSpPr/>
          <p:nvPr/>
        </p:nvSpPr>
        <p:spPr>
          <a:xfrm>
            <a:off x="1719360" y="3659040"/>
            <a:ext cx="25200" cy="24120"/>
          </a:xfrm>
          <a:prstGeom prst="rect">
            <a:avLst/>
          </a:prstGeom>
          <a:solidFill>
            <a:srgbClr val="000000"/>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17" name=""/>
          <p:cNvSpPr/>
          <p:nvPr/>
        </p:nvSpPr>
        <p:spPr>
          <a:xfrm>
            <a:off x="1744560" y="3659040"/>
            <a:ext cx="1308240" cy="24120"/>
          </a:xfrm>
          <a:prstGeom prst="rect">
            <a:avLst/>
          </a:prstGeom>
          <a:solidFill>
            <a:srgbClr val="000000"/>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18" name=""/>
          <p:cNvSpPr/>
          <p:nvPr/>
        </p:nvSpPr>
        <p:spPr>
          <a:xfrm>
            <a:off x="3052800" y="3683160"/>
            <a:ext cx="12600" cy="1440"/>
          </a:xfrm>
          <a:prstGeom prst="rect">
            <a:avLst/>
          </a:pr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 name=""/>
          <p:cNvSpPr/>
          <p:nvPr/>
        </p:nvSpPr>
        <p:spPr>
          <a:xfrm>
            <a:off x="3052800" y="3659040"/>
            <a:ext cx="25200" cy="24120"/>
          </a:xfrm>
          <a:prstGeom prst="rect">
            <a:avLst/>
          </a:prstGeom>
          <a:solidFill>
            <a:srgbClr val="000000"/>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20" name=""/>
          <p:cNvSpPr/>
          <p:nvPr/>
        </p:nvSpPr>
        <p:spPr>
          <a:xfrm>
            <a:off x="3078000" y="3659040"/>
            <a:ext cx="1400400" cy="24120"/>
          </a:xfrm>
          <a:prstGeom prst="rect">
            <a:avLst/>
          </a:prstGeom>
          <a:solidFill>
            <a:srgbClr val="000000"/>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21" name=""/>
          <p:cNvSpPr/>
          <p:nvPr/>
        </p:nvSpPr>
        <p:spPr>
          <a:xfrm>
            <a:off x="4478400" y="365904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2" name=""/>
          <p:cNvSpPr/>
          <p:nvPr/>
        </p:nvSpPr>
        <p:spPr>
          <a:xfrm>
            <a:off x="4503600" y="3659040"/>
            <a:ext cx="16081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3" name=""/>
          <p:cNvSpPr/>
          <p:nvPr/>
        </p:nvSpPr>
        <p:spPr>
          <a:xfrm>
            <a:off x="6111720" y="3670200"/>
            <a:ext cx="12960" cy="14400"/>
          </a:xfrm>
          <a:prstGeom prst="rect">
            <a:avLst/>
          </a:pr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 name=""/>
          <p:cNvSpPr/>
          <p:nvPr/>
        </p:nvSpPr>
        <p:spPr>
          <a:xfrm>
            <a:off x="6111720" y="3659040"/>
            <a:ext cx="129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5" name=""/>
          <p:cNvSpPr/>
          <p:nvPr/>
        </p:nvSpPr>
        <p:spPr>
          <a:xfrm>
            <a:off x="6124680" y="3659040"/>
            <a:ext cx="16113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6" name=""/>
          <p:cNvSpPr/>
          <p:nvPr/>
        </p:nvSpPr>
        <p:spPr>
          <a:xfrm>
            <a:off x="7736040" y="365904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7" name=""/>
          <p:cNvSpPr/>
          <p:nvPr/>
        </p:nvSpPr>
        <p:spPr>
          <a:xfrm>
            <a:off x="1693800" y="3684600"/>
            <a:ext cx="255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3052800" y="3684600"/>
            <a:ext cx="126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4478400" y="368460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6111720" y="3684600"/>
            <a:ext cx="129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7736040" y="368460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025360" y="4057560"/>
            <a:ext cx="4334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1117</a:t>
            </a:r>
            <a:endParaRPr b="0" lang="en-US" sz="1700" strike="noStrike" u="none">
              <a:solidFill>
                <a:srgbClr val="000000"/>
              </a:solidFill>
              <a:effectLst/>
              <a:uFillTx/>
              <a:latin typeface="Times New Roman"/>
            </a:endParaRPr>
          </a:p>
        </p:txBody>
      </p:sp>
      <p:sp>
        <p:nvSpPr>
          <p:cNvPr id="133" name=""/>
          <p:cNvSpPr/>
          <p:nvPr/>
        </p:nvSpPr>
        <p:spPr>
          <a:xfrm>
            <a:off x="2467080" y="4057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34" name=""/>
          <p:cNvSpPr/>
          <p:nvPr/>
        </p:nvSpPr>
        <p:spPr>
          <a:xfrm>
            <a:off x="3327480" y="4057560"/>
            <a:ext cx="61380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NBAA</a:t>
            </a:r>
            <a:endParaRPr b="0" lang="en-US" sz="1700" strike="noStrike" u="none">
              <a:solidFill>
                <a:srgbClr val="000000"/>
              </a:solidFill>
              <a:effectLst/>
              <a:uFillTx/>
              <a:latin typeface="Times New Roman"/>
            </a:endParaRPr>
          </a:p>
        </p:txBody>
      </p:sp>
      <p:sp>
        <p:nvSpPr>
          <p:cNvPr id="135" name=""/>
          <p:cNvSpPr/>
          <p:nvPr/>
        </p:nvSpPr>
        <p:spPr>
          <a:xfrm>
            <a:off x="3954600" y="4057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36" name=""/>
          <p:cNvSpPr/>
          <p:nvPr/>
        </p:nvSpPr>
        <p:spPr>
          <a:xfrm>
            <a:off x="5106240" y="4057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8</a:t>
            </a:r>
            <a:endParaRPr b="0" lang="en-US" sz="1700" strike="noStrike" u="none">
              <a:solidFill>
                <a:srgbClr val="000000"/>
              </a:solidFill>
              <a:effectLst/>
              <a:uFillTx/>
              <a:latin typeface="Times New Roman"/>
            </a:endParaRPr>
          </a:p>
        </p:txBody>
      </p:sp>
      <p:sp>
        <p:nvSpPr>
          <p:cNvPr id="137" name=""/>
          <p:cNvSpPr/>
          <p:nvPr/>
        </p:nvSpPr>
        <p:spPr>
          <a:xfrm>
            <a:off x="5218200" y="4057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38" name=""/>
          <p:cNvSpPr/>
          <p:nvPr/>
        </p:nvSpPr>
        <p:spPr>
          <a:xfrm>
            <a:off x="6734880" y="4057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3</a:t>
            </a:r>
            <a:endParaRPr b="0" lang="en-US" sz="1700" strike="noStrike" u="none">
              <a:solidFill>
                <a:srgbClr val="000000"/>
              </a:solidFill>
              <a:effectLst/>
              <a:uFillTx/>
              <a:latin typeface="Times New Roman"/>
            </a:endParaRPr>
          </a:p>
        </p:txBody>
      </p:sp>
      <p:sp>
        <p:nvSpPr>
          <p:cNvPr id="139" name=""/>
          <p:cNvSpPr/>
          <p:nvPr/>
        </p:nvSpPr>
        <p:spPr>
          <a:xfrm>
            <a:off x="6847200" y="4057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40" name=""/>
          <p:cNvSpPr/>
          <p:nvPr/>
        </p:nvSpPr>
        <p:spPr>
          <a:xfrm>
            <a:off x="1693800" y="3998880"/>
            <a:ext cx="2556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41" name=""/>
          <p:cNvSpPr/>
          <p:nvPr/>
        </p:nvSpPr>
        <p:spPr>
          <a:xfrm>
            <a:off x="1719360" y="3998880"/>
            <a:ext cx="133344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42" name=""/>
          <p:cNvSpPr/>
          <p:nvPr/>
        </p:nvSpPr>
        <p:spPr>
          <a:xfrm>
            <a:off x="3052800" y="4022640"/>
            <a:ext cx="12600" cy="1800"/>
          </a:xfrm>
          <a:prstGeom prst="rect">
            <a:avLst/>
          </a:pr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3" name=""/>
          <p:cNvSpPr/>
          <p:nvPr/>
        </p:nvSpPr>
        <p:spPr>
          <a:xfrm>
            <a:off x="3052800" y="399888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44" name=""/>
          <p:cNvSpPr/>
          <p:nvPr/>
        </p:nvSpPr>
        <p:spPr>
          <a:xfrm>
            <a:off x="3078000" y="3998880"/>
            <a:ext cx="14004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45" name=""/>
          <p:cNvSpPr/>
          <p:nvPr/>
        </p:nvSpPr>
        <p:spPr>
          <a:xfrm>
            <a:off x="4478400" y="399888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46" name=""/>
          <p:cNvSpPr/>
          <p:nvPr/>
        </p:nvSpPr>
        <p:spPr>
          <a:xfrm>
            <a:off x="4503600" y="3998880"/>
            <a:ext cx="160812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47" name=""/>
          <p:cNvSpPr/>
          <p:nvPr/>
        </p:nvSpPr>
        <p:spPr>
          <a:xfrm>
            <a:off x="6111720" y="4022640"/>
            <a:ext cx="12960" cy="1800"/>
          </a:xfrm>
          <a:prstGeom prst="rect">
            <a:avLst/>
          </a:pr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8" name=""/>
          <p:cNvSpPr/>
          <p:nvPr/>
        </p:nvSpPr>
        <p:spPr>
          <a:xfrm>
            <a:off x="6111720" y="3998880"/>
            <a:ext cx="255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49" name=""/>
          <p:cNvSpPr/>
          <p:nvPr/>
        </p:nvSpPr>
        <p:spPr>
          <a:xfrm>
            <a:off x="6137280" y="3998880"/>
            <a:ext cx="15987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50" name=""/>
          <p:cNvSpPr/>
          <p:nvPr/>
        </p:nvSpPr>
        <p:spPr>
          <a:xfrm>
            <a:off x="7736040" y="3998880"/>
            <a:ext cx="25200" cy="25560"/>
          </a:xfrm>
          <a:prstGeom prst="rect">
            <a:avLst/>
          </a:prstGeom>
          <a:solidFill>
            <a:srgbClr val="000000"/>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1" name=""/>
          <p:cNvSpPr/>
          <p:nvPr/>
        </p:nvSpPr>
        <p:spPr>
          <a:xfrm>
            <a:off x="1693800" y="4024440"/>
            <a:ext cx="25560" cy="3110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3052800" y="4024440"/>
            <a:ext cx="12600" cy="3110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478400" y="4024440"/>
            <a:ext cx="25200" cy="3110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6111720" y="4024440"/>
            <a:ext cx="12960" cy="3110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7736040" y="4024440"/>
            <a:ext cx="25200" cy="3110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2025360" y="4381560"/>
            <a:ext cx="4334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1126</a:t>
            </a:r>
            <a:endParaRPr b="0" lang="en-US" sz="1700" strike="noStrike" u="none">
              <a:solidFill>
                <a:srgbClr val="000000"/>
              </a:solidFill>
              <a:effectLst/>
              <a:uFillTx/>
              <a:latin typeface="Times New Roman"/>
            </a:endParaRPr>
          </a:p>
        </p:txBody>
      </p:sp>
      <p:sp>
        <p:nvSpPr>
          <p:cNvPr id="157" name=""/>
          <p:cNvSpPr/>
          <p:nvPr/>
        </p:nvSpPr>
        <p:spPr>
          <a:xfrm>
            <a:off x="2467080" y="4381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58" name=""/>
          <p:cNvSpPr/>
          <p:nvPr/>
        </p:nvSpPr>
        <p:spPr>
          <a:xfrm>
            <a:off x="3327480" y="4381560"/>
            <a:ext cx="61380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NBAA</a:t>
            </a:r>
            <a:endParaRPr b="0" lang="en-US" sz="1700" strike="noStrike" u="none">
              <a:solidFill>
                <a:srgbClr val="000000"/>
              </a:solidFill>
              <a:effectLst/>
              <a:uFillTx/>
              <a:latin typeface="Times New Roman"/>
            </a:endParaRPr>
          </a:p>
        </p:txBody>
      </p:sp>
      <p:sp>
        <p:nvSpPr>
          <p:cNvPr id="159" name=""/>
          <p:cNvSpPr/>
          <p:nvPr/>
        </p:nvSpPr>
        <p:spPr>
          <a:xfrm>
            <a:off x="3954600" y="4381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60" name=""/>
          <p:cNvSpPr/>
          <p:nvPr/>
        </p:nvSpPr>
        <p:spPr>
          <a:xfrm>
            <a:off x="5106240" y="4381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7</a:t>
            </a:r>
            <a:endParaRPr b="0" lang="en-US" sz="1700" strike="noStrike" u="none">
              <a:solidFill>
                <a:srgbClr val="000000"/>
              </a:solidFill>
              <a:effectLst/>
              <a:uFillTx/>
              <a:latin typeface="Times New Roman"/>
            </a:endParaRPr>
          </a:p>
        </p:txBody>
      </p:sp>
      <p:sp>
        <p:nvSpPr>
          <p:cNvPr id="161" name=""/>
          <p:cNvSpPr/>
          <p:nvPr/>
        </p:nvSpPr>
        <p:spPr>
          <a:xfrm>
            <a:off x="5218200" y="4381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62" name=""/>
          <p:cNvSpPr/>
          <p:nvPr/>
        </p:nvSpPr>
        <p:spPr>
          <a:xfrm>
            <a:off x="6734880" y="4381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3</a:t>
            </a:r>
            <a:endParaRPr b="0" lang="en-US" sz="1700" strike="noStrike" u="none">
              <a:solidFill>
                <a:srgbClr val="000000"/>
              </a:solidFill>
              <a:effectLst/>
              <a:uFillTx/>
              <a:latin typeface="Times New Roman"/>
            </a:endParaRPr>
          </a:p>
        </p:txBody>
      </p:sp>
      <p:sp>
        <p:nvSpPr>
          <p:cNvPr id="163" name=""/>
          <p:cNvSpPr/>
          <p:nvPr/>
        </p:nvSpPr>
        <p:spPr>
          <a:xfrm>
            <a:off x="6847200" y="4381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64" name=""/>
          <p:cNvSpPr/>
          <p:nvPr/>
        </p:nvSpPr>
        <p:spPr>
          <a:xfrm>
            <a:off x="1693800" y="4335480"/>
            <a:ext cx="255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5" name=""/>
          <p:cNvSpPr/>
          <p:nvPr/>
        </p:nvSpPr>
        <p:spPr>
          <a:xfrm>
            <a:off x="1719360" y="4335480"/>
            <a:ext cx="13334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6" name=""/>
          <p:cNvSpPr/>
          <p:nvPr/>
        </p:nvSpPr>
        <p:spPr>
          <a:xfrm>
            <a:off x="3052800" y="4335480"/>
            <a:ext cx="126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7" name=""/>
          <p:cNvSpPr/>
          <p:nvPr/>
        </p:nvSpPr>
        <p:spPr>
          <a:xfrm>
            <a:off x="3065400" y="4335480"/>
            <a:ext cx="14130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8" name=""/>
          <p:cNvSpPr/>
          <p:nvPr/>
        </p:nvSpPr>
        <p:spPr>
          <a:xfrm>
            <a:off x="4478400" y="433548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69" name=""/>
          <p:cNvSpPr/>
          <p:nvPr/>
        </p:nvSpPr>
        <p:spPr>
          <a:xfrm>
            <a:off x="4503600" y="4335480"/>
            <a:ext cx="16081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0" name=""/>
          <p:cNvSpPr/>
          <p:nvPr/>
        </p:nvSpPr>
        <p:spPr>
          <a:xfrm>
            <a:off x="6111720" y="4335480"/>
            <a:ext cx="129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1" name=""/>
          <p:cNvSpPr/>
          <p:nvPr/>
        </p:nvSpPr>
        <p:spPr>
          <a:xfrm>
            <a:off x="6124680" y="4335480"/>
            <a:ext cx="16113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2" name=""/>
          <p:cNvSpPr/>
          <p:nvPr/>
        </p:nvSpPr>
        <p:spPr>
          <a:xfrm>
            <a:off x="7736040" y="433548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73" name=""/>
          <p:cNvSpPr/>
          <p:nvPr/>
        </p:nvSpPr>
        <p:spPr>
          <a:xfrm>
            <a:off x="1693800" y="4348080"/>
            <a:ext cx="2556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3052800" y="4348080"/>
            <a:ext cx="126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4478400" y="4348080"/>
            <a:ext cx="252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6111720" y="4348080"/>
            <a:ext cx="1296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7736040" y="4348080"/>
            <a:ext cx="252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2025360" y="4707000"/>
            <a:ext cx="4334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1157</a:t>
            </a:r>
            <a:endParaRPr b="0" lang="en-US" sz="1700" strike="noStrike" u="none">
              <a:solidFill>
                <a:srgbClr val="000000"/>
              </a:solidFill>
              <a:effectLst/>
              <a:uFillTx/>
              <a:latin typeface="Times New Roman"/>
            </a:endParaRPr>
          </a:p>
        </p:txBody>
      </p:sp>
      <p:sp>
        <p:nvSpPr>
          <p:cNvPr id="179" name=""/>
          <p:cNvSpPr/>
          <p:nvPr/>
        </p:nvSpPr>
        <p:spPr>
          <a:xfrm>
            <a:off x="2467080" y="470700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80" name=""/>
          <p:cNvSpPr/>
          <p:nvPr/>
        </p:nvSpPr>
        <p:spPr>
          <a:xfrm>
            <a:off x="3327480" y="4707000"/>
            <a:ext cx="61380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NBAA</a:t>
            </a:r>
            <a:endParaRPr b="0" lang="en-US" sz="1700" strike="noStrike" u="none">
              <a:solidFill>
                <a:srgbClr val="000000"/>
              </a:solidFill>
              <a:effectLst/>
              <a:uFillTx/>
              <a:latin typeface="Times New Roman"/>
            </a:endParaRPr>
          </a:p>
        </p:txBody>
      </p:sp>
      <p:sp>
        <p:nvSpPr>
          <p:cNvPr id="181" name=""/>
          <p:cNvSpPr/>
          <p:nvPr/>
        </p:nvSpPr>
        <p:spPr>
          <a:xfrm>
            <a:off x="3954600" y="470700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82" name=""/>
          <p:cNvSpPr/>
          <p:nvPr/>
        </p:nvSpPr>
        <p:spPr>
          <a:xfrm>
            <a:off x="5106240" y="470700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7</a:t>
            </a:r>
            <a:endParaRPr b="0" lang="en-US" sz="1700" strike="noStrike" u="none">
              <a:solidFill>
                <a:srgbClr val="000000"/>
              </a:solidFill>
              <a:effectLst/>
              <a:uFillTx/>
              <a:latin typeface="Times New Roman"/>
            </a:endParaRPr>
          </a:p>
        </p:txBody>
      </p:sp>
      <p:sp>
        <p:nvSpPr>
          <p:cNvPr id="183" name=""/>
          <p:cNvSpPr/>
          <p:nvPr/>
        </p:nvSpPr>
        <p:spPr>
          <a:xfrm>
            <a:off x="5218200" y="470700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84" name=""/>
          <p:cNvSpPr/>
          <p:nvPr/>
        </p:nvSpPr>
        <p:spPr>
          <a:xfrm>
            <a:off x="6734880" y="470700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5</a:t>
            </a:r>
            <a:endParaRPr b="0" lang="en-US" sz="1700" strike="noStrike" u="none">
              <a:solidFill>
                <a:srgbClr val="000000"/>
              </a:solidFill>
              <a:effectLst/>
              <a:uFillTx/>
              <a:latin typeface="Times New Roman"/>
            </a:endParaRPr>
          </a:p>
        </p:txBody>
      </p:sp>
      <p:sp>
        <p:nvSpPr>
          <p:cNvPr id="185" name=""/>
          <p:cNvSpPr/>
          <p:nvPr/>
        </p:nvSpPr>
        <p:spPr>
          <a:xfrm>
            <a:off x="6847200" y="470700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186" name=""/>
          <p:cNvSpPr/>
          <p:nvPr/>
        </p:nvSpPr>
        <p:spPr>
          <a:xfrm>
            <a:off x="1693800" y="4660920"/>
            <a:ext cx="255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7" name=""/>
          <p:cNvSpPr/>
          <p:nvPr/>
        </p:nvSpPr>
        <p:spPr>
          <a:xfrm>
            <a:off x="1719360" y="4660920"/>
            <a:ext cx="13334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8" name=""/>
          <p:cNvSpPr/>
          <p:nvPr/>
        </p:nvSpPr>
        <p:spPr>
          <a:xfrm>
            <a:off x="3052800" y="4660920"/>
            <a:ext cx="126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9" name=""/>
          <p:cNvSpPr/>
          <p:nvPr/>
        </p:nvSpPr>
        <p:spPr>
          <a:xfrm>
            <a:off x="3065400" y="4660920"/>
            <a:ext cx="14130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0" name=""/>
          <p:cNvSpPr/>
          <p:nvPr/>
        </p:nvSpPr>
        <p:spPr>
          <a:xfrm>
            <a:off x="4478400" y="466092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1" name=""/>
          <p:cNvSpPr/>
          <p:nvPr/>
        </p:nvSpPr>
        <p:spPr>
          <a:xfrm>
            <a:off x="4503600" y="4660920"/>
            <a:ext cx="16081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2" name=""/>
          <p:cNvSpPr/>
          <p:nvPr/>
        </p:nvSpPr>
        <p:spPr>
          <a:xfrm>
            <a:off x="6111720" y="4660920"/>
            <a:ext cx="129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3" name=""/>
          <p:cNvSpPr/>
          <p:nvPr/>
        </p:nvSpPr>
        <p:spPr>
          <a:xfrm>
            <a:off x="6124680" y="4660920"/>
            <a:ext cx="16113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4" name=""/>
          <p:cNvSpPr/>
          <p:nvPr/>
        </p:nvSpPr>
        <p:spPr>
          <a:xfrm>
            <a:off x="7736040" y="466092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5" name=""/>
          <p:cNvSpPr/>
          <p:nvPr/>
        </p:nvSpPr>
        <p:spPr>
          <a:xfrm>
            <a:off x="1693800" y="4673520"/>
            <a:ext cx="25560" cy="316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3052800" y="4673520"/>
            <a:ext cx="12600" cy="316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4478400" y="4673520"/>
            <a:ext cx="25200" cy="316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6111720" y="4673520"/>
            <a:ext cx="12960" cy="316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7736040" y="4673520"/>
            <a:ext cx="25200" cy="316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2025360" y="5033880"/>
            <a:ext cx="4334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2771</a:t>
            </a:r>
            <a:endParaRPr b="0" lang="en-US" sz="1700" strike="noStrike" u="none">
              <a:solidFill>
                <a:srgbClr val="000000"/>
              </a:solidFill>
              <a:effectLst/>
              <a:uFillTx/>
              <a:latin typeface="Times New Roman"/>
            </a:endParaRPr>
          </a:p>
        </p:txBody>
      </p:sp>
      <p:sp>
        <p:nvSpPr>
          <p:cNvPr id="201" name=""/>
          <p:cNvSpPr/>
          <p:nvPr/>
        </p:nvSpPr>
        <p:spPr>
          <a:xfrm>
            <a:off x="2467080" y="50338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02" name=""/>
          <p:cNvSpPr/>
          <p:nvPr/>
        </p:nvSpPr>
        <p:spPr>
          <a:xfrm>
            <a:off x="3327480" y="5033880"/>
            <a:ext cx="61380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NBAA</a:t>
            </a:r>
            <a:endParaRPr b="0" lang="en-US" sz="1700" strike="noStrike" u="none">
              <a:solidFill>
                <a:srgbClr val="000000"/>
              </a:solidFill>
              <a:effectLst/>
              <a:uFillTx/>
              <a:latin typeface="Times New Roman"/>
            </a:endParaRPr>
          </a:p>
        </p:txBody>
      </p:sp>
      <p:sp>
        <p:nvSpPr>
          <p:cNvPr id="203" name=""/>
          <p:cNvSpPr/>
          <p:nvPr/>
        </p:nvSpPr>
        <p:spPr>
          <a:xfrm>
            <a:off x="3954600" y="50338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04" name=""/>
          <p:cNvSpPr/>
          <p:nvPr/>
        </p:nvSpPr>
        <p:spPr>
          <a:xfrm>
            <a:off x="5106240" y="503388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7</a:t>
            </a:r>
            <a:endParaRPr b="0" lang="en-US" sz="1700" strike="noStrike" u="none">
              <a:solidFill>
                <a:srgbClr val="000000"/>
              </a:solidFill>
              <a:effectLst/>
              <a:uFillTx/>
              <a:latin typeface="Times New Roman"/>
            </a:endParaRPr>
          </a:p>
        </p:txBody>
      </p:sp>
      <p:sp>
        <p:nvSpPr>
          <p:cNvPr id="205" name=""/>
          <p:cNvSpPr/>
          <p:nvPr/>
        </p:nvSpPr>
        <p:spPr>
          <a:xfrm>
            <a:off x="5218200" y="50338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06" name=""/>
          <p:cNvSpPr/>
          <p:nvPr/>
        </p:nvSpPr>
        <p:spPr>
          <a:xfrm>
            <a:off x="6734880" y="503388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5</a:t>
            </a:r>
            <a:endParaRPr b="0" lang="en-US" sz="1700" strike="noStrike" u="none">
              <a:solidFill>
                <a:srgbClr val="000000"/>
              </a:solidFill>
              <a:effectLst/>
              <a:uFillTx/>
              <a:latin typeface="Times New Roman"/>
            </a:endParaRPr>
          </a:p>
        </p:txBody>
      </p:sp>
      <p:sp>
        <p:nvSpPr>
          <p:cNvPr id="207" name=""/>
          <p:cNvSpPr/>
          <p:nvPr/>
        </p:nvSpPr>
        <p:spPr>
          <a:xfrm>
            <a:off x="6847200" y="503388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08" name=""/>
          <p:cNvSpPr/>
          <p:nvPr/>
        </p:nvSpPr>
        <p:spPr>
          <a:xfrm>
            <a:off x="1693800" y="4989600"/>
            <a:ext cx="255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09" name=""/>
          <p:cNvSpPr/>
          <p:nvPr/>
        </p:nvSpPr>
        <p:spPr>
          <a:xfrm>
            <a:off x="1719360" y="4989600"/>
            <a:ext cx="133344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0" name=""/>
          <p:cNvSpPr/>
          <p:nvPr/>
        </p:nvSpPr>
        <p:spPr>
          <a:xfrm>
            <a:off x="3052800" y="4989600"/>
            <a:ext cx="12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1" name=""/>
          <p:cNvSpPr/>
          <p:nvPr/>
        </p:nvSpPr>
        <p:spPr>
          <a:xfrm>
            <a:off x="3065400" y="4989600"/>
            <a:ext cx="14130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2" name=""/>
          <p:cNvSpPr/>
          <p:nvPr/>
        </p:nvSpPr>
        <p:spPr>
          <a:xfrm>
            <a:off x="4478400" y="4989600"/>
            <a:ext cx="252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3" name=""/>
          <p:cNvSpPr/>
          <p:nvPr/>
        </p:nvSpPr>
        <p:spPr>
          <a:xfrm>
            <a:off x="4503600" y="4989600"/>
            <a:ext cx="16081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4" name=""/>
          <p:cNvSpPr/>
          <p:nvPr/>
        </p:nvSpPr>
        <p:spPr>
          <a:xfrm>
            <a:off x="6111720" y="4989600"/>
            <a:ext cx="129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5" name=""/>
          <p:cNvSpPr/>
          <p:nvPr/>
        </p:nvSpPr>
        <p:spPr>
          <a:xfrm>
            <a:off x="6124680" y="4989600"/>
            <a:ext cx="16113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6" name=""/>
          <p:cNvSpPr/>
          <p:nvPr/>
        </p:nvSpPr>
        <p:spPr>
          <a:xfrm>
            <a:off x="7736040" y="4989600"/>
            <a:ext cx="252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7" name=""/>
          <p:cNvSpPr/>
          <p:nvPr/>
        </p:nvSpPr>
        <p:spPr>
          <a:xfrm>
            <a:off x="1693800" y="5000760"/>
            <a:ext cx="255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3052800" y="5000760"/>
            <a:ext cx="126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4478400" y="500076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6111720" y="5000760"/>
            <a:ext cx="129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7736040" y="500076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2131200" y="5361120"/>
            <a:ext cx="217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51</a:t>
            </a:r>
            <a:endParaRPr b="0" lang="en-US" sz="1700" strike="noStrike" u="none">
              <a:solidFill>
                <a:srgbClr val="000000"/>
              </a:solidFill>
              <a:effectLst/>
              <a:uFillTx/>
              <a:latin typeface="Times New Roman"/>
            </a:endParaRPr>
          </a:p>
        </p:txBody>
      </p:sp>
      <p:sp>
        <p:nvSpPr>
          <p:cNvPr id="223" name=""/>
          <p:cNvSpPr/>
          <p:nvPr/>
        </p:nvSpPr>
        <p:spPr>
          <a:xfrm>
            <a:off x="2352960" y="536112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24" name=""/>
          <p:cNvSpPr/>
          <p:nvPr/>
        </p:nvSpPr>
        <p:spPr>
          <a:xfrm>
            <a:off x="3339360" y="5361120"/>
            <a:ext cx="5900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NGSA</a:t>
            </a:r>
            <a:endParaRPr b="0" lang="en-US" sz="1700" strike="noStrike" u="none">
              <a:solidFill>
                <a:srgbClr val="000000"/>
              </a:solidFill>
              <a:effectLst/>
              <a:uFillTx/>
              <a:latin typeface="Times New Roman"/>
            </a:endParaRPr>
          </a:p>
        </p:txBody>
      </p:sp>
      <p:sp>
        <p:nvSpPr>
          <p:cNvPr id="225" name=""/>
          <p:cNvSpPr/>
          <p:nvPr/>
        </p:nvSpPr>
        <p:spPr>
          <a:xfrm>
            <a:off x="3942000" y="536112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26" name=""/>
          <p:cNvSpPr/>
          <p:nvPr/>
        </p:nvSpPr>
        <p:spPr>
          <a:xfrm>
            <a:off x="5054040" y="5361120"/>
            <a:ext cx="217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11</a:t>
            </a:r>
            <a:endParaRPr b="0" lang="en-US" sz="1700" strike="noStrike" u="none">
              <a:solidFill>
                <a:srgbClr val="000000"/>
              </a:solidFill>
              <a:effectLst/>
              <a:uFillTx/>
              <a:latin typeface="Times New Roman"/>
            </a:endParaRPr>
          </a:p>
        </p:txBody>
      </p:sp>
      <p:sp>
        <p:nvSpPr>
          <p:cNvPr id="227" name=""/>
          <p:cNvSpPr/>
          <p:nvPr/>
        </p:nvSpPr>
        <p:spPr>
          <a:xfrm>
            <a:off x="5277240" y="536112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28" name=""/>
          <p:cNvSpPr/>
          <p:nvPr/>
        </p:nvSpPr>
        <p:spPr>
          <a:xfrm>
            <a:off x="6734880" y="536112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0</a:t>
            </a:r>
            <a:endParaRPr b="0" lang="en-US" sz="1700" strike="noStrike" u="none">
              <a:solidFill>
                <a:srgbClr val="000000"/>
              </a:solidFill>
              <a:effectLst/>
              <a:uFillTx/>
              <a:latin typeface="Times New Roman"/>
            </a:endParaRPr>
          </a:p>
        </p:txBody>
      </p:sp>
      <p:sp>
        <p:nvSpPr>
          <p:cNvPr id="229" name=""/>
          <p:cNvSpPr/>
          <p:nvPr/>
        </p:nvSpPr>
        <p:spPr>
          <a:xfrm>
            <a:off x="6847200" y="536112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30" name=""/>
          <p:cNvSpPr/>
          <p:nvPr/>
        </p:nvSpPr>
        <p:spPr>
          <a:xfrm>
            <a:off x="1693800" y="5315040"/>
            <a:ext cx="255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1" name=""/>
          <p:cNvSpPr/>
          <p:nvPr/>
        </p:nvSpPr>
        <p:spPr>
          <a:xfrm>
            <a:off x="1719360" y="5315040"/>
            <a:ext cx="133344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2" name=""/>
          <p:cNvSpPr/>
          <p:nvPr/>
        </p:nvSpPr>
        <p:spPr>
          <a:xfrm>
            <a:off x="3052800" y="5315040"/>
            <a:ext cx="12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3" name=""/>
          <p:cNvSpPr/>
          <p:nvPr/>
        </p:nvSpPr>
        <p:spPr>
          <a:xfrm>
            <a:off x="3065400" y="5315040"/>
            <a:ext cx="14130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4" name=""/>
          <p:cNvSpPr/>
          <p:nvPr/>
        </p:nvSpPr>
        <p:spPr>
          <a:xfrm>
            <a:off x="4478400" y="5315040"/>
            <a:ext cx="252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5" name=""/>
          <p:cNvSpPr/>
          <p:nvPr/>
        </p:nvSpPr>
        <p:spPr>
          <a:xfrm>
            <a:off x="4503600" y="5315040"/>
            <a:ext cx="16081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6" name=""/>
          <p:cNvSpPr/>
          <p:nvPr/>
        </p:nvSpPr>
        <p:spPr>
          <a:xfrm>
            <a:off x="6111720" y="5315040"/>
            <a:ext cx="129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7" name=""/>
          <p:cNvSpPr/>
          <p:nvPr/>
        </p:nvSpPr>
        <p:spPr>
          <a:xfrm>
            <a:off x="6124680" y="5315040"/>
            <a:ext cx="16113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8" name=""/>
          <p:cNvSpPr/>
          <p:nvPr/>
        </p:nvSpPr>
        <p:spPr>
          <a:xfrm>
            <a:off x="7736040" y="5315040"/>
            <a:ext cx="252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9" name=""/>
          <p:cNvSpPr/>
          <p:nvPr/>
        </p:nvSpPr>
        <p:spPr>
          <a:xfrm>
            <a:off x="1693800" y="5326200"/>
            <a:ext cx="255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3052800" y="5326200"/>
            <a:ext cx="126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4478400" y="532620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6111720" y="5326200"/>
            <a:ext cx="1296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7736040" y="5326200"/>
            <a:ext cx="25200" cy="31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2025360" y="5686560"/>
            <a:ext cx="4334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7604</a:t>
            </a:r>
            <a:endParaRPr b="0" lang="en-US" sz="1700" strike="noStrike" u="none">
              <a:solidFill>
                <a:srgbClr val="000000"/>
              </a:solidFill>
              <a:effectLst/>
              <a:uFillTx/>
              <a:latin typeface="Times New Roman"/>
            </a:endParaRPr>
          </a:p>
        </p:txBody>
      </p:sp>
      <p:sp>
        <p:nvSpPr>
          <p:cNvPr id="245" name=""/>
          <p:cNvSpPr/>
          <p:nvPr/>
        </p:nvSpPr>
        <p:spPr>
          <a:xfrm>
            <a:off x="2467080" y="5686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46" name=""/>
          <p:cNvSpPr/>
          <p:nvPr/>
        </p:nvSpPr>
        <p:spPr>
          <a:xfrm>
            <a:off x="3339360" y="5686560"/>
            <a:ext cx="59004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NGSA</a:t>
            </a:r>
            <a:endParaRPr b="0" lang="en-US" sz="1700" strike="noStrike" u="none">
              <a:solidFill>
                <a:srgbClr val="000000"/>
              </a:solidFill>
              <a:effectLst/>
              <a:uFillTx/>
              <a:latin typeface="Times New Roman"/>
            </a:endParaRPr>
          </a:p>
        </p:txBody>
      </p:sp>
      <p:sp>
        <p:nvSpPr>
          <p:cNvPr id="247" name=""/>
          <p:cNvSpPr/>
          <p:nvPr/>
        </p:nvSpPr>
        <p:spPr>
          <a:xfrm>
            <a:off x="3942000" y="5686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48" name=""/>
          <p:cNvSpPr/>
          <p:nvPr/>
        </p:nvSpPr>
        <p:spPr>
          <a:xfrm>
            <a:off x="5106240" y="5686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8</a:t>
            </a:r>
            <a:endParaRPr b="0" lang="en-US" sz="1700" strike="noStrike" u="none">
              <a:solidFill>
                <a:srgbClr val="000000"/>
              </a:solidFill>
              <a:effectLst/>
              <a:uFillTx/>
              <a:latin typeface="Times New Roman"/>
            </a:endParaRPr>
          </a:p>
        </p:txBody>
      </p:sp>
      <p:sp>
        <p:nvSpPr>
          <p:cNvPr id="249" name=""/>
          <p:cNvSpPr/>
          <p:nvPr/>
        </p:nvSpPr>
        <p:spPr>
          <a:xfrm>
            <a:off x="5218200" y="5686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50" name=""/>
          <p:cNvSpPr/>
          <p:nvPr/>
        </p:nvSpPr>
        <p:spPr>
          <a:xfrm>
            <a:off x="6734880" y="5686560"/>
            <a:ext cx="1090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1</a:t>
            </a:r>
            <a:endParaRPr b="0" lang="en-US" sz="1700" strike="noStrike" u="none">
              <a:solidFill>
                <a:srgbClr val="000000"/>
              </a:solidFill>
              <a:effectLst/>
              <a:uFillTx/>
              <a:latin typeface="Times New Roman"/>
            </a:endParaRPr>
          </a:p>
        </p:txBody>
      </p:sp>
      <p:sp>
        <p:nvSpPr>
          <p:cNvPr id="251" name=""/>
          <p:cNvSpPr/>
          <p:nvPr/>
        </p:nvSpPr>
        <p:spPr>
          <a:xfrm>
            <a:off x="6847200" y="5686560"/>
            <a:ext cx="547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p:txBody>
      </p:sp>
      <p:sp>
        <p:nvSpPr>
          <p:cNvPr id="252" name=""/>
          <p:cNvSpPr/>
          <p:nvPr/>
        </p:nvSpPr>
        <p:spPr>
          <a:xfrm>
            <a:off x="1693800" y="5640480"/>
            <a:ext cx="255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3" name=""/>
          <p:cNvSpPr/>
          <p:nvPr/>
        </p:nvSpPr>
        <p:spPr>
          <a:xfrm>
            <a:off x="1719360" y="5640480"/>
            <a:ext cx="13334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4" name=""/>
          <p:cNvSpPr/>
          <p:nvPr/>
        </p:nvSpPr>
        <p:spPr>
          <a:xfrm>
            <a:off x="3052800" y="5640480"/>
            <a:ext cx="126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5" name=""/>
          <p:cNvSpPr/>
          <p:nvPr/>
        </p:nvSpPr>
        <p:spPr>
          <a:xfrm>
            <a:off x="3065400" y="5640480"/>
            <a:ext cx="14130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6" name=""/>
          <p:cNvSpPr/>
          <p:nvPr/>
        </p:nvSpPr>
        <p:spPr>
          <a:xfrm>
            <a:off x="4478400" y="564048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7" name=""/>
          <p:cNvSpPr/>
          <p:nvPr/>
        </p:nvSpPr>
        <p:spPr>
          <a:xfrm>
            <a:off x="4503600" y="5640480"/>
            <a:ext cx="16081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8" name=""/>
          <p:cNvSpPr/>
          <p:nvPr/>
        </p:nvSpPr>
        <p:spPr>
          <a:xfrm>
            <a:off x="6111720" y="5640480"/>
            <a:ext cx="129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59" name=""/>
          <p:cNvSpPr/>
          <p:nvPr/>
        </p:nvSpPr>
        <p:spPr>
          <a:xfrm>
            <a:off x="6124680" y="5640480"/>
            <a:ext cx="161136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60" name=""/>
          <p:cNvSpPr/>
          <p:nvPr/>
        </p:nvSpPr>
        <p:spPr>
          <a:xfrm>
            <a:off x="7736040" y="5640480"/>
            <a:ext cx="2520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61" name=""/>
          <p:cNvSpPr/>
          <p:nvPr/>
        </p:nvSpPr>
        <p:spPr>
          <a:xfrm>
            <a:off x="1693800" y="5653080"/>
            <a:ext cx="2556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1693800" y="5965920"/>
            <a:ext cx="255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3" name=""/>
          <p:cNvSpPr/>
          <p:nvPr/>
        </p:nvSpPr>
        <p:spPr>
          <a:xfrm>
            <a:off x="1693800" y="5965920"/>
            <a:ext cx="255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4" name=""/>
          <p:cNvSpPr/>
          <p:nvPr/>
        </p:nvSpPr>
        <p:spPr>
          <a:xfrm>
            <a:off x="1719360" y="5965920"/>
            <a:ext cx="133344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5" name=""/>
          <p:cNvSpPr/>
          <p:nvPr/>
        </p:nvSpPr>
        <p:spPr>
          <a:xfrm>
            <a:off x="3052800" y="5653080"/>
            <a:ext cx="126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052800" y="596592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7" name=""/>
          <p:cNvSpPr/>
          <p:nvPr/>
        </p:nvSpPr>
        <p:spPr>
          <a:xfrm>
            <a:off x="3078000" y="5965920"/>
            <a:ext cx="14004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8" name=""/>
          <p:cNvSpPr/>
          <p:nvPr/>
        </p:nvSpPr>
        <p:spPr>
          <a:xfrm>
            <a:off x="4478400" y="5653080"/>
            <a:ext cx="252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4478400" y="596592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0" name=""/>
          <p:cNvSpPr/>
          <p:nvPr/>
        </p:nvSpPr>
        <p:spPr>
          <a:xfrm>
            <a:off x="4503600" y="5965920"/>
            <a:ext cx="160812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1" name=""/>
          <p:cNvSpPr/>
          <p:nvPr/>
        </p:nvSpPr>
        <p:spPr>
          <a:xfrm>
            <a:off x="6111720" y="5653080"/>
            <a:ext cx="1296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6111720" y="5965920"/>
            <a:ext cx="255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3" name=""/>
          <p:cNvSpPr/>
          <p:nvPr/>
        </p:nvSpPr>
        <p:spPr>
          <a:xfrm>
            <a:off x="6137280" y="5965920"/>
            <a:ext cx="159876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4" name=""/>
          <p:cNvSpPr/>
          <p:nvPr/>
        </p:nvSpPr>
        <p:spPr>
          <a:xfrm>
            <a:off x="7736040" y="5653080"/>
            <a:ext cx="25200" cy="312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7736040" y="596592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6" name=""/>
          <p:cNvSpPr/>
          <p:nvPr/>
        </p:nvSpPr>
        <p:spPr>
          <a:xfrm>
            <a:off x="7736040" y="5965920"/>
            <a:ext cx="2520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7" name=""/>
          <p:cNvSpPr/>
          <p:nvPr/>
        </p:nvSpPr>
        <p:spPr>
          <a:xfrm>
            <a:off x="638640" y="5991120"/>
            <a:ext cx="514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56F34EC-1CD1-4274-A1E8-B8065533083A}" type="slidenum">
              <a:t>22</a:t>
            </a:fld>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Report  (continued)</a:t>
            </a:r>
            <a:endParaRPr b="0" lang="en-US" sz="3000" strike="noStrike" u="none">
              <a:solidFill>
                <a:srgbClr val="000000"/>
              </a:solidFill>
              <a:effectLst/>
              <a:uFillTx/>
              <a:latin typeface="Book Antiqua"/>
            </a:endParaRPr>
          </a:p>
        </p:txBody>
      </p:sp>
      <p:sp>
        <p:nvSpPr>
          <p:cNvPr id="27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There was a substantially better response to system-wide OFOs compared to customer-specific OFOs  </a:t>
            </a:r>
            <a:br>
              <a:rPr sz="2300"/>
            </a:br>
            <a:r>
              <a:rPr b="0" lang="en-US" sz="2000" strike="noStrike" u="none">
                <a:solidFill>
                  <a:srgbClr val="000000"/>
                </a:solidFill>
                <a:effectLst/>
                <a:uFillTx/>
                <a:latin typeface="Book Antiqua"/>
              </a:rPr>
              <a:t>(all OFOs were high inventory OFOs)</a:t>
            </a:r>
            <a:r>
              <a:rPr b="0" lang="en-US" sz="2300" strike="noStrike" u="none">
                <a:solidFill>
                  <a:srgbClr val="000000"/>
                </a:solidFill>
                <a:effectLst/>
                <a:uFillTx/>
                <a:latin typeface="Book Antiqua"/>
              </a:rPr>
              <a:t>  </a:t>
            </a:r>
            <a:endParaRPr b="0" lang="en-US" sz="2300" strike="noStrike" u="none">
              <a:solidFill>
                <a:srgbClr val="000000"/>
              </a:solidFill>
              <a:effectLst/>
              <a:uFillTx/>
              <a:latin typeface="Book Antiqua"/>
            </a:endParaRPr>
          </a:p>
        </p:txBody>
      </p:sp>
      <p:sp>
        <p:nvSpPr>
          <p:cNvPr id="280" name=""/>
          <p:cNvSpPr/>
          <p:nvPr/>
        </p:nvSpPr>
        <p:spPr>
          <a:xfrm>
            <a:off x="1627200" y="2590920"/>
            <a:ext cx="5800680" cy="363240"/>
          </a:xfrm>
          <a:prstGeom prst="rect">
            <a:avLst/>
          </a:prstGeom>
          <a:noFill/>
          <a:ln w="0">
            <a:noFill/>
          </a:ln>
        </p:spPr>
        <p:style>
          <a:lnRef idx="0"/>
          <a:fillRef idx="0"/>
          <a:effectRef idx="0"/>
          <a:fontRef idx="minor"/>
        </p:style>
        <p:txBody>
          <a:bodyPr lIns="90360" rIns="90360" tIns="44280" bIns="442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Table 6:   Net OFO Day Total Customer Imbalances </a:t>
            </a:r>
            <a:endParaRPr b="0" lang="en-US" sz="1800" strike="noStrike" u="none">
              <a:solidFill>
                <a:srgbClr val="000000"/>
              </a:solidFill>
              <a:effectLst/>
              <a:uFillTx/>
              <a:latin typeface="Times New Roman"/>
            </a:endParaRPr>
          </a:p>
        </p:txBody>
      </p:sp>
      <p:pic>
        <p:nvPicPr>
          <p:cNvPr id="281" name="" descr=""/>
          <p:cNvPicPr/>
          <p:nvPr/>
        </p:nvPicPr>
        <p:blipFill>
          <a:blip r:embed="rId1"/>
          <a:stretch/>
        </p:blipFill>
        <p:spPr>
          <a:xfrm>
            <a:off x="114480" y="2936880"/>
            <a:ext cx="8394480" cy="3357720"/>
          </a:xfrm>
          <a:prstGeom prst="rect">
            <a:avLst/>
          </a:prstGeom>
          <a:noFill/>
          <a:ln w="0">
            <a:noFill/>
          </a:ln>
        </p:spPr>
      </p:pic>
      <p:sp>
        <p:nvSpPr>
          <p:cNvPr id="4" name="PlaceHolder 3"/>
          <p:cNvSpPr>
            <a:spLocks noGrp="1"/>
          </p:cNvSpPr>
          <p:nvPr>
            <p:ph type="sldNum" idx="1"/>
          </p:nvPr>
        </p:nvSpPr>
        <p:spPr/>
        <p:txBody>
          <a:bodyPr/>
          <a:p>
            <a:fld id="{88CA44AD-2216-481D-8B0E-D42A52CD6513}" type="slidenum">
              <a:t>23</a:t>
            </a:fld>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Report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283" name="PlaceHolder 2"/>
          <p:cNvSpPr>
            <a:spLocks noGrp="1"/>
          </p:cNvSpPr>
          <p:nvPr>
            <p:ph/>
          </p:nvPr>
        </p:nvSpPr>
        <p:spPr>
          <a:xfrm>
            <a:off x="777600" y="1512720"/>
            <a:ext cx="764532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Significant Contributors On OFO Days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PG&amp;E continues to be concerned that gas is being traded or sold to entities not targeted by the customer-specific OFO </a:t>
            </a:r>
            <a:endParaRPr b="0" lang="en-US" sz="2000" strike="noStrike" u="none">
              <a:solidFill>
                <a:srgbClr val="000000"/>
              </a:solidFill>
              <a:effectLst/>
              <a:uFillTx/>
              <a:latin typeface="Book Antiqua"/>
            </a:endParaRPr>
          </a:p>
        </p:txBody>
      </p:sp>
      <p:sp>
        <p:nvSpPr>
          <p:cNvPr id="284" name=""/>
          <p:cNvSpPr/>
          <p:nvPr/>
        </p:nvSpPr>
        <p:spPr>
          <a:xfrm>
            <a:off x="1206360" y="2824200"/>
            <a:ext cx="6702480" cy="363240"/>
          </a:xfrm>
          <a:prstGeom prst="rect">
            <a:avLst/>
          </a:prstGeom>
          <a:noFill/>
          <a:ln w="0">
            <a:noFill/>
          </a:ln>
        </p:spPr>
        <p:style>
          <a:lnRef idx="0"/>
          <a:fillRef idx="0"/>
          <a:effectRef idx="0"/>
          <a:fontRef idx="minor"/>
        </p:style>
        <p:txBody>
          <a:bodyPr lIns="90360" rIns="90360" tIns="44280" bIns="442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Table 8:   Non-Targeted Entities Increasing OFO-Day Imbalances </a:t>
            </a:r>
            <a:endParaRPr b="0" lang="en-US" sz="1800" strike="noStrike" u="none">
              <a:solidFill>
                <a:srgbClr val="000000"/>
              </a:solidFill>
              <a:effectLst/>
              <a:uFillTx/>
              <a:latin typeface="Times New Roman"/>
            </a:endParaRPr>
          </a:p>
        </p:txBody>
      </p:sp>
      <p:pic>
        <p:nvPicPr>
          <p:cNvPr id="285" name="" descr=""/>
          <p:cNvPicPr/>
          <p:nvPr/>
        </p:nvPicPr>
        <p:blipFill>
          <a:blip r:embed="rId1"/>
          <a:stretch/>
        </p:blipFill>
        <p:spPr>
          <a:xfrm>
            <a:off x="-493560" y="3259080"/>
            <a:ext cx="9778680" cy="2817720"/>
          </a:xfrm>
          <a:prstGeom prst="rect">
            <a:avLst/>
          </a:prstGeom>
          <a:noFill/>
          <a:ln w="0">
            <a:noFill/>
          </a:ln>
        </p:spPr>
      </p:pic>
      <p:sp>
        <p:nvSpPr>
          <p:cNvPr id="4" name="PlaceHolder 3"/>
          <p:cNvSpPr>
            <a:spLocks noGrp="1"/>
          </p:cNvSpPr>
          <p:nvPr>
            <p:ph type="sldNum" idx="1"/>
          </p:nvPr>
        </p:nvSpPr>
        <p:spPr/>
        <p:txBody>
          <a:bodyPr/>
          <a:p>
            <a:fld id="{60391ED3-D5AA-4F2E-8097-A83400938A9E}" type="slidenum">
              <a:t>24</a:t>
            </a:fld>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 First OFO Forum</a:t>
            </a:r>
            <a:br>
              <a:rPr sz="3000"/>
            </a:br>
            <a:r>
              <a:rPr b="1" lang="en-US" sz="3000" strike="noStrike" u="none">
                <a:solidFill>
                  <a:srgbClr val="000000"/>
                </a:solidFill>
                <a:effectLst/>
                <a:uFillTx/>
                <a:latin typeface="Book Antiqua"/>
              </a:rPr>
              <a:t>August 29, 2000</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D0D03BA7-6E82-4510-92C7-45F35E21F2D1}" type="slidenum">
              <a:t>25</a:t>
            </a:fld>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Response to Issues</a:t>
            </a:r>
            <a:endParaRPr b="0" lang="en-US" sz="3000" strike="noStrike" u="none">
              <a:solidFill>
                <a:srgbClr val="000000"/>
              </a:solidFill>
              <a:effectLst/>
              <a:uFillTx/>
              <a:latin typeface="Book Antiqua"/>
            </a:endParaRPr>
          </a:p>
        </p:txBody>
      </p:sp>
      <p:sp>
        <p:nvSpPr>
          <p:cNvPr id="288"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Goal of a 25% reduction in system-wide OFOs set in OFO Settlement</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Goal met by over 60% reduction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Continue to monitor performance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 for the effectiveness of customer-specific OFOs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Monitor effectiveness of customer-specific OFOs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Use Settlement procedures to modify Performance Factor, if necessary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Evaluate options, as necessary, to improve performance in the next OFO Report</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CBC6594-5C0C-4FC7-8B1A-3713C0E69DFD}" type="slidenum">
              <a:t>26</a:t>
            </a:fld>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Response to Issues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29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Should parties who significantly contribute to system-wide OFOs be specifically identified?  Is there a way to more accurately target entities for customer-specific OFOs?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Monitor</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Evaluate options to improve targeting customers during customer-specific OFOs.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Explore options with concerned parties – notify all parties if changes are proposed</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Should the exemption for OFO noncompliance charges be increased?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change at this time</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F81B480-5736-47F9-A734-D348C7E8CAA6}" type="slidenum">
              <a:t>27</a:t>
            </a:fld>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Response to Issues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29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Should additional storage resources be allocated to balancing?</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Consider this issue as part of the Gas Accord II discussions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Should the Cash-Out procedures be changed?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action at this time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Monitor the level of cash-outs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67670398-2C8B-45AE-B033-5B6F3451BB77}" type="slidenum">
              <a:t>28</a:t>
            </a:fld>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 California Gas Production</a:t>
            </a:r>
            <a:endParaRPr b="0" lang="en-US" sz="3000" strike="noStrike" u="none">
              <a:solidFill>
                <a:srgbClr val="000000"/>
              </a:solidFill>
              <a:effectLst/>
              <a:uFillTx/>
              <a:latin typeface="Book Antiqua"/>
            </a:endParaRPr>
          </a:p>
        </p:txBody>
      </p:sp>
      <p:sp>
        <p:nvSpPr>
          <p:cNvPr id="294" name="PlaceHolder 2"/>
          <p:cNvSpPr>
            <a:spLocks noGrp="1"/>
          </p:cNvSpPr>
          <p:nvPr>
            <p:ph/>
          </p:nvPr>
        </p:nvSpPr>
        <p:spPr>
          <a:xfrm>
            <a:off x="758880" y="1360080"/>
            <a:ext cx="7385040" cy="138276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Some California gas producers (CPBAs) are significantly out of balance on many days.  OFO days are of particular concern.</a:t>
            </a:r>
            <a:endParaRPr b="0" lang="en-US" sz="2300" strike="noStrike" u="none">
              <a:solidFill>
                <a:srgbClr val="000000"/>
              </a:solidFill>
              <a:effectLst/>
              <a:uFillTx/>
              <a:latin typeface="Book Antiqua"/>
            </a:endParaRPr>
          </a:p>
        </p:txBody>
      </p:sp>
      <p:pic>
        <p:nvPicPr>
          <p:cNvPr id="295" name="" descr=""/>
          <p:cNvPicPr/>
          <p:nvPr/>
        </p:nvPicPr>
        <p:blipFill>
          <a:blip r:embed="rId1"/>
          <a:stretch/>
        </p:blipFill>
        <p:spPr>
          <a:xfrm>
            <a:off x="495360" y="2419200"/>
            <a:ext cx="7539120" cy="3591000"/>
          </a:xfrm>
          <a:prstGeom prst="rect">
            <a:avLst/>
          </a:prstGeom>
          <a:noFill/>
          <a:ln w="0">
            <a:noFill/>
          </a:ln>
        </p:spPr>
      </p:pic>
      <p:sp>
        <p:nvSpPr>
          <p:cNvPr id="4" name="PlaceHolder 3"/>
          <p:cNvSpPr>
            <a:spLocks noGrp="1"/>
          </p:cNvSpPr>
          <p:nvPr>
            <p:ph type="sldNum" idx="1"/>
          </p:nvPr>
        </p:nvSpPr>
        <p:spPr/>
        <p:txBody>
          <a:bodyPr/>
          <a:p>
            <a:fld id="{B8588513-1F5D-4FF1-A6F3-97EC27A0DEAE}" type="slidenum">
              <a:t>29</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Gas Accord I Balancing</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0E0A6654-1F77-46E2-99B9-A42A3FBAC767}" type="slidenum">
              <a:t>3</a:t>
            </a:fld>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 California Gas Production</a:t>
            </a:r>
            <a:endParaRPr b="0" lang="en-US" sz="3000" strike="noStrike" u="none">
              <a:solidFill>
                <a:srgbClr val="000000"/>
              </a:solidFill>
              <a:effectLst/>
              <a:uFillTx/>
              <a:latin typeface="Book Antiqua"/>
            </a:endParaRPr>
          </a:p>
        </p:txBody>
      </p:sp>
      <p:sp>
        <p:nvSpPr>
          <p:cNvPr id="297" name="PlaceHolder 2"/>
          <p:cNvSpPr>
            <a:spLocks noGrp="1"/>
          </p:cNvSpPr>
          <p:nvPr>
            <p:ph/>
          </p:nvPr>
        </p:nvSpPr>
        <p:spPr>
          <a:xfrm>
            <a:off x="758880" y="1360080"/>
            <a:ext cx="7385040" cy="138276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When California gas producers (CPBAs) are significantly out of balance on OFO days, there is potential to jeopardize operational integrity</a:t>
            </a:r>
            <a:endParaRPr b="0" lang="en-US" sz="2300" strike="noStrike" u="none">
              <a:solidFill>
                <a:srgbClr val="000000"/>
              </a:solidFill>
              <a:effectLst/>
              <a:uFillTx/>
              <a:latin typeface="Book Antiqua"/>
            </a:endParaRPr>
          </a:p>
        </p:txBody>
      </p:sp>
      <p:pic>
        <p:nvPicPr>
          <p:cNvPr id="298" name="" descr=""/>
          <p:cNvPicPr/>
          <p:nvPr/>
        </p:nvPicPr>
        <p:blipFill>
          <a:blip r:embed="rId1"/>
          <a:stretch/>
        </p:blipFill>
        <p:spPr>
          <a:xfrm>
            <a:off x="457200" y="2519280"/>
            <a:ext cx="7620120" cy="3529080"/>
          </a:xfrm>
          <a:prstGeom prst="rect">
            <a:avLst/>
          </a:prstGeom>
          <a:noFill/>
          <a:ln w="0">
            <a:noFill/>
          </a:ln>
        </p:spPr>
      </p:pic>
      <p:sp>
        <p:nvSpPr>
          <p:cNvPr id="4" name="PlaceHolder 3"/>
          <p:cNvSpPr>
            <a:spLocks noGrp="1"/>
          </p:cNvSpPr>
          <p:nvPr>
            <p:ph type="sldNum" idx="1"/>
          </p:nvPr>
        </p:nvSpPr>
        <p:spPr/>
        <p:txBody>
          <a:bodyPr/>
          <a:p>
            <a:fld id="{5A18C737-A210-4CFD-9ECB-F7F8C2560273}" type="slidenum">
              <a:t>30</a:t>
            </a:fld>
          </a:p>
        </p:txBody>
      </p:sp>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OFO Forum Response to Issues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30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How can California gas production imbalances on OFO days be reduced?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Talk to affected parties about the options and the possible regulatory process needed to change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The OFO Forum expressed a preference for the “freeze nominations” option</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Is the 2.2 Bcf storage inventory allocated to balancing adequate?</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Discuss as a part of Gas Accord II</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7731FAC3-D0FE-4DC3-A7F7-1C76833EA99F}" type="slidenum">
              <a:t>31</a:t>
            </a:fld>
          </a:p>
        </p:txBody>
      </p:sp>
    </p:spTree>
  </p:cSld>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1"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Balancing Concerns for Gas Accord II</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49E9B085-39ED-4A68-9194-D0E41439F6CA}" type="slidenum">
              <a:t>32</a:t>
            </a:fld>
          </a:p>
        </p:txBody>
      </p:sp>
    </p:spTree>
  </p:cSld>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Concerns Expressed By Parties</a:t>
            </a:r>
            <a:endParaRPr b="0" lang="en-US" sz="3000" strike="noStrike" u="none">
              <a:solidFill>
                <a:srgbClr val="000000"/>
              </a:solidFill>
              <a:effectLst/>
              <a:uFillTx/>
              <a:latin typeface="Book Antiqua"/>
            </a:endParaRPr>
          </a:p>
        </p:txBody>
      </p:sp>
      <p:sp>
        <p:nvSpPr>
          <p:cNvPr id="303" name="PlaceHolder 2"/>
          <p:cNvSpPr>
            <a:spLocks noGrp="1"/>
          </p:cNvSpPr>
          <p:nvPr>
            <p:ph/>
          </p:nvPr>
        </p:nvSpPr>
        <p:spPr>
          <a:xfrm>
            <a:off x="777600" y="1512720"/>
            <a:ext cx="76136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 adding more balancing storage to reduce OFO frequency</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Only assign storage to balancing as needed to meet daily operating requirements, and not to support customer imbalances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Core customers should have the option to use AMR for:</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Daily (self) balancing calculations if they choose this option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Determining OFO and EFO compliance.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Customers should balance daily within a narrow window</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AA46E6B-8D88-4DD8-83AD-5E34E88E0BA0}" type="slidenum">
              <a:t>33</a:t>
            </a:fld>
          </a:p>
        </p:txBody>
      </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Concerns</a:t>
            </a:r>
            <a:endParaRPr b="0" lang="en-US" sz="3000" strike="noStrike" u="none">
              <a:solidFill>
                <a:srgbClr val="000000"/>
              </a:solidFill>
              <a:effectLst/>
              <a:uFillTx/>
              <a:latin typeface="Book Antiqua"/>
            </a:endParaRPr>
          </a:p>
        </p:txBody>
      </p:sp>
      <p:sp>
        <p:nvSpPr>
          <p:cNvPr id="305"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Increasing electric generation loads may cause imbalances that cannot be managed with current balancing resources and rules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Customers who only receive a portion of their gas supply from the PG&amp;E system may be balancing their full load on PG&amp;E, and not paying for this level of service</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Customer-specific OFOs are not always effective</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California gas production is adding to imbalances during OFOs</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F535B350-FEF8-4BFF-9B70-DFD4D33A854B}" type="slidenum">
              <a:t>34</a:t>
            </a:fld>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Concerns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307"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Pipeline balancing occasionally exceeds the allocated 50 MMcf/d injection and 70 MMcf/d withdrawal </a:t>
            </a:r>
            <a:endParaRPr b="0" lang="en-US" sz="2300" strike="noStrike" u="none">
              <a:solidFill>
                <a:srgbClr val="000000"/>
              </a:solidFill>
              <a:effectLst/>
              <a:uFillTx/>
              <a:latin typeface="Book Antiqua"/>
            </a:endParaRPr>
          </a:p>
        </p:txBody>
      </p:sp>
      <p:pic>
        <p:nvPicPr>
          <p:cNvPr id="308" name="" descr=""/>
          <p:cNvPicPr/>
          <p:nvPr/>
        </p:nvPicPr>
        <p:blipFill>
          <a:blip r:embed="rId1"/>
          <a:stretch/>
        </p:blipFill>
        <p:spPr>
          <a:xfrm>
            <a:off x="990720" y="2211480"/>
            <a:ext cx="6743520" cy="3846600"/>
          </a:xfrm>
          <a:prstGeom prst="rect">
            <a:avLst/>
          </a:prstGeom>
          <a:noFill/>
          <a:ln w="0">
            <a:noFill/>
          </a:ln>
        </p:spPr>
      </p:pic>
      <p:sp>
        <p:nvSpPr>
          <p:cNvPr id="4" name="PlaceHolder 3"/>
          <p:cNvSpPr>
            <a:spLocks noGrp="1"/>
          </p:cNvSpPr>
          <p:nvPr>
            <p:ph type="sldNum" idx="1"/>
          </p:nvPr>
        </p:nvSpPr>
        <p:spPr/>
        <p:txBody>
          <a:bodyPr/>
          <a:p>
            <a:fld id="{974591AC-03A0-4240-8570-B5AB2C2B64CC}" type="slidenum">
              <a:t>35</a:t>
            </a:fld>
          </a:p>
        </p:txBody>
      </p:sp>
    </p:spTree>
  </p:cSld>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Concerns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31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And they correlate with OFOs</a:t>
            </a:r>
            <a:endParaRPr b="0" lang="en-US" sz="2300" strike="noStrike" u="none">
              <a:solidFill>
                <a:srgbClr val="000000"/>
              </a:solidFill>
              <a:effectLst/>
              <a:uFillTx/>
              <a:latin typeface="Book Antiqua"/>
            </a:endParaRPr>
          </a:p>
        </p:txBody>
      </p:sp>
      <p:pic>
        <p:nvPicPr>
          <p:cNvPr id="311" name="" descr=""/>
          <p:cNvPicPr/>
          <p:nvPr/>
        </p:nvPicPr>
        <p:blipFill>
          <a:blip r:embed="rId1"/>
          <a:stretch/>
        </p:blipFill>
        <p:spPr>
          <a:xfrm>
            <a:off x="514440" y="1914480"/>
            <a:ext cx="7657920" cy="4214880"/>
          </a:xfrm>
          <a:prstGeom prst="rect">
            <a:avLst/>
          </a:prstGeom>
          <a:noFill/>
          <a:ln w="0">
            <a:noFill/>
          </a:ln>
        </p:spPr>
      </p:pic>
      <p:sp>
        <p:nvSpPr>
          <p:cNvPr id="4" name="PlaceHolder 3"/>
          <p:cNvSpPr>
            <a:spLocks noGrp="1"/>
          </p:cNvSpPr>
          <p:nvPr>
            <p:ph type="sldNum" idx="1"/>
          </p:nvPr>
        </p:nvSpPr>
        <p:spPr/>
        <p:txBody>
          <a:bodyPr/>
          <a:p>
            <a:fld id="{0BB9EC01-D488-44EE-90BE-DDD84A36FA2D}" type="slidenum">
              <a:t>36</a:t>
            </a:fld>
          </a:p>
        </p:txBody>
      </p:sp>
    </p:spTree>
  </p:cSld>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1014120" y="31248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Concerns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313" name="PlaceHolder 2"/>
          <p:cNvSpPr>
            <a:spLocks noGrp="1"/>
          </p:cNvSpPr>
          <p:nvPr>
            <p:ph/>
          </p:nvPr>
        </p:nvSpPr>
        <p:spPr>
          <a:xfrm>
            <a:off x="777960" y="1413000"/>
            <a:ext cx="7385040" cy="1092240"/>
          </a:xfrm>
          <a:prstGeom prst="rect">
            <a:avLst/>
          </a:prstGeom>
          <a:noFill/>
          <a:ln w="0">
            <a:noFill/>
          </a:ln>
        </p:spPr>
        <p:txBody>
          <a:bodyPr lIns="85680" rIns="85680" tIns="44280" bIns="44280" anchor="t">
            <a:normAutofit/>
          </a:bodyPr>
          <a:p>
            <a:pPr marL="325440" indent="-325440">
              <a:spcBef>
                <a:spcPts val="104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100" strike="noStrike" u="none">
                <a:solidFill>
                  <a:srgbClr val="000000"/>
                </a:solidFill>
                <a:effectLst/>
                <a:uFillTx/>
                <a:latin typeface="Book Antiqua"/>
              </a:rPr>
              <a:t>Some customers have high and frequent imbalances and others have lower imbalances relative to demand. </a:t>
            </a:r>
            <a:endParaRPr b="0" lang="en-US" sz="2100" strike="noStrike" u="none">
              <a:solidFill>
                <a:srgbClr val="000000"/>
              </a:solidFill>
              <a:effectLst/>
              <a:uFillTx/>
              <a:latin typeface="Book Antiqua"/>
            </a:endParaRPr>
          </a:p>
        </p:txBody>
      </p:sp>
      <p:pic>
        <p:nvPicPr>
          <p:cNvPr id="314" name="" descr=""/>
          <p:cNvPicPr/>
          <p:nvPr/>
        </p:nvPicPr>
        <p:blipFill>
          <a:blip r:embed="rId1"/>
          <a:stretch/>
        </p:blipFill>
        <p:spPr>
          <a:xfrm>
            <a:off x="539640" y="2143080"/>
            <a:ext cx="7209000" cy="3895920"/>
          </a:xfrm>
          <a:prstGeom prst="rect">
            <a:avLst/>
          </a:prstGeom>
          <a:noFill/>
          <a:ln w="0">
            <a:noFill/>
          </a:ln>
        </p:spPr>
      </p:pic>
      <p:sp>
        <p:nvSpPr>
          <p:cNvPr id="4" name="PlaceHolder 3"/>
          <p:cNvSpPr>
            <a:spLocks noGrp="1"/>
          </p:cNvSpPr>
          <p:nvPr>
            <p:ph type="sldNum" idx="1"/>
          </p:nvPr>
        </p:nvSpPr>
        <p:spPr/>
        <p:txBody>
          <a:bodyPr/>
          <a:p>
            <a:fld id="{FB74D280-53B4-4B2A-A4F7-57C24A6B5348}" type="slidenum">
              <a:t>37</a:t>
            </a:fld>
          </a:p>
        </p:txBody>
      </p:sp>
    </p:spTree>
  </p:cSld>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5"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 Balancing Options for Discussion</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CC657816-D42C-4928-9708-ACE08F0EA48D}" type="slidenum">
              <a:t>38</a:t>
            </a:fld>
          </a:p>
        </p:txBody>
      </p:sp>
    </p:spTree>
  </p:cSld>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1014120" y="31248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Retain Status Quo</a:t>
            </a:r>
            <a:endParaRPr b="0" lang="en-US" sz="3000" strike="noStrike" u="none">
              <a:solidFill>
                <a:srgbClr val="000000"/>
              </a:solidFill>
              <a:effectLst/>
              <a:uFillTx/>
              <a:latin typeface="Book Antiqua"/>
            </a:endParaRPr>
          </a:p>
        </p:txBody>
      </p:sp>
      <p:sp>
        <p:nvSpPr>
          <p:cNvPr id="317" name="PlaceHolder 2"/>
          <p:cNvSpPr>
            <a:spLocks noGrp="1"/>
          </p:cNvSpPr>
          <p:nvPr>
            <p:ph/>
          </p:nvPr>
        </p:nvSpPr>
        <p:spPr>
          <a:xfrm>
            <a:off x="533520" y="1496520"/>
            <a:ext cx="7385040" cy="4667400"/>
          </a:xfrm>
          <a:prstGeom prst="rect">
            <a:avLst/>
          </a:prstGeom>
          <a:noFill/>
          <a:ln w="0">
            <a:noFill/>
          </a:ln>
        </p:spPr>
        <p:txBody>
          <a:bodyPr lIns="85680" rIns="856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Status Quo</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Unlimited daily imbalances with occasional OFO/EFO</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Monthly balancing</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Self-balancing option</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Cost bundled in the Backbone Transmission rate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50 MMcf/d injection, 70 withdrawal, 2.2 Bcf of inventory</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Shippers and balancing entities understand rules</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Balancing part of backbone service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Users of this service do not always pay for the service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Concern over imbalances created by increasing electric generation gas usage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California Gas imbalances can aggravate OFO situations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643146E-255E-4D15-90D2-5729BE7F5BA3}" type="slidenum">
              <a:t>39</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Gas Accord I Balancing</a:t>
            </a:r>
            <a:endParaRPr b="0" lang="en-US" sz="3000" strike="noStrike" u="none">
              <a:solidFill>
                <a:srgbClr val="000000"/>
              </a:solidFill>
              <a:effectLst/>
              <a:uFillTx/>
              <a:latin typeface="Book Antiqua"/>
            </a:endParaRPr>
          </a:p>
        </p:txBody>
      </p:sp>
      <p:sp>
        <p:nvSpPr>
          <p:cNvPr id="2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Bundled balancing with the cost included in on-system backbone transportation rates</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Balancing resources include:</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inventory with an operating range from 400 to 600 MMcf/d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Storage assigned to balancing resources of 50 MMcf/d injection, 70 MMcf/d withdrawal, and 2.2 Bcf inventory</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Monthly balancing requirements with best efforts daily balancing</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Within 5% at end-of-month  </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If not within 5%, can trade imbalance  </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Amount outside 5% not traded is cashed out</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085D1D08-0093-499F-A687-33457E7A433C}" type="slidenum">
              <a:t>4</a:t>
            </a:fld>
          </a:p>
        </p:txBody>
      </p:sp>
    </p:spTree>
  </p:cSld>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1014120" y="31248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Remove Balancing Charge From Backbone Rate</a:t>
            </a:r>
            <a:endParaRPr b="0" lang="en-US" sz="3000" strike="noStrike" u="none">
              <a:solidFill>
                <a:srgbClr val="000000"/>
              </a:solidFill>
              <a:effectLst/>
              <a:uFillTx/>
              <a:latin typeface="Book Antiqua"/>
            </a:endParaRPr>
          </a:p>
        </p:txBody>
      </p:sp>
      <p:sp>
        <p:nvSpPr>
          <p:cNvPr id="319" name="PlaceHolder 2"/>
          <p:cNvSpPr>
            <a:spLocks noGrp="1"/>
          </p:cNvSpPr>
          <p:nvPr>
            <p:ph/>
          </p:nvPr>
        </p:nvSpPr>
        <p:spPr>
          <a:xfrm>
            <a:off x="606240" y="1455480"/>
            <a:ext cx="7699320" cy="4879800"/>
          </a:xfrm>
          <a:prstGeom prst="rect">
            <a:avLst/>
          </a:prstGeom>
          <a:noFill/>
          <a:ln w="0">
            <a:noFill/>
          </a:ln>
        </p:spPr>
        <p:txBody>
          <a:bodyPr lIns="85680" rIns="856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Unbundle balancing cost from Backbone rate</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Choose either monthly balancing or self-balancing</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Balancing charge billed to customer based on metered usage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If customer assigns balancing to an NBAA, then balancing charge follows</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Aligns charges with balancing responsibility, which is at the customer’s meter (or for CPGs, at their “forecast”)</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Provides a lower charge for self-balancing rather than a credit</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Does not change the balancing provisions, so other operational and effectiveness concerns remain</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Meets a Gas OII concern about having separate charges for balancing</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3A6B8809-3820-4824-BE9E-936D8AB6099A}" type="slidenum">
              <a:t>40</a:t>
            </a:fld>
          </a:p>
        </p:txBody>
      </p:sp>
    </p:spTree>
  </p:cSld>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Add a Daily Limit to Monthly Balancing</a:t>
            </a:r>
            <a:endParaRPr b="0" lang="en-US" sz="3000" strike="noStrike" u="none">
              <a:solidFill>
                <a:srgbClr val="000000"/>
              </a:solidFill>
              <a:effectLst/>
              <a:uFillTx/>
              <a:latin typeface="Book Antiqua"/>
            </a:endParaRPr>
          </a:p>
        </p:txBody>
      </p:sp>
      <p:sp>
        <p:nvSpPr>
          <p:cNvPr id="321"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Limit or cap the amount of daily and/or accumulated imbalance for monthly balancing</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Noncompliance charges based on metered usage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Addresses some of the concern over imbalances created by increasing electric generation gas usage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Likely to reduce OFOs caused by a few entities with large accumulative or daily imbalances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Limits some of the flexibility currently available in monthly balancing</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May reduce need to add storage resources to reduce OFOs, which would increase cost to all customers</a:t>
            </a:r>
            <a:endParaRPr b="0" lang="en-US" sz="2000" strike="noStrike" u="none">
              <a:solidFill>
                <a:srgbClr val="000000"/>
              </a:solidFill>
              <a:effectLst/>
              <a:uFillTx/>
              <a:latin typeface="Book Antiqua"/>
            </a:endParaRPr>
          </a:p>
          <a:p>
            <a:pPr lvl="1" marL="706320" indent="0">
              <a:spcBef>
                <a:spcPts val="499"/>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6DC6952C-A174-43DE-9B5B-83BBF38A06AE}" type="slidenum">
              <a:t>41</a:t>
            </a:fld>
          </a:p>
        </p:txBody>
      </p:sp>
    </p:spTree>
  </p:cSld>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Add More Storage to PG&amp;E’s Pipeline Balancing </a:t>
            </a:r>
            <a:endParaRPr b="0" lang="en-US" sz="3000" strike="noStrike" u="none">
              <a:solidFill>
                <a:srgbClr val="000000"/>
              </a:solidFill>
              <a:effectLst/>
              <a:uFillTx/>
              <a:latin typeface="Book Antiqua"/>
            </a:endParaRPr>
          </a:p>
        </p:txBody>
      </p:sp>
      <p:sp>
        <p:nvSpPr>
          <p:cNvPr id="323" name="PlaceHolder 2"/>
          <p:cNvSpPr>
            <a:spLocks noGrp="1"/>
          </p:cNvSpPr>
          <p:nvPr>
            <p:ph/>
          </p:nvPr>
        </p:nvSpPr>
        <p:spPr>
          <a:xfrm>
            <a:off x="777960" y="1441080"/>
            <a:ext cx="7385040" cy="480852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Increase storage used to support PG&amp;E’s monthly balancing option</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Balancing Storage Report provides analysis </a:t>
            </a:r>
            <a:endParaRPr b="0" lang="en-US" sz="2000" strike="noStrike" u="none">
              <a:solidFill>
                <a:srgbClr val="000000"/>
              </a:solidFill>
              <a:effectLst/>
              <a:uFillTx/>
              <a:latin typeface="Book Antiqua"/>
            </a:endParaRPr>
          </a:p>
          <a:p>
            <a:pPr marL="325440" indent="-325440">
              <a:lnSpc>
                <a:spcPct val="90000"/>
              </a:lnSpc>
              <a:spcBef>
                <a:spcPts val="862"/>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May reduce OFOs, and customer related costs, </a:t>
            </a:r>
            <a:r>
              <a:rPr b="0" i="1" lang="en-US" sz="2000" strike="noStrike" u="none">
                <a:solidFill>
                  <a:srgbClr val="000000"/>
                </a:solidFill>
                <a:effectLst/>
                <a:uFillTx/>
                <a:latin typeface="Book Antiqua"/>
              </a:rPr>
              <a:t>provided</a:t>
            </a:r>
            <a:r>
              <a:rPr b="0" lang="en-US" sz="2000" strike="noStrike" u="none">
                <a:solidFill>
                  <a:srgbClr val="000000"/>
                </a:solidFill>
                <a:effectLst/>
                <a:uFillTx/>
                <a:latin typeface="Book Antiqua"/>
              </a:rPr>
              <a:t> added flexibility is not used by customers to increase imbalances via arbitrage opportunities</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Could reduce those times when PG&amp;E exceeds current assigned storage limits in order to maintain pipeline operational integrity</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Increases the cost of providing current balancing service</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Benefits of added storage may not accrue uniformly to those paying the added costs</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May allow other storage providers to participate in providing balancing service</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827A6126-D4DE-421E-B9BF-EBCFE871B140}" type="slidenum">
              <a:t>42</a:t>
            </a:fld>
          </a:p>
        </p:txBody>
      </p:sp>
    </p:spTree>
  </p:cSld>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Daily Auction for Balancing Resources</a:t>
            </a:r>
            <a:endParaRPr b="0" lang="en-US" sz="3000" strike="noStrike" u="none">
              <a:solidFill>
                <a:srgbClr val="000000"/>
              </a:solidFill>
              <a:effectLst/>
              <a:uFillTx/>
              <a:latin typeface="Book Antiqua"/>
            </a:endParaRPr>
          </a:p>
        </p:txBody>
      </p:sp>
      <p:sp>
        <p:nvSpPr>
          <p:cNvPr id="325" name="PlaceHolder 2"/>
          <p:cNvSpPr>
            <a:spLocks noGrp="1"/>
          </p:cNvSpPr>
          <p:nvPr>
            <p:ph/>
          </p:nvPr>
        </p:nvSpPr>
        <p:spPr>
          <a:xfrm>
            <a:off x="777960" y="1512360"/>
            <a:ext cx="7385040" cy="50706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Use ISO Model to acquire daily balancing resources when needed </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PG&amp;E forecasts daily imbalances and inventory position</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PG&amp;E solicits daily, or as needed, market bids for balancing to control pipeline inventory</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Customers out of balance pay their share of the daily cost</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Costly, complex bidding and settlement process required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Use market to provide and price services </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Customers pay for what they use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Price volatility likely when demand exceeds supply</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May create severe pipeline operational problems if market fails to provide needed physical relief</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75B688B9-6505-44F8-9F4C-75A369CCBC3E}" type="slidenum">
              <a:t>43</a:t>
            </a:fld>
          </a:p>
        </p:txBody>
      </p:sp>
    </p:spTree>
  </p:cSld>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1014120" y="31248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Options:  Require Daily Balancing for All Customers</a:t>
            </a:r>
            <a:endParaRPr b="0" lang="en-US" sz="3000" strike="noStrike" u="none">
              <a:solidFill>
                <a:srgbClr val="000000"/>
              </a:solidFill>
              <a:effectLst/>
              <a:uFillTx/>
              <a:latin typeface="Book Antiqua"/>
            </a:endParaRPr>
          </a:p>
        </p:txBody>
      </p:sp>
      <p:sp>
        <p:nvSpPr>
          <p:cNvPr id="327" name="PlaceHolder 2"/>
          <p:cNvSpPr>
            <a:spLocks noGrp="1"/>
          </p:cNvSpPr>
          <p:nvPr>
            <p:ph/>
          </p:nvPr>
        </p:nvSpPr>
        <p:spPr>
          <a:xfrm>
            <a:off x="609480" y="1425240"/>
            <a:ext cx="7385040" cy="4768920"/>
          </a:xfrm>
          <a:prstGeom prst="rect">
            <a:avLst/>
          </a:prstGeom>
          <a:noFill/>
          <a:ln w="0">
            <a:noFill/>
          </a:ln>
        </p:spPr>
        <p:txBody>
          <a:bodyPr lIns="85680" rIns="856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Daily Balancing for All Customers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Define daily balancing requirements, e.g. similar to self-balancing with tight daily and accumulative limits</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Storage providers, including PG&amp;E, or others can provide services to meet customer balancing needs</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Fully unbundled balancing service</a:t>
            </a:r>
            <a:endParaRPr b="0" lang="en-US" sz="2000" strike="noStrike" u="none">
              <a:solidFill>
                <a:srgbClr val="000000"/>
              </a:solidFill>
              <a:effectLst/>
              <a:uFillTx/>
              <a:latin typeface="Book Antiqua"/>
            </a:endParaRPr>
          </a:p>
          <a:p>
            <a:pPr lvl="2" marL="1038240" indent="-217440">
              <a:lnSpc>
                <a:spcPct val="90000"/>
              </a:lnSpc>
              <a:spcBef>
                <a:spcPts val="425"/>
              </a:spcBef>
              <a:buClr>
                <a:srgbClr val="000000"/>
              </a:buClr>
              <a:buSzPct val="85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Customers pay for balancing services based on their decisions.</a:t>
            </a:r>
            <a:endParaRPr b="0" lang="en-US" sz="17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High pipeline noncompliance charges likely to ensure protection of pipeline operational integrity and safety</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concern for future effectiveness of pipeline balancing services, e.g., increasing power plant usage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Cost of balancing likely to be increase for some</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Rewards those who stay in daily balance</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5BA37438-4622-40C3-87AE-B0680185EBC3}" type="slidenum">
              <a:t>44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Gas Accord I Balancing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31"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OFOs may be called if pipeline inventory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exceeds or is forecast to exceed desired pipeline inventory by 200 MMcf/d, or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is below or is forecast to be below desired pipeline inventory by 150 MMcf/d</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Multi-stage tolerance band and non-compliance penalty provisions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Ordered at least 12 hours prior to the beginning of the gas day</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Also call EFOs or Divert Supply from noncore to core customers in extreme under-supply situations</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51CB0462-CCF6-40EB-B67E-03D7DAEDC10B}"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Types of Balancing Entities</a:t>
            </a:r>
            <a:endParaRPr b="0" lang="en-US" sz="3000" strike="noStrike" u="none">
              <a:solidFill>
                <a:srgbClr val="000000"/>
              </a:solidFill>
              <a:effectLst/>
              <a:uFillTx/>
              <a:latin typeface="Book Antiqua"/>
            </a:endParaRPr>
          </a:p>
        </p:txBody>
      </p:sp>
      <p:sp>
        <p:nvSpPr>
          <p:cNvPr id="33" name="PlaceHolder 2"/>
          <p:cNvSpPr>
            <a:spLocks noGrp="1"/>
          </p:cNvSpPr>
          <p:nvPr>
            <p:ph/>
          </p:nvPr>
        </p:nvSpPr>
        <p:spPr>
          <a:xfrm>
            <a:off x="549000" y="1474560"/>
            <a:ext cx="7908840" cy="4546440"/>
          </a:xfrm>
          <a:prstGeom prst="rect">
            <a:avLst/>
          </a:prstGeom>
          <a:noFill/>
          <a:ln w="0">
            <a:noFill/>
          </a:ln>
        </p:spPr>
        <p:txBody>
          <a:bodyPr lIns="87480" rIns="87480" tIns="44280" bIns="44280" anchor="t">
            <a:normAutofit/>
          </a:bodyPr>
          <a:p>
            <a:pPr marL="325440" indent="-325440">
              <a:spcBef>
                <a:spcPts val="10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Core Procurement Group (CPG), which includes PG&amp;E’s Core Procurement Department and all Core Transport Agents (CTAs) </a:t>
            </a:r>
            <a:endParaRPr b="0" lang="en-US" sz="2000" strike="noStrike" u="none">
              <a:solidFill>
                <a:srgbClr val="000000"/>
              </a:solidFill>
              <a:effectLst/>
              <a:uFillTx/>
              <a:latin typeface="Book Antiqua"/>
            </a:endParaRPr>
          </a:p>
          <a:p>
            <a:pPr marL="325440" indent="-325440">
              <a:spcBef>
                <a:spcPts val="10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Noncore Balancing Aggregation Agreement (NBAA), which aggregates a group of noncore end-use customers into one entity for balancing purposes.</a:t>
            </a:r>
            <a:endParaRPr b="0" lang="en-US" sz="2000" strike="noStrike" u="none">
              <a:solidFill>
                <a:srgbClr val="000000"/>
              </a:solidFill>
              <a:effectLst/>
              <a:uFillTx/>
              <a:latin typeface="Book Antiqua"/>
            </a:endParaRPr>
          </a:p>
          <a:p>
            <a:pPr marL="325440" indent="-325440">
              <a:spcBef>
                <a:spcPts val="10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Individual noncore end-use customer maintains an imbalance account under their Natural Gas Service Agreement (NGSA)</a:t>
            </a:r>
            <a:endParaRPr b="0" lang="en-US" sz="2000" strike="noStrike" u="none">
              <a:solidFill>
                <a:srgbClr val="000000"/>
              </a:solidFill>
              <a:effectLst/>
              <a:uFillTx/>
              <a:latin typeface="Book Antiqua"/>
            </a:endParaRPr>
          </a:p>
        </p:txBody>
      </p:sp>
      <p:graphicFrame>
        <p:nvGraphicFramePr>
          <p:cNvPr id="34" name=""/>
          <p:cNvGraphicFramePr/>
          <p:nvPr/>
        </p:nvGraphicFramePr>
        <p:xfrm>
          <a:off x="1177920" y="3836880"/>
          <a:ext cx="5946840" cy="2730600"/>
        </p:xfrm>
        <a:graphic>
          <a:graphicData uri="http://schemas.openxmlformats.org/presentationml/2006/ole">
            <p:oleObj progId="Word.Document.12" r:id="rId1" spid="">
              <p:embed/>
              <p:pic>
                <p:nvPicPr>
                  <p:cNvPr id="35" name="" descr=""/>
                  <p:cNvPicPr/>
                  <p:nvPr/>
                </p:nvPicPr>
                <p:blipFill>
                  <a:blip r:embed="rId2"/>
                  <a:stretch/>
                </p:blipFill>
                <p:spPr>
                  <a:xfrm>
                    <a:off x="1177920" y="3836880"/>
                    <a:ext cx="5946840" cy="2730600"/>
                  </a:xfrm>
                  <a:prstGeom prst="rect">
                    <a:avLst/>
                  </a:prstGeom>
                  <a:noFill/>
                  <a:ln w="0">
                    <a:noFill/>
                  </a:ln>
                </p:spPr>
              </p:pic>
            </p:oleObj>
          </a:graphicData>
        </a:graphic>
      </p:graphicFrame>
      <p:sp>
        <p:nvSpPr>
          <p:cNvPr id="4" name="PlaceHolder 3"/>
          <p:cNvSpPr>
            <a:spLocks noGrp="1"/>
          </p:cNvSpPr>
          <p:nvPr>
            <p:ph type="sldNum" idx="1"/>
          </p:nvPr>
        </p:nvSpPr>
        <p:spPr/>
        <p:txBody>
          <a:bodyPr/>
          <a:p>
            <a:fld id="{1B85E48A-1749-47BC-BFB7-79BE33C84455}"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3000" strike="noStrike" u="none">
                <a:solidFill>
                  <a:srgbClr val="000000"/>
                </a:solidFill>
                <a:effectLst/>
                <a:uFillTx/>
                <a:latin typeface="Book Antiqua"/>
              </a:rPr>
              <a:t>Most Promising Options OII</a:t>
            </a: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8EFD295D-BFA5-4EA5-B396-ADF2A94FC1A0}"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Most Promising Options D.99-07-015</a:t>
            </a:r>
            <a:endParaRPr b="0" lang="en-US" sz="3000" strike="noStrike" u="none">
              <a:solidFill>
                <a:srgbClr val="000000"/>
              </a:solidFill>
              <a:effectLst/>
              <a:uFillTx/>
              <a:latin typeface="Book Antiqua"/>
            </a:endParaRPr>
          </a:p>
        </p:txBody>
      </p:sp>
      <p:sp>
        <p:nvSpPr>
          <p:cNvPr id="38"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Shippers not only concerned with the frequency of OFOs, but with the difficulty of predicting when they will be called  (pg. 32)</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Improve the real-time, detailed information about PG&amp;E’s balancing practices  (pg. 35)</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Short of requiring daily balancing for all customers, however, the provision of a daily balancing option may be necessary in order to implement other reforms …  (pg. 39)</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customers could elect to commit to daily balancing in exchange for avoiding some or all of the balancing charges …  (pg. 40)</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18C0B292-7A37-4263-8B3C-CC151BBE85F7}"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Most Promising Options D.99-07-015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4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Targeted OFOs could also improve the system balance  (pg. 41)</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While a targeted OFO alone may not be enough to keep the system in balance, it may be a constructive starting point in some situations  (pg. 41)</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We find the concept of imbalance trading to hold sufficient promise to merit further inquiry  (pg. 44)</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DA262376-F51E-48BD-8B88-39AF4354DC44}"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4825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PG&amp;E</dc:creator>
  <dc:description>Prepared for Settlement Discussions Under
Rule 51 of the CPUC Rules of Practice and Procedure, Rule 601 et seq. of the FERC Rules of Practice, Rule 408 of the Federal Rules of Evidence, and Section 1152 of the California Evidence Code.
</dc:description>
  <dc:language>en-US</dc:language>
  <cp:lastModifiedBy>Jack E Dunlap</cp:lastModifiedBy>
  <cp:lastPrinted>2000-08-28T14:56:34Z</cp:lastPrinted>
  <dcterms:modified xsi:type="dcterms:W3CDTF">2000-10-25T12:21:18Z</dcterms:modified>
  <cp:revision>253</cp:revision>
  <dc:subject/>
  <dc:title>Gas Accord II</dc:title>
</cp:coreProperties>
</file>