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3519BB-9F00-4931-86C8-7BB548E5A4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FCE0DC-0AF4-40F8-BAD5-970110B861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E608DE9-31C8-4408-B90E-FB04400483C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51000" y="1828800"/>
            <a:ext cx="8793000" cy="413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  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r>
              <a:rPr b="1" i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Years in a Row!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America’s Most Admired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Best Companies to Work For in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Platinum 400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Most Respected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4495680" y="1744560"/>
            <a:ext cx="2514600" cy="465120"/>
            <a:chOff x="4495680" y="1744560"/>
            <a:chExt cx="2514600" cy="465120"/>
          </a:xfrm>
        </p:grpSpPr>
        <p:sp>
          <p:nvSpPr>
            <p:cNvPr id="9" name=""/>
            <p:cNvSpPr/>
            <p:nvPr/>
          </p:nvSpPr>
          <p:spPr>
            <a:xfrm>
              <a:off x="6535440" y="1750680"/>
              <a:ext cx="474840" cy="451080"/>
            </a:xfrm>
            <a:prstGeom prst="star5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495680" y="1744560"/>
              <a:ext cx="474480" cy="450720"/>
            </a:xfrm>
            <a:prstGeom prst="star5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4986000" y="1746000"/>
              <a:ext cx="474840" cy="450720"/>
            </a:xfrm>
            <a:prstGeom prst="star5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493960" y="1758600"/>
              <a:ext cx="474840" cy="451080"/>
            </a:xfrm>
            <a:prstGeom prst="star5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001920" y="1758600"/>
              <a:ext cx="474840" cy="451080"/>
            </a:xfrm>
            <a:prstGeom prst="star5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75750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84240" y="185076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101920" y="18442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594040" y="18442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6098760" y="18442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6630480" y="185076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" name=""/>
          <p:cNvSpPr/>
          <p:nvPr/>
        </p:nvSpPr>
        <p:spPr>
          <a:xfrm>
            <a:off x="6019920" y="2583000"/>
            <a:ext cx="474480" cy="450720"/>
          </a:xfrm>
          <a:prstGeom prst="star5">
            <a:avLst/>
          </a:prstGeom>
          <a:gradFill rotWithShape="0">
            <a:gsLst>
              <a:gs pos="0">
                <a:srgbClr val="ffff00"/>
              </a:gs>
              <a:gs pos="100000">
                <a:srgbClr val="7575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510240" y="2584440"/>
            <a:ext cx="474840" cy="450720"/>
          </a:xfrm>
          <a:prstGeom prst="star5">
            <a:avLst/>
          </a:prstGeom>
          <a:gradFill rotWithShape="0">
            <a:gsLst>
              <a:gs pos="0">
                <a:srgbClr val="ffff00"/>
              </a:gs>
              <a:gs pos="100000">
                <a:srgbClr val="7575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108480" y="2689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626160" y="26827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162920" y="3429000"/>
            <a:ext cx="474480" cy="450720"/>
          </a:xfrm>
          <a:prstGeom prst="star5">
            <a:avLst/>
          </a:prstGeom>
          <a:gradFill rotWithShape="0">
            <a:gsLst>
              <a:gs pos="0">
                <a:srgbClr val="ffff00"/>
              </a:gs>
              <a:gs pos="100000">
                <a:srgbClr val="7575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53240" y="3430440"/>
            <a:ext cx="474840" cy="451080"/>
          </a:xfrm>
          <a:prstGeom prst="star5">
            <a:avLst/>
          </a:prstGeom>
          <a:gradFill rotWithShape="0">
            <a:gsLst>
              <a:gs pos="0">
                <a:srgbClr val="ffff00"/>
              </a:gs>
              <a:gs pos="100000">
                <a:srgbClr val="7575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51480" y="3535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769160" y="35290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THE RIGHT CHOICE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490680" y="5413320"/>
            <a:ext cx="8134200" cy="203400"/>
          </a:xfrm>
          <a:custGeom>
            <a:avLst/>
            <a:gdLst/>
            <a:ahLst/>
            <a:rect l="l" t="t" r="r" b="b"/>
            <a:pathLst>
              <a:path w="5124" h="128">
                <a:moveTo>
                  <a:pt x="0" y="128"/>
                </a:moveTo>
                <a:lnTo>
                  <a:pt x="170" y="0"/>
                </a:lnTo>
                <a:lnTo>
                  <a:pt x="5124" y="0"/>
                </a:lnTo>
                <a:lnTo>
                  <a:pt x="4954" y="128"/>
                </a:lnTo>
                <a:lnTo>
                  <a:pt x="0" y="128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0680" y="1338120"/>
            <a:ext cx="269640" cy="4278600"/>
          </a:xfrm>
          <a:custGeom>
            <a:avLst/>
            <a:gdLst/>
            <a:ahLst/>
            <a:rect l="l" t="t" r="r" b="b"/>
            <a:pathLst>
              <a:path w="170" h="2695">
                <a:moveTo>
                  <a:pt x="0" y="2695"/>
                </a:moveTo>
                <a:lnTo>
                  <a:pt x="0" y="127"/>
                </a:lnTo>
                <a:lnTo>
                  <a:pt x="170" y="0"/>
                </a:lnTo>
                <a:lnTo>
                  <a:pt x="170" y="2567"/>
                </a:lnTo>
                <a:lnTo>
                  <a:pt x="0" y="2695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0320" y="1338120"/>
            <a:ext cx="7864560" cy="407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0680" y="5413320"/>
            <a:ext cx="8134200" cy="203400"/>
          </a:xfrm>
          <a:custGeom>
            <a:avLst/>
            <a:gdLst/>
            <a:ahLst/>
            <a:rect l="l" t="t" r="r" b="b"/>
            <a:pathLst>
              <a:path w="5124" h="128">
                <a:moveTo>
                  <a:pt x="5124" y="0"/>
                </a:moveTo>
                <a:lnTo>
                  <a:pt x="4954" y="128"/>
                </a:lnTo>
                <a:lnTo>
                  <a:pt x="0" y="128"/>
                </a:lnTo>
                <a:lnTo>
                  <a:pt x="170" y="0"/>
                </a:lnTo>
                <a:lnTo>
                  <a:pt x="5124" y="0"/>
                </a:lnTo>
                <a:close/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0680" y="1338120"/>
            <a:ext cx="269640" cy="4278600"/>
          </a:xfrm>
          <a:custGeom>
            <a:avLst/>
            <a:gdLst/>
            <a:ahLst/>
            <a:rect l="l" t="t" r="r" b="b"/>
            <a:pathLst>
              <a:path w="170" h="2695">
                <a:moveTo>
                  <a:pt x="0" y="2695"/>
                </a:moveTo>
                <a:lnTo>
                  <a:pt x="0" y="127"/>
                </a:lnTo>
                <a:lnTo>
                  <a:pt x="170" y="0"/>
                </a:lnTo>
                <a:lnTo>
                  <a:pt x="170" y="2567"/>
                </a:lnTo>
                <a:lnTo>
                  <a:pt x="0" y="2695"/>
                </a:lnTo>
                <a:close/>
              </a:path>
            </a:pathLst>
          </a:custGeom>
          <a:noFill/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0320" y="1338120"/>
            <a:ext cx="7864560" cy="4075200"/>
          </a:xfrm>
          <a:prstGeom prst="rect">
            <a:avLst/>
          </a:prstGeom>
          <a:noFill/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00240" y="3402000"/>
            <a:ext cx="100080" cy="2155680"/>
          </a:xfrm>
          <a:custGeom>
            <a:avLst/>
            <a:gdLst/>
            <a:ahLst/>
            <a:rect l="l" t="t" r="r" b="b"/>
            <a:pathLst>
              <a:path w="63" h="1358">
                <a:moveTo>
                  <a:pt x="0" y="1358"/>
                </a:moveTo>
                <a:lnTo>
                  <a:pt x="0" y="53"/>
                </a:lnTo>
                <a:lnTo>
                  <a:pt x="63" y="0"/>
                </a:lnTo>
                <a:lnTo>
                  <a:pt x="63" y="1310"/>
                </a:lnTo>
                <a:lnTo>
                  <a:pt x="0" y="1358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5120" y="3486240"/>
            <a:ext cx="465120" cy="207144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35120" y="3402000"/>
            <a:ext cx="565200" cy="84240"/>
          </a:xfrm>
          <a:custGeom>
            <a:avLst/>
            <a:gdLst/>
            <a:ahLst/>
            <a:rect l="l" t="t" r="r" b="b"/>
            <a:pathLst>
              <a:path w="356" h="53">
                <a:moveTo>
                  <a:pt x="293" y="53"/>
                </a:moveTo>
                <a:lnTo>
                  <a:pt x="356" y="0"/>
                </a:lnTo>
                <a:lnTo>
                  <a:pt x="69" y="0"/>
                </a:lnTo>
                <a:lnTo>
                  <a:pt x="0" y="53"/>
                </a:lnTo>
                <a:lnTo>
                  <a:pt x="293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00240" y="1608120"/>
            <a:ext cx="100080" cy="1878120"/>
          </a:xfrm>
          <a:custGeom>
            <a:avLst/>
            <a:gdLst/>
            <a:ahLst/>
            <a:rect l="l" t="t" r="r" b="b"/>
            <a:pathLst>
              <a:path w="63" h="1183">
                <a:moveTo>
                  <a:pt x="0" y="1183"/>
                </a:moveTo>
                <a:lnTo>
                  <a:pt x="0" y="53"/>
                </a:lnTo>
                <a:lnTo>
                  <a:pt x="63" y="0"/>
                </a:lnTo>
                <a:lnTo>
                  <a:pt x="63" y="1130"/>
                </a:lnTo>
                <a:lnTo>
                  <a:pt x="0" y="1183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35120" y="1692360"/>
            <a:ext cx="465120" cy="17938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35120" y="1608120"/>
            <a:ext cx="565200" cy="84240"/>
          </a:xfrm>
          <a:custGeom>
            <a:avLst/>
            <a:gdLst/>
            <a:ahLst/>
            <a:rect l="l" t="t" r="r" b="b"/>
            <a:pathLst>
              <a:path w="356" h="53">
                <a:moveTo>
                  <a:pt x="293" y="53"/>
                </a:moveTo>
                <a:lnTo>
                  <a:pt x="356" y="0"/>
                </a:lnTo>
                <a:lnTo>
                  <a:pt x="69" y="0"/>
                </a:lnTo>
                <a:lnTo>
                  <a:pt x="0" y="53"/>
                </a:lnTo>
                <a:lnTo>
                  <a:pt x="293" y="53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48160" y="44290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14680" y="250812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84320" y="3906720"/>
            <a:ext cx="109440" cy="1650960"/>
          </a:xfrm>
          <a:custGeom>
            <a:avLst/>
            <a:gdLst/>
            <a:ahLst/>
            <a:rect l="l" t="t" r="r" b="b"/>
            <a:pathLst>
              <a:path w="69" h="1040">
                <a:moveTo>
                  <a:pt x="0" y="1040"/>
                </a:moveTo>
                <a:lnTo>
                  <a:pt x="0" y="53"/>
                </a:lnTo>
                <a:lnTo>
                  <a:pt x="69" y="0"/>
                </a:lnTo>
                <a:lnTo>
                  <a:pt x="69" y="992"/>
                </a:lnTo>
                <a:lnTo>
                  <a:pt x="0" y="1040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521000" y="3990960"/>
            <a:ext cx="463320" cy="15667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21000" y="3906720"/>
            <a:ext cx="572760" cy="84240"/>
          </a:xfrm>
          <a:custGeom>
            <a:avLst/>
            <a:gdLst/>
            <a:ahLst/>
            <a:rect l="l" t="t" r="r" b="b"/>
            <a:pathLst>
              <a:path w="361" h="53">
                <a:moveTo>
                  <a:pt x="292" y="53"/>
                </a:moveTo>
                <a:lnTo>
                  <a:pt x="361" y="0"/>
                </a:lnTo>
                <a:lnTo>
                  <a:pt x="69" y="0"/>
                </a:lnTo>
                <a:lnTo>
                  <a:pt x="0" y="53"/>
                </a:lnTo>
                <a:lnTo>
                  <a:pt x="292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84320" y="3368520"/>
            <a:ext cx="109440" cy="622440"/>
          </a:xfrm>
          <a:custGeom>
            <a:avLst/>
            <a:gdLst/>
            <a:ahLst/>
            <a:rect l="l" t="t" r="r" b="b"/>
            <a:pathLst>
              <a:path w="69" h="392">
                <a:moveTo>
                  <a:pt x="0" y="392"/>
                </a:moveTo>
                <a:lnTo>
                  <a:pt x="0" y="53"/>
                </a:lnTo>
                <a:lnTo>
                  <a:pt x="69" y="0"/>
                </a:lnTo>
                <a:lnTo>
                  <a:pt x="69" y="339"/>
                </a:lnTo>
                <a:lnTo>
                  <a:pt x="0" y="392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21000" y="3452760"/>
            <a:ext cx="463320" cy="5382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521000" y="3368520"/>
            <a:ext cx="572760" cy="84240"/>
          </a:xfrm>
          <a:custGeom>
            <a:avLst/>
            <a:gdLst/>
            <a:ahLst/>
            <a:rect l="l" t="t" r="r" b="b"/>
            <a:pathLst>
              <a:path w="361" h="53">
                <a:moveTo>
                  <a:pt x="292" y="53"/>
                </a:moveTo>
                <a:lnTo>
                  <a:pt x="361" y="0"/>
                </a:lnTo>
                <a:lnTo>
                  <a:pt x="69" y="0"/>
                </a:lnTo>
                <a:lnTo>
                  <a:pt x="0" y="53"/>
                </a:lnTo>
                <a:lnTo>
                  <a:pt x="292" y="53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83000" y="46814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716120" y="3662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768760" y="3940200"/>
            <a:ext cx="109440" cy="1617480"/>
          </a:xfrm>
          <a:custGeom>
            <a:avLst/>
            <a:gdLst/>
            <a:ahLst/>
            <a:rect l="l" t="t" r="r" b="b"/>
            <a:pathLst>
              <a:path w="69" h="1019">
                <a:moveTo>
                  <a:pt x="0" y="1019"/>
                </a:moveTo>
                <a:lnTo>
                  <a:pt x="0" y="53"/>
                </a:lnTo>
                <a:lnTo>
                  <a:pt x="69" y="0"/>
                </a:lnTo>
                <a:lnTo>
                  <a:pt x="69" y="971"/>
                </a:lnTo>
                <a:lnTo>
                  <a:pt x="0" y="1019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05080" y="4024440"/>
            <a:ext cx="463680" cy="153324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05080" y="3940200"/>
            <a:ext cx="573120" cy="84240"/>
          </a:xfrm>
          <a:custGeom>
            <a:avLst/>
            <a:gdLst/>
            <a:ahLst/>
            <a:rect l="l" t="t" r="r" b="b"/>
            <a:pathLst>
              <a:path w="361" h="53">
                <a:moveTo>
                  <a:pt x="292" y="53"/>
                </a:moveTo>
                <a:lnTo>
                  <a:pt x="361" y="0"/>
                </a:lnTo>
                <a:lnTo>
                  <a:pt x="69" y="0"/>
                </a:lnTo>
                <a:lnTo>
                  <a:pt x="0" y="53"/>
                </a:lnTo>
                <a:lnTo>
                  <a:pt x="292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768760" y="3552840"/>
            <a:ext cx="109440" cy="471600"/>
          </a:xfrm>
          <a:custGeom>
            <a:avLst/>
            <a:gdLst/>
            <a:ahLst/>
            <a:rect l="l" t="t" r="r" b="b"/>
            <a:pathLst>
              <a:path w="69" h="297">
                <a:moveTo>
                  <a:pt x="0" y="297"/>
                </a:moveTo>
                <a:lnTo>
                  <a:pt x="0" y="48"/>
                </a:lnTo>
                <a:lnTo>
                  <a:pt x="69" y="0"/>
                </a:lnTo>
                <a:lnTo>
                  <a:pt x="69" y="244"/>
                </a:lnTo>
                <a:lnTo>
                  <a:pt x="0" y="297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05080" y="3629160"/>
            <a:ext cx="463680" cy="3952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305080" y="3552840"/>
            <a:ext cx="573120" cy="76320"/>
          </a:xfrm>
          <a:custGeom>
            <a:avLst/>
            <a:gdLst/>
            <a:ahLst/>
            <a:rect l="l" t="t" r="r" b="b"/>
            <a:pathLst>
              <a:path w="361" h="48">
                <a:moveTo>
                  <a:pt x="292" y="48"/>
                </a:moveTo>
                <a:lnTo>
                  <a:pt x="361" y="0"/>
                </a:lnTo>
                <a:lnTo>
                  <a:pt x="69" y="0"/>
                </a:lnTo>
                <a:lnTo>
                  <a:pt x="0" y="48"/>
                </a:lnTo>
                <a:lnTo>
                  <a:pt x="292" y="48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467080" y="46990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84720" y="37465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52840" y="4143240"/>
            <a:ext cx="111240" cy="1414440"/>
          </a:xfrm>
          <a:custGeom>
            <a:avLst/>
            <a:gdLst/>
            <a:ahLst/>
            <a:rect l="l" t="t" r="r" b="b"/>
            <a:pathLst>
              <a:path w="70" h="891">
                <a:moveTo>
                  <a:pt x="0" y="891"/>
                </a:moveTo>
                <a:lnTo>
                  <a:pt x="0" y="47"/>
                </a:lnTo>
                <a:lnTo>
                  <a:pt x="70" y="0"/>
                </a:lnTo>
                <a:lnTo>
                  <a:pt x="70" y="843"/>
                </a:lnTo>
                <a:lnTo>
                  <a:pt x="0" y="891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89160" y="4218120"/>
            <a:ext cx="463680" cy="13395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89160" y="4143240"/>
            <a:ext cx="574920" cy="74880"/>
          </a:xfrm>
          <a:custGeom>
            <a:avLst/>
            <a:gdLst/>
            <a:ahLst/>
            <a:rect l="l" t="t" r="r" b="b"/>
            <a:pathLst>
              <a:path w="362" h="47">
                <a:moveTo>
                  <a:pt x="292" y="47"/>
                </a:moveTo>
                <a:lnTo>
                  <a:pt x="362" y="0"/>
                </a:lnTo>
                <a:lnTo>
                  <a:pt x="69" y="0"/>
                </a:lnTo>
                <a:lnTo>
                  <a:pt x="0" y="47"/>
                </a:lnTo>
                <a:lnTo>
                  <a:pt x="292" y="47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52840" y="3621240"/>
            <a:ext cx="111240" cy="596880"/>
          </a:xfrm>
          <a:custGeom>
            <a:avLst/>
            <a:gdLst/>
            <a:ahLst/>
            <a:rect l="l" t="t" r="r" b="b"/>
            <a:pathLst>
              <a:path w="70" h="376">
                <a:moveTo>
                  <a:pt x="0" y="376"/>
                </a:moveTo>
                <a:lnTo>
                  <a:pt x="0" y="47"/>
                </a:lnTo>
                <a:lnTo>
                  <a:pt x="70" y="0"/>
                </a:lnTo>
                <a:lnTo>
                  <a:pt x="70" y="329"/>
                </a:lnTo>
                <a:lnTo>
                  <a:pt x="0" y="376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089160" y="3695760"/>
            <a:ext cx="463680" cy="5223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89160" y="3621240"/>
            <a:ext cx="574920" cy="74520"/>
          </a:xfrm>
          <a:custGeom>
            <a:avLst/>
            <a:gdLst/>
            <a:ahLst/>
            <a:rect l="l" t="t" r="r" b="b"/>
            <a:pathLst>
              <a:path w="362" h="47">
                <a:moveTo>
                  <a:pt x="292" y="47"/>
                </a:moveTo>
                <a:lnTo>
                  <a:pt x="362" y="0"/>
                </a:lnTo>
                <a:lnTo>
                  <a:pt x="69" y="0"/>
                </a:lnTo>
                <a:lnTo>
                  <a:pt x="0" y="47"/>
                </a:lnTo>
                <a:lnTo>
                  <a:pt x="292" y="47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52960" y="47912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68800" y="3855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38720" y="4108320"/>
            <a:ext cx="109440" cy="1449360"/>
          </a:xfrm>
          <a:custGeom>
            <a:avLst/>
            <a:gdLst/>
            <a:ahLst/>
            <a:rect l="l" t="t" r="r" b="b"/>
            <a:pathLst>
              <a:path w="69" h="913">
                <a:moveTo>
                  <a:pt x="0" y="913"/>
                </a:moveTo>
                <a:lnTo>
                  <a:pt x="0" y="48"/>
                </a:lnTo>
                <a:lnTo>
                  <a:pt x="69" y="0"/>
                </a:lnTo>
                <a:lnTo>
                  <a:pt x="69" y="865"/>
                </a:lnTo>
                <a:lnTo>
                  <a:pt x="0" y="913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82960" y="4184640"/>
            <a:ext cx="455760" cy="137304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82960" y="4108320"/>
            <a:ext cx="565200" cy="76320"/>
          </a:xfrm>
          <a:custGeom>
            <a:avLst/>
            <a:gdLst/>
            <a:ahLst/>
            <a:rect l="l" t="t" r="r" b="b"/>
            <a:pathLst>
              <a:path w="356" h="48">
                <a:moveTo>
                  <a:pt x="287" y="48"/>
                </a:moveTo>
                <a:lnTo>
                  <a:pt x="356" y="0"/>
                </a:lnTo>
                <a:lnTo>
                  <a:pt x="64" y="0"/>
                </a:lnTo>
                <a:lnTo>
                  <a:pt x="0" y="48"/>
                </a:lnTo>
                <a:lnTo>
                  <a:pt x="287" y="48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338720" y="3679920"/>
            <a:ext cx="109440" cy="504720"/>
          </a:xfrm>
          <a:custGeom>
            <a:avLst/>
            <a:gdLst/>
            <a:ahLst/>
            <a:rect l="l" t="t" r="r" b="b"/>
            <a:pathLst>
              <a:path w="69" h="318">
                <a:moveTo>
                  <a:pt x="0" y="318"/>
                </a:moveTo>
                <a:lnTo>
                  <a:pt x="0" y="53"/>
                </a:lnTo>
                <a:lnTo>
                  <a:pt x="69" y="0"/>
                </a:lnTo>
                <a:lnTo>
                  <a:pt x="69" y="270"/>
                </a:lnTo>
                <a:lnTo>
                  <a:pt x="0" y="318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82960" y="3763800"/>
            <a:ext cx="455760" cy="420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82960" y="3679920"/>
            <a:ext cx="565200" cy="83880"/>
          </a:xfrm>
          <a:custGeom>
            <a:avLst/>
            <a:gdLst/>
            <a:ahLst/>
            <a:rect l="l" t="t" r="r" b="b"/>
            <a:pathLst>
              <a:path w="356" h="53">
                <a:moveTo>
                  <a:pt x="287" y="53"/>
                </a:moveTo>
                <a:lnTo>
                  <a:pt x="356" y="0"/>
                </a:lnTo>
                <a:lnTo>
                  <a:pt x="64" y="0"/>
                </a:lnTo>
                <a:lnTo>
                  <a:pt x="0" y="53"/>
                </a:lnTo>
                <a:lnTo>
                  <a:pt x="287" y="53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37040" y="4773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062600" y="3873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130720" y="4614840"/>
            <a:ext cx="101520" cy="942840"/>
          </a:xfrm>
          <a:custGeom>
            <a:avLst/>
            <a:gdLst/>
            <a:ahLst/>
            <a:rect l="l" t="t" r="r" b="b"/>
            <a:pathLst>
              <a:path w="64" h="594">
                <a:moveTo>
                  <a:pt x="0" y="594"/>
                </a:moveTo>
                <a:lnTo>
                  <a:pt x="0" y="47"/>
                </a:lnTo>
                <a:lnTo>
                  <a:pt x="64" y="0"/>
                </a:lnTo>
                <a:lnTo>
                  <a:pt x="64" y="546"/>
                </a:lnTo>
                <a:lnTo>
                  <a:pt x="0" y="594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667400" y="4689360"/>
            <a:ext cx="463320" cy="86832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667400" y="4614840"/>
            <a:ext cx="564840" cy="74520"/>
          </a:xfrm>
          <a:custGeom>
            <a:avLst/>
            <a:gdLst/>
            <a:ahLst/>
            <a:rect l="l" t="t" r="r" b="b"/>
            <a:pathLst>
              <a:path w="356" h="47">
                <a:moveTo>
                  <a:pt x="292" y="47"/>
                </a:moveTo>
                <a:lnTo>
                  <a:pt x="356" y="0"/>
                </a:lnTo>
                <a:lnTo>
                  <a:pt x="69" y="0"/>
                </a:lnTo>
                <a:lnTo>
                  <a:pt x="0" y="47"/>
                </a:lnTo>
                <a:lnTo>
                  <a:pt x="292" y="47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130720" y="3797280"/>
            <a:ext cx="101520" cy="892080"/>
          </a:xfrm>
          <a:custGeom>
            <a:avLst/>
            <a:gdLst/>
            <a:ahLst/>
            <a:rect l="l" t="t" r="r" b="b"/>
            <a:pathLst>
              <a:path w="64" h="562">
                <a:moveTo>
                  <a:pt x="0" y="562"/>
                </a:moveTo>
                <a:lnTo>
                  <a:pt x="0" y="48"/>
                </a:lnTo>
                <a:lnTo>
                  <a:pt x="64" y="0"/>
                </a:lnTo>
                <a:lnTo>
                  <a:pt x="64" y="515"/>
                </a:lnTo>
                <a:lnTo>
                  <a:pt x="0" y="562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667400" y="3873600"/>
            <a:ext cx="463320" cy="815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667400" y="3797280"/>
            <a:ext cx="564840" cy="76320"/>
          </a:xfrm>
          <a:custGeom>
            <a:avLst/>
            <a:gdLst/>
            <a:ahLst/>
            <a:rect l="l" t="t" r="r" b="b"/>
            <a:pathLst>
              <a:path w="356" h="48">
                <a:moveTo>
                  <a:pt x="292" y="48"/>
                </a:moveTo>
                <a:lnTo>
                  <a:pt x="356" y="0"/>
                </a:lnTo>
                <a:lnTo>
                  <a:pt x="69" y="0"/>
                </a:lnTo>
                <a:lnTo>
                  <a:pt x="0" y="48"/>
                </a:lnTo>
                <a:lnTo>
                  <a:pt x="292" y="48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829400" y="5025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803840" y="41846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916600" y="4151160"/>
            <a:ext cx="109440" cy="1406520"/>
          </a:xfrm>
          <a:custGeom>
            <a:avLst/>
            <a:gdLst/>
            <a:ahLst/>
            <a:rect l="l" t="t" r="r" b="b"/>
            <a:pathLst>
              <a:path w="69" h="886">
                <a:moveTo>
                  <a:pt x="0" y="886"/>
                </a:moveTo>
                <a:lnTo>
                  <a:pt x="0" y="53"/>
                </a:lnTo>
                <a:lnTo>
                  <a:pt x="69" y="0"/>
                </a:lnTo>
                <a:lnTo>
                  <a:pt x="69" y="838"/>
                </a:lnTo>
                <a:lnTo>
                  <a:pt x="0" y="886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451480" y="4235400"/>
            <a:ext cx="465120" cy="1322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451480" y="4151160"/>
            <a:ext cx="574560" cy="84240"/>
          </a:xfrm>
          <a:custGeom>
            <a:avLst/>
            <a:gdLst/>
            <a:ahLst/>
            <a:rect l="l" t="t" r="r" b="b"/>
            <a:pathLst>
              <a:path w="362" h="53">
                <a:moveTo>
                  <a:pt x="293" y="53"/>
                </a:moveTo>
                <a:lnTo>
                  <a:pt x="362" y="0"/>
                </a:lnTo>
                <a:lnTo>
                  <a:pt x="69" y="0"/>
                </a:lnTo>
                <a:lnTo>
                  <a:pt x="0" y="53"/>
                </a:lnTo>
                <a:lnTo>
                  <a:pt x="293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916600" y="4108320"/>
            <a:ext cx="109440" cy="127080"/>
          </a:xfrm>
          <a:custGeom>
            <a:avLst/>
            <a:gdLst/>
            <a:ahLst/>
            <a:rect l="l" t="t" r="r" b="b"/>
            <a:pathLst>
              <a:path w="69" h="80">
                <a:moveTo>
                  <a:pt x="0" y="80"/>
                </a:moveTo>
                <a:lnTo>
                  <a:pt x="0" y="48"/>
                </a:lnTo>
                <a:lnTo>
                  <a:pt x="69" y="0"/>
                </a:lnTo>
                <a:lnTo>
                  <a:pt x="69" y="27"/>
                </a:lnTo>
                <a:lnTo>
                  <a:pt x="0" y="80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51480" y="4184640"/>
            <a:ext cx="465120" cy="50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51480" y="4108320"/>
            <a:ext cx="574560" cy="76320"/>
          </a:xfrm>
          <a:custGeom>
            <a:avLst/>
            <a:gdLst/>
            <a:ahLst/>
            <a:rect l="l" t="t" r="r" b="b"/>
            <a:pathLst>
              <a:path w="362" h="48">
                <a:moveTo>
                  <a:pt x="293" y="48"/>
                </a:moveTo>
                <a:lnTo>
                  <a:pt x="362" y="0"/>
                </a:lnTo>
                <a:lnTo>
                  <a:pt x="69" y="0"/>
                </a:lnTo>
                <a:lnTo>
                  <a:pt x="0" y="48"/>
                </a:lnTo>
                <a:lnTo>
                  <a:pt x="293" y="48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15280" y="47991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640480" y="41083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0.3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00680" y="4336920"/>
            <a:ext cx="109800" cy="1220760"/>
          </a:xfrm>
          <a:custGeom>
            <a:avLst/>
            <a:gdLst/>
            <a:ahLst/>
            <a:rect l="l" t="t" r="r" b="b"/>
            <a:pathLst>
              <a:path w="69" h="769">
                <a:moveTo>
                  <a:pt x="0" y="769"/>
                </a:moveTo>
                <a:lnTo>
                  <a:pt x="0" y="47"/>
                </a:lnTo>
                <a:lnTo>
                  <a:pt x="69" y="0"/>
                </a:lnTo>
                <a:lnTo>
                  <a:pt x="69" y="721"/>
                </a:lnTo>
                <a:lnTo>
                  <a:pt x="0" y="769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237360" y="4411800"/>
            <a:ext cx="463320" cy="1145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237360" y="4336920"/>
            <a:ext cx="573120" cy="74880"/>
          </a:xfrm>
          <a:custGeom>
            <a:avLst/>
            <a:gdLst/>
            <a:ahLst/>
            <a:rect l="l" t="t" r="r" b="b"/>
            <a:pathLst>
              <a:path w="361" h="47">
                <a:moveTo>
                  <a:pt x="292" y="47"/>
                </a:moveTo>
                <a:lnTo>
                  <a:pt x="361" y="0"/>
                </a:lnTo>
                <a:lnTo>
                  <a:pt x="69" y="0"/>
                </a:lnTo>
                <a:lnTo>
                  <a:pt x="0" y="47"/>
                </a:lnTo>
                <a:lnTo>
                  <a:pt x="292" y="47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00680" y="4167360"/>
            <a:ext cx="109800" cy="244440"/>
          </a:xfrm>
          <a:custGeom>
            <a:avLst/>
            <a:gdLst/>
            <a:ahLst/>
            <a:rect l="l" t="t" r="r" b="b"/>
            <a:pathLst>
              <a:path w="69" h="154">
                <a:moveTo>
                  <a:pt x="0" y="154"/>
                </a:moveTo>
                <a:lnTo>
                  <a:pt x="0" y="53"/>
                </a:lnTo>
                <a:lnTo>
                  <a:pt x="69" y="0"/>
                </a:lnTo>
                <a:lnTo>
                  <a:pt x="69" y="107"/>
                </a:lnTo>
                <a:lnTo>
                  <a:pt x="0" y="154"/>
                </a:lnTo>
                <a:close/>
              </a:path>
            </a:pathLst>
          </a:cu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237360" y="4251240"/>
            <a:ext cx="463320" cy="1605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237360" y="4167360"/>
            <a:ext cx="573120" cy="83880"/>
          </a:xfrm>
          <a:custGeom>
            <a:avLst/>
            <a:gdLst/>
            <a:ahLst/>
            <a:rect l="l" t="t" r="r" b="b"/>
            <a:pathLst>
              <a:path w="361" h="53">
                <a:moveTo>
                  <a:pt x="292" y="53"/>
                </a:moveTo>
                <a:lnTo>
                  <a:pt x="361" y="0"/>
                </a:lnTo>
                <a:lnTo>
                  <a:pt x="69" y="0"/>
                </a:lnTo>
                <a:lnTo>
                  <a:pt x="0" y="53"/>
                </a:lnTo>
                <a:lnTo>
                  <a:pt x="292" y="53"/>
                </a:lnTo>
                <a:close/>
              </a:path>
            </a:pathLst>
          </a:custGeom>
          <a:solidFill>
            <a:srgbClr val="b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99360" y="48927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373800" y="42354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85120" y="4564080"/>
            <a:ext cx="109440" cy="993600"/>
          </a:xfrm>
          <a:custGeom>
            <a:avLst/>
            <a:gdLst/>
            <a:ahLst/>
            <a:rect l="l" t="t" r="r" b="b"/>
            <a:pathLst>
              <a:path w="69" h="626">
                <a:moveTo>
                  <a:pt x="0" y="626"/>
                </a:moveTo>
                <a:lnTo>
                  <a:pt x="0" y="53"/>
                </a:lnTo>
                <a:lnTo>
                  <a:pt x="69" y="0"/>
                </a:lnTo>
                <a:lnTo>
                  <a:pt x="69" y="578"/>
                </a:lnTo>
                <a:lnTo>
                  <a:pt x="0" y="626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21440" y="4648320"/>
            <a:ext cx="463680" cy="9093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021440" y="4564080"/>
            <a:ext cx="573120" cy="84240"/>
          </a:xfrm>
          <a:custGeom>
            <a:avLst/>
            <a:gdLst/>
            <a:ahLst/>
            <a:rect l="l" t="t" r="r" b="b"/>
            <a:pathLst>
              <a:path w="361" h="53">
                <a:moveTo>
                  <a:pt x="292" y="53"/>
                </a:moveTo>
                <a:lnTo>
                  <a:pt x="361" y="0"/>
                </a:lnTo>
                <a:lnTo>
                  <a:pt x="69" y="0"/>
                </a:lnTo>
                <a:lnTo>
                  <a:pt x="0" y="53"/>
                </a:lnTo>
                <a:lnTo>
                  <a:pt x="292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183440" y="50101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271000" y="4707000"/>
            <a:ext cx="109440" cy="850680"/>
          </a:xfrm>
          <a:custGeom>
            <a:avLst/>
            <a:gdLst/>
            <a:ahLst/>
            <a:rect l="l" t="t" r="r" b="b"/>
            <a:pathLst>
              <a:path w="69" h="536">
                <a:moveTo>
                  <a:pt x="0" y="536"/>
                </a:moveTo>
                <a:lnTo>
                  <a:pt x="0" y="53"/>
                </a:lnTo>
                <a:lnTo>
                  <a:pt x="69" y="0"/>
                </a:lnTo>
                <a:lnTo>
                  <a:pt x="69" y="488"/>
                </a:lnTo>
                <a:lnTo>
                  <a:pt x="0" y="536"/>
                </a:lnTo>
                <a:close/>
              </a:path>
            </a:pathLst>
          </a:custGeom>
          <a:solidFill>
            <a:srgbClr val="0049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815240" y="4791240"/>
            <a:ext cx="455760" cy="76644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815240" y="4707000"/>
            <a:ext cx="565200" cy="84240"/>
          </a:xfrm>
          <a:custGeom>
            <a:avLst/>
            <a:gdLst/>
            <a:ahLst/>
            <a:rect l="l" t="t" r="r" b="b"/>
            <a:pathLst>
              <a:path w="356" h="53">
                <a:moveTo>
                  <a:pt x="287" y="53"/>
                </a:moveTo>
                <a:lnTo>
                  <a:pt x="356" y="0"/>
                </a:lnTo>
                <a:lnTo>
                  <a:pt x="63" y="0"/>
                </a:lnTo>
                <a:lnTo>
                  <a:pt x="0" y="53"/>
                </a:lnTo>
                <a:lnTo>
                  <a:pt x="287" y="53"/>
                </a:lnTo>
                <a:close/>
              </a:path>
            </a:pathLst>
          </a:custGeom>
          <a:solidFill>
            <a:srgbClr val="006d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969320" y="507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42160" y="6004080"/>
            <a:ext cx="25200" cy="403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936880" y="6381720"/>
            <a:ext cx="3030480" cy="25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921040" y="5986440"/>
            <a:ext cx="3021120" cy="39528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17760" y="6129360"/>
            <a:ext cx="117720" cy="11916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519720" y="6087960"/>
            <a:ext cx="337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591080" y="6129360"/>
            <a:ext cx="119160" cy="1191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788360" y="6087960"/>
            <a:ext cx="853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11360" y="1284120"/>
            <a:ext cx="66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585720" y="5607000"/>
            <a:ext cx="8000640" cy="408240"/>
            <a:chOff x="585720" y="5607000"/>
            <a:chExt cx="8000640" cy="408240"/>
          </a:xfrm>
        </p:grpSpPr>
        <p:sp>
          <p:nvSpPr>
            <p:cNvPr id="115" name=""/>
            <p:cNvSpPr/>
            <p:nvPr/>
          </p:nvSpPr>
          <p:spPr>
            <a:xfrm>
              <a:off x="585720" y="561996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01120" y="560700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Aquila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228400" y="561024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PG&amp;E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973600" y="5610240"/>
              <a:ext cx="84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Dynegy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813480" y="561024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Duke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330440" y="5610240"/>
              <a:ext cx="1305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Southern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5364360" y="561024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Coral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134040" y="5610240"/>
              <a:ext cx="844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Engage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926760" y="5610240"/>
              <a:ext cx="844200" cy="405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Canada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742160" y="5610240"/>
              <a:ext cx="844200" cy="24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Reliant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"/>
          <p:cNvSpPr/>
          <p:nvPr/>
        </p:nvSpPr>
        <p:spPr>
          <a:xfrm>
            <a:off x="1500120" y="300672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55760" y="3211560"/>
            <a:ext cx="66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071880" y="328932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832200" y="3336840"/>
            <a:ext cx="66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657680" y="3449520"/>
            <a:ext cx="66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84880" y="376560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191280" y="381168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986520" y="423216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765920" y="441000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10 Energy Marketers (1998 Bcfd)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366840" y="847800"/>
            <a:ext cx="5430240" cy="10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f008"/>
                </a:solidFill>
                <a:effectLst/>
                <a:uFillTx/>
                <a:latin typeface="Arial"/>
              </a:rPr>
              <a:t>Can’t stop the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f008"/>
                </a:solidFill>
                <a:effectLst/>
                <a:uFillTx/>
                <a:latin typeface="Arial"/>
              </a:rPr>
              <a:t>	</a:t>
            </a:r>
            <a:r>
              <a:rPr b="1" lang="en-US" sz="6000" strike="noStrike" u="none">
                <a:solidFill>
                  <a:srgbClr val="00f008"/>
                </a:solidFill>
                <a:effectLst/>
                <a:uFillTx/>
                <a:latin typeface="Arial"/>
              </a:rPr>
              <a:t>momentum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4483080" y="-179280"/>
            <a:ext cx="4744800" cy="1328760"/>
            <a:chOff x="4483080" y="-179280"/>
            <a:chExt cx="4744800" cy="1328760"/>
          </a:xfrm>
        </p:grpSpPr>
        <p:sp>
          <p:nvSpPr>
            <p:cNvPr id="137" name=""/>
            <p:cNvSpPr/>
            <p:nvPr/>
          </p:nvSpPr>
          <p:spPr>
            <a:xfrm>
              <a:off x="4524840" y="-179280"/>
              <a:ext cx="47030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200" strike="noStrike" u="none">
                  <a:solidFill>
                    <a:srgbClr val="b3deff"/>
                  </a:solidFill>
                  <a:effectLst/>
                  <a:uFillTx/>
                  <a:latin typeface="Arial"/>
                </a:rPr>
                <a:t>innovative</a:t>
              </a:r>
              <a:endParaRPr b="0" lang="en-US" sz="7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483080" y="557280"/>
              <a:ext cx="173052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100 best companies to work for in America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6807960" y="439560"/>
              <a:ext cx="20152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100</a:t>
              </a:r>
              <a:r>
                <a:rPr b="1" lang="en-US" sz="5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9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best companies</a:t>
              </a:r>
              <a:r>
                <a:rPr b="1" lang="en-US" sz="6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 to work for in America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267600" y="569880"/>
              <a:ext cx="2192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7ad6"/>
                  </a:solidFill>
                  <a:effectLst/>
                  <a:uFillTx/>
                  <a:latin typeface="Arial"/>
                </a:rPr>
                <a:t>most innovative company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082120" y="598320"/>
              <a:ext cx="3194640" cy="55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most</a:t>
              </a:r>
              <a:r>
                <a:rPr b="0" lang="en-US" sz="16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 </a:t>
              </a:r>
              <a:r>
                <a:rPr b="0" lang="en-US" sz="30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innovative</a:t>
              </a:r>
              <a:r>
                <a:rPr b="0" lang="en-US" sz="16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 </a:t>
              </a:r>
              <a:r>
                <a:rPr b="0" lang="en-US" sz="1500" strike="noStrike" u="none">
                  <a:solidFill>
                    <a:srgbClr val="00487e"/>
                  </a:solidFill>
                  <a:effectLst/>
                  <a:uFillTx/>
                  <a:latin typeface="Arial"/>
                </a:rPr>
                <a:t>company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2" name=""/>
          <p:cNvSpPr/>
          <p:nvPr/>
        </p:nvSpPr>
        <p:spPr>
          <a:xfrm>
            <a:off x="849240" y="3041640"/>
            <a:ext cx="362160" cy="40644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44560" y="4299120"/>
            <a:ext cx="361800" cy="4060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70120" y="5327640"/>
            <a:ext cx="360360" cy="40644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847800" y="2013120"/>
            <a:ext cx="361800" cy="4060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74080" y="2043000"/>
            <a:ext cx="7228800" cy="45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Best Companies to Work For in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Magazine, January 11,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A-List of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Power Company in the World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Magazine, January 11,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Most Respected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Times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November 30, 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r>
              <a:rPr b="1" lang="en-US" sz="24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Magazine, March 1, 1999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</a:t>
            </a:r>
            <a:r>
              <a:rPr b="1" i="1" lang="en-US" sz="2000" strike="noStrike" u="none">
                <a:solidFill>
                  <a:srgbClr val="ff9900"/>
                </a:solidFill>
                <a:effectLst/>
                <a:uFillTx/>
                <a:latin typeface="Arial"/>
              </a:rPr>
              <a:t>Years in a Row!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628560"/>
                <a:tab algn="l" pos="662940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1684440" y="5904000"/>
            <a:ext cx="1761840" cy="465120"/>
            <a:chOff x="1684440" y="5904000"/>
            <a:chExt cx="1761840" cy="465120"/>
          </a:xfrm>
        </p:grpSpPr>
        <p:grpSp>
          <p:nvGrpSpPr>
            <p:cNvPr id="148" name=""/>
            <p:cNvGrpSpPr/>
            <p:nvPr/>
          </p:nvGrpSpPr>
          <p:grpSpPr>
            <a:xfrm>
              <a:off x="1684440" y="5904000"/>
              <a:ext cx="1761840" cy="465120"/>
              <a:chOff x="1684440" y="5904000"/>
              <a:chExt cx="1761840" cy="465120"/>
            </a:xfrm>
          </p:grpSpPr>
          <p:sp>
            <p:nvSpPr>
              <p:cNvPr id="149" name=""/>
              <p:cNvSpPr/>
              <p:nvPr/>
            </p:nvSpPr>
            <p:spPr>
              <a:xfrm>
                <a:off x="1684440" y="5904000"/>
                <a:ext cx="421920" cy="451080"/>
              </a:xfrm>
              <a:prstGeom prst="star5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757500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2120400" y="5905800"/>
                <a:ext cx="422280" cy="450720"/>
              </a:xfrm>
              <a:prstGeom prst="star5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757500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2572200" y="5918400"/>
                <a:ext cx="422280" cy="450720"/>
              </a:xfrm>
              <a:prstGeom prst="star5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757500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3024000" y="5918400"/>
                <a:ext cx="422280" cy="450720"/>
              </a:xfrm>
              <a:prstGeom prst="star5">
                <a:avLst/>
              </a:prstGeom>
              <a:gradFill rotWithShape="0">
                <a:gsLst>
                  <a:gs pos="0">
                    <a:srgbClr val="ffff00"/>
                  </a:gs>
                  <a:gs pos="100000">
                    <a:srgbClr val="757500"/>
                  </a:gs>
                </a:gsLst>
                <a:path path="rect">
                  <a:fillToRect l="50000" t="50000" r="50000" b="50000"/>
                </a:path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3" name=""/>
            <p:cNvSpPr/>
            <p:nvPr/>
          </p:nvSpPr>
          <p:spPr>
            <a:xfrm>
              <a:off x="1763640" y="601056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2223720" y="60040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2661120" y="60040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110040" y="6004080"/>
              <a:ext cx="265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" name=""/>
          <p:cNvSpPr/>
          <p:nvPr/>
        </p:nvSpPr>
        <p:spPr>
          <a:xfrm>
            <a:off x="492120" y="1066680"/>
            <a:ext cx="5425920" cy="800280"/>
          </a:xfrm>
          <a:custGeom>
            <a:avLst/>
            <a:gdLst/>
            <a:ahLst/>
            <a:rect l="l" t="t" r="r" b="b"/>
            <a:pathLst>
              <a:path w="3754" h="504">
                <a:moveTo>
                  <a:pt x="3744" y="0"/>
                </a:moveTo>
                <a:lnTo>
                  <a:pt x="3748" y="420"/>
                </a:lnTo>
                <a:cubicBezTo>
                  <a:pt x="3745" y="439"/>
                  <a:pt x="3754" y="464"/>
                  <a:pt x="3682" y="504"/>
                </a:cubicBezTo>
                <a:cubicBezTo>
                  <a:pt x="3640" y="504"/>
                  <a:pt x="3588" y="504"/>
                  <a:pt x="3588" y="504"/>
                </a:cubicBezTo>
                <a:lnTo>
                  <a:pt x="0" y="504"/>
                </a:lnTo>
              </a:path>
            </a:pathLst>
          </a:custGeom>
          <a:noFill/>
          <a:ln w="316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2513160" y="6400800"/>
            <a:ext cx="23540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Magazine,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March, 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094440" y="319716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535200" y="3184560"/>
            <a:ext cx="1274760" cy="3236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094440" y="147960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535200" y="1440000"/>
            <a:ext cx="1274760" cy="3236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91200" y="233208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564000" y="2297160"/>
            <a:ext cx="1274760" cy="3236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521160" y="1454040"/>
            <a:ext cx="5148000" cy="25113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 Swaps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 Duke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 AEP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Options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 AEP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 Southern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 Swaps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  Eastern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273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  Scottish Hydro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787760" y="1036800"/>
            <a:ext cx="11502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879560" y="1338120"/>
            <a:ext cx="6789600" cy="1800"/>
          </a:xfrm>
          <a:prstGeom prst="line">
            <a:avLst/>
          </a:prstGeom>
          <a:ln w="50760">
            <a:solidFill>
              <a:srgbClr val="00f00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-8640" y="2208960"/>
            <a:ext cx="1558440" cy="2893680"/>
            <a:chOff x="-8640" y="2208960"/>
            <a:chExt cx="1558440" cy="2893680"/>
          </a:xfrm>
        </p:grpSpPr>
        <p:sp>
          <p:nvSpPr>
            <p:cNvPr id="169" name=""/>
            <p:cNvSpPr/>
            <p:nvPr/>
          </p:nvSpPr>
          <p:spPr>
            <a:xfrm rot="16198200">
              <a:off x="-675720" y="2877120"/>
              <a:ext cx="28929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600" strike="noStrike" u="none">
                  <a:solidFill>
                    <a:srgbClr val="ffbb8d"/>
                  </a:solidFill>
                  <a:effectLst/>
                  <a:uFillTx/>
                  <a:latin typeface="Arial"/>
                </a:rPr>
                <a:t>1999</a:t>
              </a:r>
              <a:endParaRPr b="0" lang="en-US" sz="9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 rot="16198200">
              <a:off x="-82080" y="4198320"/>
              <a:ext cx="9158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Enron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1" name=""/>
          <p:cNvSpPr/>
          <p:nvPr/>
        </p:nvSpPr>
        <p:spPr>
          <a:xfrm>
            <a:off x="6094440" y="432900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094440" y="629928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094440" y="5095800"/>
            <a:ext cx="768240" cy="263520"/>
          </a:xfrm>
          <a:prstGeom prst="rect">
            <a:avLst/>
          </a:prstGeom>
          <a:solidFill>
            <a:srgbClr val="ff072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335400" y="5068800"/>
            <a:ext cx="1463760" cy="32400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370320" y="4336920"/>
            <a:ext cx="1428840" cy="32400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027160" y="5797440"/>
            <a:ext cx="2797200" cy="32400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50000">
                <a:srgbClr val="98d2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759680" y="3903840"/>
            <a:ext cx="14317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372480" y="4329000"/>
            <a:ext cx="1420920" cy="332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Swaps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247920" y="5065560"/>
            <a:ext cx="1544400" cy="332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075040" y="5799240"/>
            <a:ext cx="2760480" cy="332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Look-Alike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892680" y="4319640"/>
            <a:ext cx="5781600" cy="2255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of America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 Energy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36"/>
              </a:spcBef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of America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 Stanley/Dean Witter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36"/>
              </a:spcBef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#1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Goldman Sachs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r" pos="1778040"/>
                <a:tab algn="l" pos="1828800"/>
                <a:tab algn="l" pos="1892160"/>
                <a:tab algn="l" pos="2171880"/>
                <a:tab algn="l" pos="4457880"/>
                <a:tab algn="l" pos="47498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#3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879560" y="4221000"/>
            <a:ext cx="6789600" cy="1800"/>
          </a:xfrm>
          <a:prstGeom prst="line">
            <a:avLst/>
          </a:prstGeom>
          <a:ln w="50760">
            <a:solidFill>
              <a:srgbClr val="00f00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914040" y="223920"/>
            <a:ext cx="7543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Magazine Rankings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2000-07-10T18:42:20Z</dcterms:created>
  <dc:creator>Jason R. Wiesepape</dc:creator>
  <dc:description/>
  <dc:language>en-US</dc:language>
  <cp:lastModifiedBy>Jason R. Wiesepape</cp:lastModifiedBy>
  <dcterms:modified xsi:type="dcterms:W3CDTF">2000-07-10T18:43:38Z</dcterms:modified>
  <cp:revision>1</cp:revision>
  <dc:subject/>
  <dc:title>ENRON THE RIGHT CHOICE</dc:title>
</cp:coreProperties>
</file>