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17220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2591FB-7ABB-4F63-83D5-842BB2DD5E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08360" y="6600960"/>
            <a:ext cx="1069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BR-2010020-</a:t>
            </a:r>
            <a:fld id="{384FAA89-9D6D-4156-B884-1E7DB1CC565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178840" y="5981760"/>
            <a:ext cx="847440" cy="700200"/>
            <a:chOff x="8178840" y="5981760"/>
            <a:chExt cx="847440" cy="700200"/>
          </a:xfrm>
        </p:grpSpPr>
        <p:pic>
          <p:nvPicPr>
            <p:cNvPr id="5" name="ENE_C_WHI" descr=""/>
            <p:cNvPicPr/>
            <p:nvPr/>
          </p:nvPicPr>
          <p:blipFill>
            <a:blip r:embed="rId2"/>
            <a:stretch/>
          </p:blipFill>
          <p:spPr>
            <a:xfrm>
              <a:off x="8178840" y="598176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"/>
            <p:cNvSpPr/>
            <p:nvPr/>
          </p:nvSpPr>
          <p:spPr>
            <a:xfrm>
              <a:off x="8761320" y="62978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Price Risk Proposal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3124080" y="395280"/>
            <a:ext cx="2942280" cy="2819520"/>
            <a:chOff x="3124080" y="395280"/>
            <a:chExt cx="2942280" cy="2819520"/>
          </a:xfrm>
        </p:grpSpPr>
        <p:pic>
          <p:nvPicPr>
            <p:cNvPr id="15" name="ENE_C_WHI" descr=""/>
            <p:cNvPicPr/>
            <p:nvPr/>
          </p:nvPicPr>
          <p:blipFill>
            <a:blip r:embed="rId1"/>
            <a:stretch/>
          </p:blipFill>
          <p:spPr>
            <a:xfrm>
              <a:off x="3124080" y="395280"/>
              <a:ext cx="2868120" cy="2819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" name=""/>
            <p:cNvSpPr/>
            <p:nvPr/>
          </p:nvSpPr>
          <p:spPr>
            <a:xfrm>
              <a:off x="5717160" y="201996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Frutiger 45 Light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23680" y="1294920"/>
            <a:ext cx="80010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commodity prices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633240" y="14000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33240" y="294480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3240" y="52545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the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36560" y="15447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36560" y="24969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36560" y="402732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36560" y="4965840"/>
            <a:ext cx="14292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914400" y="12193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product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equity returns of Enron’s concept vs. merchant is in the range of 5% - 10% against pro-forma future commodity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747720" y="130968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7720" y="19875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47720" y="29685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47720" y="396540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47720" y="529272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830592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= 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$40/kW-year (20-years at 8.5%)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 for both financial-buy and financial-sell = $40/kW-year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 = $9/kW-year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schedule ($/kW per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of Enron collateral value exposure is the market value of the plant versus its liabilities: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par amount:    $375      $340       $276      $180        $37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520560" y="14000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20560" y="300348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20560" y="36687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40381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3,6,9 - In each case, the net loss equals the financial-sell demand charge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financial-buy contract is kept current, there will be revenues sufficient to pay debt service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financial-sell contract is in place, there will be financial energy revenues sufficient to keep the financial-buy contract current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only arise when the Project enjoyed intrinsic value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990720" y="914400"/>
          <a:ext cx="7269120" cy="29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14400"/>
                    <a:ext cx="7269120" cy="29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549360" y="41432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49360" y="46767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49360" y="521172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49360" y="575928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Credit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has zero intrinsic value, Enron will continue to make demand charge payments under financial-buy because the contract is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offset each other.  However, even if the financial-sell contract is terminated, the Project should be able to generate the energy revenues to keep the financial-buy contract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periods of distress, the MTM value of the financial-buy combined with collateral value of the Project should be at least as large as the par amount of bonds outstanding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risk of Enron accelerating bonds through exercising its our mortgage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06520" y="17906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06520" y="30020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06520" y="41990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13960" y="914400"/>
            <a:ext cx="8001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financial-buy contract assures a minimum commodity market price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protects the zero intrinsic value case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eliminates systemic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their respective positions in the flow of funds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has to keep the financial-buy contract current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risks relating to incompetence or some other counter party default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elimination of systemic risk enough to achieve an investment grade rating if other risks are covered by credit worthy counter parties?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93720" y="1025640"/>
            <a:ext cx="114480" cy="1141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93720" y="1614600"/>
            <a:ext cx="114480" cy="1141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93720" y="2205000"/>
            <a:ext cx="114480" cy="1144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3720" y="2782800"/>
            <a:ext cx="114480" cy="1144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93720" y="3605040"/>
            <a:ext cx="114480" cy="11448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93720" y="5280120"/>
            <a:ext cx="114480" cy="1141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752400" y="1257480"/>
            <a:ext cx="14292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52400" y="29163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52400" y="35654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2400" y="48783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consider other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overall objective is to protect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752400" y="11667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52400" y="403848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52400" y="52941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a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752400" y="11667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52400" y="27255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52400" y="39225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52400" y="5511960"/>
            <a:ext cx="14292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33320" y="11667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33320" y="210492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33320" y="2768760"/>
            <a:ext cx="14292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33320" y="370692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33320" y="464508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3886200"/>
            <a:ext cx="5943600" cy="136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520" y="5715000"/>
            <a:ext cx="7619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continuing legal and regulatory work, the contracts may be written to the Project LLC, the Trustee for the debt or an intermediary SPV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and net payments under financial-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contracts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Payments under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Repayment of any other monies owed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Replenishment of reserves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733320" y="1486080"/>
            <a:ext cx="142920" cy="1425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33320" y="294336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4040" y="12949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payments under financial-buy are on parity with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financial-buy and financial-sell contracts are terminable for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Non-payment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 are looking to financial-buy for minimum revenues to meet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Parity is not an issue since performance is necessary to assure a demand charge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757080" y="14000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57080" y="327672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57080" y="457668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likely appear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out of the money to the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show up as a payment default of the demand charge owed back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as calculated by the two contracts will always arise when the Project is in merit relative to market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533520" y="140004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33520" y="294480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520" y="5095800"/>
            <a:ext cx="142920" cy="14292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Sergai Daigre</cp:lastModifiedBy>
  <cp:lastPrinted>2000-01-04T22:26:20Z</cp:lastPrinted>
  <dcterms:modified xsi:type="dcterms:W3CDTF">2000-01-04T22:31:02Z</dcterms:modified>
  <cp:revision>53</cp:revision>
  <dc:subject/>
  <dc:title>Overview</dc:title>
</cp:coreProperties>
</file>