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264960" y="0"/>
            <a:ext cx="1319400" cy="1306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" name="" descr=""/>
          <p:cNvPicPr/>
          <p:nvPr/>
        </p:nvPicPr>
        <p:blipFill>
          <a:blip r:embed="rId3"/>
          <a:stretch/>
        </p:blipFill>
        <p:spPr>
          <a:xfrm>
            <a:off x="42840" y="6269040"/>
            <a:ext cx="1970280" cy="54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" name="" descr=""/>
          <p:cNvPicPr/>
          <p:nvPr/>
        </p:nvPicPr>
        <p:blipFill>
          <a:blip r:embed="rId4"/>
          <a:stretch/>
        </p:blipFill>
        <p:spPr>
          <a:xfrm>
            <a:off x="7067520" y="6259680"/>
            <a:ext cx="2314440" cy="8427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2293920" y="1190520"/>
            <a:ext cx="2068560" cy="334620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Financial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buClr>
                <a:srgbClr val="ff0000"/>
              </a:buClr>
              <a:buSzPct val="80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Deal Pricing and Execution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Portfolio Deal Capture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Core Businesses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Remote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Emerging Businesses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Valuation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Model Development, Application and Maintenance (FV)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Curve Generation and Maintenance (MTM)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Revaluation Activities (RASH)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Establishment and Maintenance of Reserves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Portfolio Monitoring, Analysis &amp;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Position Reporting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Identification and Incorporation of Risks in Emerging Business (EES, EBS)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Market Sensitivity Analysis &amp; VAR Modeling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Risk Syndication and Hedging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048440" y="1171440"/>
            <a:ext cx="1971720" cy="190080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Authority/Limit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Transaction Commitments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Merchant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General Cash Disbursements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General Contractual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07920" indent="-564840">
              <a:lnSpc>
                <a:spcPct val="80000"/>
              </a:lnSpc>
              <a:tabLst>
                <a:tab algn="l" pos="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Commitments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Guarantees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Physical and Financial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Bank and Brokerage Account Maintenance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066080" y="4892760"/>
            <a:ext cx="1963800" cy="135972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buClr>
                <a:srgbClr val="9966ff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990099"/>
              </a:buClr>
              <a:buSzPct val="105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Systems Availability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05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05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Access and Security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05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05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Infrastructure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05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05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Critical Applications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05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05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476600" y="1182600"/>
            <a:ext cx="2492640" cy="318024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Financial and Operational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Completeness and Accuracy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Disbursement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Recording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Core Infrastructure Development for Emerging Businesses (EES, EBS)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Deal Capture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Reporting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and Financial Settlements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Consolidations and Intercompany Activities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Complex Accounting and Tax Transactions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Unique Foreign/Statutory Reporting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00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Recording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308320" y="5616720"/>
            <a:ext cx="2033640" cy="96768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Credit/Counterparty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Material Counterparty Assessment and Approval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Overall Position Assessment and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79840" y="4467240"/>
            <a:ext cx="2471760" cy="209700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Illegal Acts/Fraud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10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ff0000"/>
              </a:buClr>
              <a:buSzPct val="110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 </a:t>
            </a: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FCPA Violation Prevention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Agent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Employee Education and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Monitoring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Core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Remote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Cash Disbursement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Core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Remote and Field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Third Parties/Contractors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Offsite Processing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15920" y="1190520"/>
            <a:ext cx="2073240" cy="211248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Strategy/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Business 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50000"/>
              </a:lnSpc>
              <a:buClr>
                <a:srgbClr val="99ff33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Business Integration Strategy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Strategic Portfolio Management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Capital Deployment (DASH)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Strategic vs. Merchant Determinations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Monitoring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Competitive Analysis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New Business/Product Assessment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Political Risk Assessment and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47600" y="3363840"/>
            <a:ext cx="2028960" cy="196092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tabLst>
                <a:tab algn="l" pos="0"/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Catastrophic Event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 algn="ctr">
              <a:lnSpc>
                <a:spcPct val="80000"/>
              </a:lnSpc>
              <a:buClr>
                <a:srgbClr val="9966ff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990099"/>
              </a:buClr>
              <a:buSzPct val="105000"/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Insurance Assessment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990099"/>
              </a:buClr>
              <a:buSzPct val="105000"/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Liability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990099"/>
              </a:buClr>
              <a:buSzPct val="105000"/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Property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990099"/>
              </a:buClr>
              <a:buSzPct val="105000"/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Sovereign/Political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990099"/>
              </a:buClr>
              <a:buSzPct val="105000"/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Business Interruption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9966ff"/>
              </a:buClr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Environmental Management                                                                             </a:t>
            </a: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System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9966ff"/>
              </a:buClr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990099"/>
              </a:buClr>
              <a:buSzPct val="105000"/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Business Resumption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000000"/>
              </a:buClr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Resource and Asset Security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990099"/>
              </a:buClr>
              <a:buSzPct val="105000"/>
              <a:buFont typeface="Times New Roman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Critical Physical Ops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293920" y="4640400"/>
            <a:ext cx="2068560" cy="77976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Capital Availability/ Liquidity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5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Needs Assessment and Monitoring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Stress Testing and Sensitivity Analysis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062840" y="3137040"/>
            <a:ext cx="1955880" cy="166356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000" strike="noStrike" u="none">
                <a:solidFill>
                  <a:srgbClr val="008080"/>
                </a:solidFill>
                <a:effectLst/>
                <a:uFillTx/>
                <a:latin typeface="Book Antiqua"/>
              </a:rPr>
              <a:t> </a:t>
            </a: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Legal/ Regulatory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Material Contract Review and Approval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Finance &amp; Investment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International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Guarantees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57240">
              <a:lnSpc>
                <a:spcPct val="80000"/>
              </a:lnSpc>
              <a:buClr>
                <a:srgbClr val="ff0000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3333cc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339966"/>
              </a:buClr>
              <a:buSzPct val="110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Litigation Identification and Monitoring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339966"/>
              </a:buClr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339966"/>
              </a:buClr>
              <a:buSzPct val="110000"/>
              <a:buFont typeface="Times New Roman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339966"/>
                </a:solidFill>
                <a:effectLst/>
                <a:uFillTx/>
                <a:latin typeface="Times New Roman"/>
              </a:rPr>
              <a:t>Monitoring of and Compliance with Laws and Regulations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195640" y="44280"/>
            <a:ext cx="411480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2000 Risk Universe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7680" y="320760"/>
            <a:ext cx="5780160" cy="6069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34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Business Risk Areas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081160" y="730080"/>
            <a:ext cx="4014720" cy="454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with Target Activities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483240" y="157320"/>
            <a:ext cx="2502000" cy="936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787440" y="355680"/>
            <a:ext cx="218376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9966"/>
                </a:solidFill>
                <a:effectLst/>
                <a:uFillTx/>
                <a:latin typeface="Times New Roman"/>
              </a:rPr>
              <a:t>Management Level Strategic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Process Level Preventive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Level Detective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Catastrophic Preventive or Recovery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6553080" y="444600"/>
            <a:ext cx="241560" cy="495000"/>
            <a:chOff x="6553080" y="444600"/>
            <a:chExt cx="241560" cy="495000"/>
          </a:xfrm>
        </p:grpSpPr>
        <p:sp>
          <p:nvSpPr>
            <p:cNvPr id="19" name=""/>
            <p:cNvSpPr/>
            <p:nvPr/>
          </p:nvSpPr>
          <p:spPr>
            <a:xfrm>
              <a:off x="6553080" y="444600"/>
              <a:ext cx="241560" cy="114120"/>
            </a:xfrm>
            <a:prstGeom prst="rect">
              <a:avLst/>
            </a:prstGeom>
            <a:solidFill>
              <a:srgbClr val="00cc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553080" y="571320"/>
              <a:ext cx="241560" cy="11448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6553080" y="698400"/>
              <a:ext cx="241560" cy="11448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553080" y="825480"/>
              <a:ext cx="241560" cy="114120"/>
            </a:xfrm>
            <a:prstGeom prst="rect">
              <a:avLst/>
            </a:prstGeom>
            <a:solidFill>
              <a:srgbClr val="9900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" name=""/>
          <p:cNvSpPr/>
          <p:nvPr/>
        </p:nvSpPr>
        <p:spPr>
          <a:xfrm>
            <a:off x="6987600" y="123840"/>
            <a:ext cx="1527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Category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2000-01-13T07:00:39Z</dcterms:created>
  <dc:creator>Julie B. Nickell</dc:creator>
  <dc:description/>
  <dc:language>en-US</dc:language>
  <cp:lastModifiedBy>Terrie Wheeler</cp:lastModifiedBy>
  <cp:lastPrinted>2000-02-28T14:32:54Z</cp:lastPrinted>
  <dcterms:modified xsi:type="dcterms:W3CDTF">2000-02-28T20:06:29Z</dcterms:modified>
  <cp:revision>69</cp:revision>
  <dc:subject/>
  <dc:title>No Slide Title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cheme">
    <vt:lpwstr> 3</vt:lpwstr>
  </property>
</Properties>
</file>