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4.xlsx" ContentType="application/vnd.openxmlformats-officedocument.spreadsheetml.sheet"/>
  <Override PartName="/ppt/embeddings/oleObject1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7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dt" idx="1"/>
          </p:nvPr>
        </p:nvSpPr>
        <p:spPr>
          <a:xfrm>
            <a:off x="3971880" y="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Img"/>
          </p:nvPr>
        </p:nvSpPr>
        <p:spPr>
          <a:xfrm>
            <a:off x="1173240" y="686880"/>
            <a:ext cx="4681440" cy="3511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move the slide</a:t>
            </a: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ftr" idx="2"/>
          </p:nvPr>
        </p:nvSpPr>
        <p:spPr>
          <a:xfrm>
            <a:off x="0" y="885672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6"/>
          <p:cNvSpPr>
            <a:spLocks noGrp="1"/>
          </p:cNvSpPr>
          <p:nvPr>
            <p:ph type="sldNum" idx="3"/>
          </p:nvPr>
        </p:nvSpPr>
        <p:spPr>
          <a:xfrm>
            <a:off x="3971880" y="8856720"/>
            <a:ext cx="305424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5B264B3-56FD-4DD3-BBA6-6459FEEF540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Approach to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Level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1173240" y="687240"/>
            <a:ext cx="4681440" cy="351180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917640" y="4427280"/>
            <a:ext cx="5191200" cy="4198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market the services to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Originators will get pricing from a desk before serving prices to a customer.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ENE systems support personnel will continue to support the back office systems.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EnronOnline help desk will provide support for customers.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94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94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6699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1" lang="en-US" sz="3000" strike="noStrike" u="none">
              <a:solidFill>
                <a:srgbClr val="336699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4479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6699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150000"/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" name=""/>
          <p:cNvGrpSpPr/>
          <p:nvPr/>
        </p:nvGrpSpPr>
        <p:grpSpPr>
          <a:xfrm>
            <a:off x="8634240" y="6367320"/>
            <a:ext cx="424080" cy="424080"/>
            <a:chOff x="8634240" y="6367320"/>
            <a:chExt cx="424080" cy="424080"/>
          </a:xfrm>
        </p:grpSpPr>
        <p:grpSp>
          <p:nvGrpSpPr>
            <p:cNvPr id="3" name=""/>
            <p:cNvGrpSpPr/>
            <p:nvPr/>
          </p:nvGrpSpPr>
          <p:grpSpPr>
            <a:xfrm>
              <a:off x="8634240" y="6523920"/>
              <a:ext cx="424080" cy="267480"/>
              <a:chOff x="8634240" y="6523920"/>
              <a:chExt cx="424080" cy="267480"/>
            </a:xfrm>
          </p:grpSpPr>
          <p:sp>
            <p:nvSpPr>
              <p:cNvPr id="4" name=""/>
              <p:cNvSpPr/>
              <p:nvPr/>
            </p:nvSpPr>
            <p:spPr>
              <a:xfrm>
                <a:off x="8634240" y="652500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8675280" y="656640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8811000" y="670176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776080" y="666540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776080" y="661356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22800" y="661500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10640" y="666540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75000" y="666936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89480" y="652392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" name=""/>
            <p:cNvSpPr/>
            <p:nvPr/>
          </p:nvSpPr>
          <p:spPr>
            <a:xfrm>
              <a:off x="8688960" y="636732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812800" y="644544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"/>
          <p:cNvSpPr/>
          <p:nvPr/>
        </p:nvSpPr>
        <p:spPr>
          <a:xfrm>
            <a:off x="304920" y="74160"/>
            <a:ext cx="30700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Net 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package" Target="../embeddings/oleObject1.xlsx"/><Relationship Id="rId3" Type="http://schemas.openxmlformats.org/officeDocument/2006/relationships/image" Target="../media/image3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4.wmf"/><Relationship Id="rId6" Type="http://schemas.openxmlformats.org/officeDocument/2006/relationships/package" Target="../embeddings/oleObject3.xlsx"/><Relationship Id="rId7" Type="http://schemas.openxmlformats.org/officeDocument/2006/relationships/image" Target="../media/image5.wmf"/><Relationship Id="rId8" Type="http://schemas.openxmlformats.org/officeDocument/2006/relationships/package" Target="../embeddings/oleObject4.xlsx"/><Relationship Id="rId9" Type="http://schemas.openxmlformats.org/officeDocument/2006/relationships/image" Target="../media/image6.wmf"/><Relationship Id="rId10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7.wm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99960" y="3324240"/>
            <a:ext cx="8248680" cy="214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Commercial Management of 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spcBef>
                <a:spcPts val="10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4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Mid &amp; Back Office Services:</a:t>
            </a:r>
            <a:endParaRPr b="0" lang="en-US" sz="3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00000"/>
              </a:lnSpc>
              <a:spcBef>
                <a:spcPts val="561"/>
              </a:spcBef>
              <a:buClr>
                <a:srgbClr val="f2f2f2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Enron’s transactions with others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86000" indent="-457200">
              <a:lnSpc>
                <a:spcPct val="100000"/>
              </a:lnSpc>
              <a:spcBef>
                <a:spcPts val="561"/>
              </a:spcBef>
              <a:buClr>
                <a:srgbClr val="f2f2f2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 External clients with specific service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309760" y="6200640"/>
            <a:ext cx="4800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2f2f2"/>
                </a:solidFill>
                <a:effectLst/>
                <a:uFillTx/>
                <a:latin typeface="Arial"/>
              </a:rPr>
              <a:t>April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3465360" y="347760"/>
            <a:ext cx="2490840" cy="2490120"/>
            <a:chOff x="3465360" y="347760"/>
            <a:chExt cx="2490840" cy="2490120"/>
          </a:xfrm>
        </p:grpSpPr>
        <p:grpSp>
          <p:nvGrpSpPr>
            <p:cNvPr id="28" name=""/>
            <p:cNvGrpSpPr/>
            <p:nvPr/>
          </p:nvGrpSpPr>
          <p:grpSpPr>
            <a:xfrm>
              <a:off x="3465360" y="1268280"/>
              <a:ext cx="2490840" cy="1569600"/>
              <a:chOff x="3465360" y="1268280"/>
              <a:chExt cx="2490840" cy="1569600"/>
            </a:xfrm>
          </p:grpSpPr>
          <p:sp>
            <p:nvSpPr>
              <p:cNvPr id="29" name=""/>
              <p:cNvSpPr/>
              <p:nvPr/>
            </p:nvSpPr>
            <p:spPr>
              <a:xfrm>
                <a:off x="3465360" y="1275120"/>
                <a:ext cx="498960" cy="497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3707640" y="1517760"/>
                <a:ext cx="530280" cy="53028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4503600" y="2311920"/>
                <a:ext cx="528840" cy="5259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4298040" y="2099160"/>
                <a:ext cx="23760" cy="8100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4298040" y="1794240"/>
                <a:ext cx="161280" cy="316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3985560" y="1802880"/>
                <a:ext cx="313560" cy="5144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4502160" y="2099160"/>
                <a:ext cx="212400" cy="39816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4292280" y="2121840"/>
                <a:ext cx="211320" cy="39960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4964760" y="1268280"/>
                <a:ext cx="991440" cy="1253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8" name=""/>
            <p:cNvSpPr/>
            <p:nvPr/>
          </p:nvSpPr>
          <p:spPr>
            <a:xfrm>
              <a:off x="3786480" y="347760"/>
              <a:ext cx="1252800" cy="12517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4515120" y="806400"/>
              <a:ext cx="986040" cy="125460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685800" y="1371600"/>
            <a:ext cx="7953480" cy="491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Segment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is segmented by transaction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Target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target market is the middle and lower tier of the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Positioning: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Best-in-class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firms to concentrate on their core operation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maintenance or infrastructure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development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up with changing technology - upgrade with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as your needs grow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171880" y="638280"/>
            <a:ext cx="50320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Approach to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609480" y="1371600"/>
            <a:ext cx="8182080" cy="465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Initially, services offered will include: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capture and confirmation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and scheduling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management (Actualization)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Settlements (cash collection / payment and reconciliation)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AR/AP accounting entries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offerings will include other bundled services, e.g. risk reporting,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039760" y="623880"/>
            <a:ext cx="50389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What are the Services?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 rot="17818200">
            <a:off x="3420000" y="2294280"/>
            <a:ext cx="576360" cy="5587920"/>
          </a:xfrm>
          <a:custGeom>
            <a:avLst/>
            <a:gdLst>
              <a:gd name="textAreaLeft" fmla="*/ 77040 w 576360"/>
              <a:gd name="textAreaRight" fmla="*/ 499320 w 576360"/>
              <a:gd name="textAreaTop" fmla="*/ 1089720 h 5587920"/>
              <a:gd name="textAreaBottom" fmla="*/ 4143240 h 558792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8426" stAng="-5400000" swAng="-5400000"/>
                <a:lnTo>
                  <a:pt x="0" y="11802"/>
                </a:lnTo>
                <a:arcTo wR="21600" hR="8426" stAng="10800000" swAng="-2868779"/>
                <a:lnTo>
                  <a:pt x="14400" y="21118"/>
                </a:lnTo>
                <a:lnTo>
                  <a:pt x="21600" y="18540"/>
                </a:lnTo>
                <a:lnTo>
                  <a:pt x="14400" y="14998"/>
                </a:lnTo>
                <a:lnTo>
                  <a:pt x="14400" y="16370"/>
                </a:lnTo>
                <a:arcTo wR="21600" hR="8426" stAng="7931221" swAng="2595146"/>
                <a:lnTo>
                  <a:pt x="438" y="10114"/>
                </a:lnTo>
                <a:arcTo wR="21600" hR="8426" stAng="-10526367" swAng="5126367"/>
                <a:close/>
              </a:path>
              <a:path fill="darkenLess" w="21600" h="21600">
                <a:moveTo>
                  <a:pt x="21600" y="0"/>
                </a:moveTo>
                <a:arcTo wR="21600" hR="8426" stAng="-5400000" swAng="-5400000"/>
                <a:lnTo>
                  <a:pt x="0" y="8426"/>
                </a:lnTo>
                <a:arcTo wR="21600" hR="8426" stAng="10800000" swAng="-273633"/>
                <a:lnTo>
                  <a:pt x="438" y="10114"/>
                </a:lnTo>
                <a:arcTo wR="21600" hR="8426" stAng="-10526367" swAng="5126367"/>
                <a:close/>
              </a:path>
            </a:pathLst>
          </a:custGeom>
          <a:solidFill>
            <a:srgbClr val="dddd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1627800">
            <a:off x="153720" y="2625840"/>
            <a:ext cx="8512200" cy="1471320"/>
          </a:xfrm>
          <a:prstGeom prst="ellipse">
            <a:avLst/>
          </a:prstGeom>
          <a:gradFill rotWithShape="0">
            <a:gsLst>
              <a:gs pos="0">
                <a:srgbClr val="9a9aea"/>
              </a:gs>
              <a:gs pos="100000">
                <a:srgbClr val="0000cc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4143240" y="1114560"/>
            <a:ext cx="4876920" cy="25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A New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Each new transaction goes through this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includes EOL and non EOL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applies to all physical commodities,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Gas, Physical Power, etc . 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27320">
              <a:lnSpc>
                <a:spcPct val="75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Financial Transactions skip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227320">
              <a:lnSpc>
                <a:spcPct val="75000"/>
              </a:lnSpc>
              <a:spcBef>
                <a:spcPts val="876"/>
              </a:spcBef>
              <a:tabLst>
                <a:tab algn="l" pos="0"/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&amp; VM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595520"/>
                <a:tab algn="l" pos="228924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28600" y="4648320"/>
            <a:ext cx="6643800" cy="16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519120"/>
                <a:tab algn="l" pos="681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Term Deals repeat the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Each active deal repeats this process (excluding trade capture)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average Physical Gas term deal is active about 9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average Financial Gas term deal is active about 2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>
              <a:lnSpc>
                <a:spcPct val="100000"/>
              </a:lnSpc>
              <a:spcBef>
                <a:spcPts val="876"/>
              </a:spcBef>
              <a:buClr>
                <a:srgbClr val="ff0000"/>
              </a:buClr>
              <a:buSzPct val="150000"/>
              <a:buFont typeface="Arial"/>
              <a:buChar char="•"/>
              <a:tabLst>
                <a:tab algn="l" pos="519120"/>
                <a:tab algn="l" pos="6811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 average Physical Power deal is active about 4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36560" y="1657440"/>
            <a:ext cx="162576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Capture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211560" y="2743200"/>
            <a:ext cx="10555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354560" y="3541680"/>
            <a:ext cx="1055520" cy="19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7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315040" y="3971880"/>
            <a:ext cx="14619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Volume Mgmt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700680" y="4913280"/>
            <a:ext cx="1300320" cy="19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70000"/>
              </a:lnSpc>
              <a:spcBef>
                <a:spcPts val="15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Cash Mgmt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 rot="7007400">
            <a:off x="3501720" y="1520640"/>
            <a:ext cx="576360" cy="5678640"/>
          </a:xfrm>
          <a:custGeom>
            <a:avLst/>
            <a:gdLst>
              <a:gd name="textAreaLeft" fmla="*/ 77040 w 576360"/>
              <a:gd name="textAreaRight" fmla="*/ 499320 w 576360"/>
              <a:gd name="textAreaTop" fmla="*/ 1107360 h 5678640"/>
              <a:gd name="textAreaBottom" fmla="*/ 4210560 h 5678640"/>
              <a:gd name="GluePoint1X" fmla="*/ 0 w 21600"/>
              <a:gd name="GluePoint1Y" fmla="*/ 17 h 21600"/>
              <a:gd name="GluePoint2X" fmla="*/ 2 w 21600"/>
              <a:gd name="GluePoint2Y" fmla="*/ 14 h 21600"/>
              <a:gd name="GluePoint3X" fmla="*/ 22 w 21600"/>
              <a:gd name="GluePoint3Y" fmla="*/ 8 h 21600"/>
              <a:gd name="GluePoint4X" fmla="*/ 2 w 21600"/>
              <a:gd name="GluePoint4Y" fmla="*/ 12 h 21600"/>
              <a:gd name="GluePoint5X" fmla="*/ 22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arcTo wR="21600" hR="8426" stAng="-5400000" swAng="-5400000"/>
                <a:lnTo>
                  <a:pt x="0" y="11802"/>
                </a:lnTo>
                <a:arcTo wR="21600" hR="8426" stAng="10800000" swAng="-2868779"/>
                <a:lnTo>
                  <a:pt x="14400" y="21118"/>
                </a:lnTo>
                <a:lnTo>
                  <a:pt x="21600" y="18540"/>
                </a:lnTo>
                <a:lnTo>
                  <a:pt x="14400" y="14998"/>
                </a:lnTo>
                <a:lnTo>
                  <a:pt x="14400" y="16370"/>
                </a:lnTo>
                <a:arcTo wR="21600" hR="8426" stAng="7931221" swAng="2595146"/>
                <a:lnTo>
                  <a:pt x="438" y="10114"/>
                </a:lnTo>
                <a:arcTo wR="21600" hR="8426" stAng="-10526367" swAng="5126367"/>
                <a:close/>
              </a:path>
              <a:path fill="darkenLess" w="21600" h="21600">
                <a:moveTo>
                  <a:pt x="21600" y="0"/>
                </a:moveTo>
                <a:arcTo wR="21600" hR="8426" stAng="-5400000" swAng="-5400000"/>
                <a:lnTo>
                  <a:pt x="0" y="8426"/>
                </a:lnTo>
                <a:arcTo wR="21600" hR="8426" stAng="10800000" swAng="-273633"/>
                <a:lnTo>
                  <a:pt x="438" y="10114"/>
                </a:lnTo>
                <a:arcTo wR="21600" hR="8426" stAng="-10526367" swAng="5126367"/>
                <a:close/>
              </a:path>
            </a:pathLst>
          </a:custGeom>
          <a:solidFill>
            <a:srgbClr val="dddddd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 rot="1515600">
            <a:off x="2133720" y="2285640"/>
            <a:ext cx="5918040" cy="433440"/>
          </a:xfrm>
          <a:prstGeom prst="rightArrow">
            <a:avLst>
              <a:gd name="adj1" fmla="val 50000"/>
              <a:gd name="adj2" fmla="val 341341"/>
            </a:avLst>
          </a:prstGeom>
          <a:gradFill rotWithShape="0">
            <a:gsLst>
              <a:gs pos="0">
                <a:srgbClr val="003300"/>
              </a:gs>
              <a:gs pos="50000">
                <a:srgbClr val="8ea48e"/>
              </a:gs>
              <a:gs pos="100000">
                <a:srgbClr val="0033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879560" y="2266920"/>
            <a:ext cx="1854360" cy="24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Compliance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31" name=""/>
          <p:cNvCxnSpPr>
            <a:stCxn id="123" idx="2"/>
            <a:endCxn id="130" idx="1"/>
          </p:cNvCxnSpPr>
          <p:nvPr/>
        </p:nvCxnSpPr>
        <p:spPr>
          <a:xfrm flipH="1" rot="16200000">
            <a:off x="1470600" y="1982520"/>
            <a:ext cx="48636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32" name=""/>
          <p:cNvCxnSpPr/>
          <p:nvPr/>
        </p:nvCxnSpPr>
        <p:spPr>
          <a:xfrm flipH="1" rot="16200000">
            <a:off x="2715120" y="2668320"/>
            <a:ext cx="48636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33" name=""/>
          <p:cNvCxnSpPr/>
          <p:nvPr/>
        </p:nvCxnSpPr>
        <p:spPr>
          <a:xfrm flipH="1" rot="16200000">
            <a:off x="3858120" y="3401640"/>
            <a:ext cx="48636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34" name=""/>
          <p:cNvCxnSpPr/>
          <p:nvPr/>
        </p:nvCxnSpPr>
        <p:spPr>
          <a:xfrm flipH="1" rot="16200000">
            <a:off x="4848840" y="3887640"/>
            <a:ext cx="486720" cy="33084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cxnSp>
        <p:nvCxnSpPr>
          <p:cNvPr id="135" name=""/>
          <p:cNvCxnSpPr/>
          <p:nvPr/>
        </p:nvCxnSpPr>
        <p:spPr>
          <a:xfrm flipH="1" rot="16200000">
            <a:off x="6192720" y="4592160"/>
            <a:ext cx="486720" cy="331200"/>
          </a:xfrm>
          <a:prstGeom prst="curvedConnector2">
            <a:avLst/>
          </a:prstGeom>
          <a:ln w="63360">
            <a:solidFill>
              <a:srgbClr val="003300"/>
            </a:solidFill>
            <a:miter/>
            <a:tailEnd len="med" type="triangle" w="med"/>
          </a:ln>
        </p:spPr>
      </p:cxnSp>
      <p:sp>
        <p:nvSpPr>
          <p:cNvPr id="136" name=""/>
          <p:cNvSpPr/>
          <p:nvPr/>
        </p:nvSpPr>
        <p:spPr>
          <a:xfrm>
            <a:off x="2039760" y="623880"/>
            <a:ext cx="50389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What is the Process?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638280" y="1523880"/>
            <a:ext cx="8086680" cy="456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customer needs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marketing assistance from operations experts if deal meets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deal terms and specifications and draft a pricing sheet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 offers from 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deal procedures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sheet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DASH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signed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770120" y="628560"/>
            <a:ext cx="560232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247680" y="619200"/>
            <a:ext cx="86472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Support and Contacts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04760" y="4876920"/>
            <a:ext cx="1666800" cy="95256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Operations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Pricing Model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Scribner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09680" y="149544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238400" y="2000160"/>
            <a:ext cx="3095640" cy="1086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685960" y="2038320"/>
            <a:ext cx="1714680" cy="1057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400640" y="2028960"/>
            <a:ext cx="0" cy="1057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4400280" y="2095560"/>
            <a:ext cx="1600200" cy="1009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 flipH="1">
            <a:off x="4390560" y="2066760"/>
            <a:ext cx="3095640" cy="1047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 flipH="1">
            <a:off x="1199880" y="4048200"/>
            <a:ext cx="3143160" cy="81900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 flipH="1">
            <a:off x="3390480" y="4067280"/>
            <a:ext cx="971640" cy="80964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467240" y="4048200"/>
            <a:ext cx="1724040" cy="83808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4514760" y="4048200"/>
            <a:ext cx="3619440" cy="87624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009880" y="153360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762360" y="1523880"/>
            <a:ext cx="1295280" cy="50508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372280" y="157176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96160" y="1552680"/>
            <a:ext cx="1295280" cy="504720"/>
          </a:xfrm>
          <a:prstGeom prst="ellipse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895400" y="4876920"/>
            <a:ext cx="1666800" cy="95256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Physical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Experts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Hall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Bob Superty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3714840" y="4905360"/>
            <a:ext cx="1666800" cy="95256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Power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Experts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Reeves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Thresa Allen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43640" y="4896000"/>
            <a:ext cx="1666800" cy="95220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Deal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Experts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Leslie Reeves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Therio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3552840" y="3095640"/>
            <a:ext cx="1666800" cy="95256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Structuring /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H="1" rot="16185000">
            <a:off x="4869360" y="3495600"/>
            <a:ext cx="1199880" cy="196560"/>
          </a:xfrm>
          <a:prstGeom prst="flowChartExtract">
            <a:avLst/>
          </a:pr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600880" y="3228840"/>
            <a:ext cx="314316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Beth Apollo (3-5014) until June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Busby (3-6880) thereafter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353360" y="4896000"/>
            <a:ext cx="1666800" cy="95220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Beth Perlman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410000" y="4038480"/>
            <a:ext cx="0" cy="885960"/>
          </a:xfrm>
          <a:prstGeom prst="line">
            <a:avLst/>
          </a:prstGeom>
          <a:ln w="2844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533520" y="1390680"/>
            <a:ext cx="7915320" cy="438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will now price operationally intensive deals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are planning to intensify efforts to sell operational services to external 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 will be asking for your help as we define the right way to sell, define, price and offer deals with operational components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314440" y="623880"/>
            <a:ext cx="43862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Key Meeting Take-aways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982800" y="647640"/>
            <a:ext cx="71690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Internal Structure – What has Changed?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313160" y="3610080"/>
            <a:ext cx="2135160" cy="21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Measures true profitability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level of service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Coordinated approach to the marketplace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Consistent pricing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325520" y="3600360"/>
            <a:ext cx="3092400" cy="217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 requiring pricing and signed DASH from operations desk: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Asset Management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Acquisitions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Any deal with a service component (regardless of the underlying commodity commitment)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Any commodity deal with non-standard delivery mechanisms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3638520"/>
            <a:ext cx="858960" cy="166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25520" y="2033640"/>
            <a:ext cx="2768760" cy="151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 done without pricing from operations desk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offered without energy operation’s knowledge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57360" y="2043000"/>
            <a:ext cx="858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Before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515960" y="1463760"/>
            <a:ext cx="3749760" cy="579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57360" y="1454040"/>
            <a:ext cx="858600" cy="579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57360" y="1463760"/>
            <a:ext cx="7810200" cy="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57360" y="2043000"/>
            <a:ext cx="781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57360" y="3562200"/>
            <a:ext cx="7810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57360" y="5883120"/>
            <a:ext cx="7810200" cy="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57360" y="1463760"/>
            <a:ext cx="0" cy="441936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382760" y="1463760"/>
            <a:ext cx="0" cy="441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351320" y="1463760"/>
            <a:ext cx="0" cy="441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467560" y="1463760"/>
            <a:ext cx="0" cy="4419360"/>
          </a:xfrm>
          <a:prstGeom prst="line">
            <a:avLst/>
          </a:prstGeom>
          <a:ln cap="sq"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484520" y="1463760"/>
            <a:ext cx="1973520" cy="579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437160" y="1463760"/>
            <a:ext cx="2021040" cy="579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85040" y="1463760"/>
            <a:ext cx="0" cy="4419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427800" y="2009880"/>
            <a:ext cx="2097000" cy="154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Hidden costs may overwhelm profitability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Inconsistent service levels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spcBef>
                <a:spcPts val="300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components  not quantified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/>
          </p:nvPr>
        </p:nvSpPr>
        <p:spPr>
          <a:xfrm>
            <a:off x="685800" y="127008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Created during Fall ’98 to manage efficient growth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originated by Andersen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to identify opportunities for automation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to price operationally intensive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Refined during ’99 and ’00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Tailored to the changing businesses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Staffed with operations and pricing experts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increased from quarterly to monthly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Positioned to enable commercialization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variability with scalability of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Individual cost drivers for each process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336699"/>
              </a:buClr>
              <a:buSzPct val="15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work: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349"/>
              </a:spcBef>
              <a:buClr>
                <a:srgbClr val="336699"/>
              </a:buClr>
              <a:buSzPct val="15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Victoria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1684440" y="600120"/>
            <a:ext cx="57783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Overview of the Operations 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251160" y="5423040"/>
            <a:ext cx="339084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302000" y="5450040"/>
            <a:ext cx="18432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639960" y="4989600"/>
            <a:ext cx="1786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28600" indent="-228600">
              <a:lnSpc>
                <a:spcPct val="100000"/>
              </a:lnSpc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LLC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Apache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8600" indent="-228600">
              <a:lnSpc>
                <a:spcPct val="100000"/>
              </a:lnSpc>
              <a:buClr>
                <a:srgbClr val="3366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Logic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"/>
          <p:cNvSpPr/>
          <p:nvPr/>
        </p:nvSpPr>
        <p:spPr>
          <a:xfrm>
            <a:off x="247680" y="619200"/>
            <a:ext cx="864720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Operations Desk Pricing Example 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4591080" y="1123920"/>
          <a:ext cx="4211640" cy="256860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4591080" y="1123920"/>
                    <a:ext cx="4211640" cy="25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0" name=""/>
          <p:cNvGraphicFramePr/>
          <p:nvPr/>
        </p:nvGraphicFramePr>
        <p:xfrm>
          <a:off x="284040" y="3753000"/>
          <a:ext cx="4259520" cy="256860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284040" y="3753000"/>
                    <a:ext cx="4259520" cy="25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2" name=""/>
          <p:cNvGraphicFramePr/>
          <p:nvPr/>
        </p:nvGraphicFramePr>
        <p:xfrm>
          <a:off x="276120" y="1085760"/>
          <a:ext cx="4259520" cy="2619360"/>
        </p:xfrm>
        <a:graphic>
          <a:graphicData uri="http://schemas.openxmlformats.org/presentationml/2006/ole">
            <p:oleObj progId="Excel.Sheet.12" r:id="rId6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276120" y="1085760"/>
                    <a:ext cx="4259520" cy="261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4" name=""/>
          <p:cNvGraphicFramePr/>
          <p:nvPr/>
        </p:nvGraphicFramePr>
        <p:xfrm>
          <a:off x="4560840" y="3772080"/>
          <a:ext cx="4241880" cy="2543040"/>
        </p:xfrm>
        <a:graphic>
          <a:graphicData uri="http://schemas.openxmlformats.org/presentationml/2006/ole">
            <p:oleObj progId="Excel.Sheet.12" r:id="rId8" spid="">
              <p:embed/>
              <p:pic>
                <p:nvPicPr>
                  <p:cNvPr id="75" name="" descr=""/>
                  <p:cNvPicPr/>
                  <p:nvPr/>
                </p:nvPicPr>
                <p:blipFill>
                  <a:blip r:embed="rId9"/>
                  <a:stretch/>
                </p:blipFill>
                <p:spPr>
                  <a:xfrm>
                    <a:off x="4560840" y="3772080"/>
                    <a:ext cx="4241880" cy="254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1366920" y="628560"/>
            <a:ext cx="63878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How will the Operations Desk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05320" y="2651040"/>
            <a:ext cx="1218960" cy="83844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019920" y="2955960"/>
            <a:ext cx="1066680" cy="106668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523880" y="4194000"/>
            <a:ext cx="6696360" cy="176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 Desk controls pricing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Originators receive a transaction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Keep excess over prices quoted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Charged back for selling under price quoted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2590920" y="310824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>
            <a:off x="4800600" y="310824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029200" y="303228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029200" y="3457440"/>
            <a:ext cx="990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019920" y="1508040"/>
            <a:ext cx="1066680" cy="1067040"/>
          </a:xfrm>
          <a:prstGeom prst="flowChartConnector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705720" y="25750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705720" y="2619360"/>
            <a:ext cx="16002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+ 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886200" y="1432080"/>
            <a:ext cx="990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Data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048120" y="2009880"/>
            <a:ext cx="990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1104840" y="2079720"/>
            <a:ext cx="1905120" cy="91440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2514600" y="173664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14600" y="2041560"/>
            <a:ext cx="3429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400800" y="257508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010120" y="2543040"/>
            <a:ext cx="1467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800600" y="348948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609480" y="1371600"/>
            <a:ext cx="8001000" cy="5021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 = Commercial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comes from a desk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distribution channels: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Originators : existing relationships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 Originators : New / Direct relationships and business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 channels will work with domain experts toward closing the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93720" y="628560"/>
            <a:ext cx="775188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External Market: How will Origination Work?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095800" y="2133720"/>
            <a:ext cx="914400" cy="91440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391440" y="2286000"/>
            <a:ext cx="914400" cy="609480"/>
          </a:xfrm>
          <a:prstGeom prst="flowChartProcess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000920" y="1274760"/>
            <a:ext cx="1371600" cy="952200"/>
          </a:xfrm>
          <a:prstGeom prst="rect">
            <a:avLst/>
          </a:prstGeom>
          <a:noFill/>
          <a:ln cap="rnd" w="32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(ENA &amp; ENW)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10200" y="2590920"/>
            <a:ext cx="3812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7353360" y="1981080"/>
            <a:ext cx="380880" cy="6098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685800" y="1373040"/>
            <a:ext cx="8153280" cy="356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mid and back-office services for third party customers will support: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spcAft>
                <a:spcPts val="1500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product-types will be supported in the future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6600" y="628560"/>
            <a:ext cx="791496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What Commodity Types are Supported?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200160" y="1461960"/>
            <a:ext cx="4448160" cy="451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Addressable North American Market 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$419,000,000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 opportunity brought about by our systems which allow: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Scalability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Best-in-class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spcAft>
                <a:spcPts val="1349"/>
              </a:spcAft>
              <a:buClr>
                <a:srgbClr val="336699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Efficiencies across the board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266840" y="623880"/>
            <a:ext cx="6591240" cy="5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Why this Service and Why Now?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6" name=""/>
          <p:cNvGrpSpPr/>
          <p:nvPr/>
        </p:nvGrpSpPr>
        <p:grpSpPr>
          <a:xfrm>
            <a:off x="4657680" y="1403280"/>
            <a:ext cx="3787920" cy="4675320"/>
            <a:chOff x="4657680" y="1403280"/>
            <a:chExt cx="3787920" cy="4675320"/>
          </a:xfrm>
        </p:grpSpPr>
        <p:sp>
          <p:nvSpPr>
            <p:cNvPr id="107" name=""/>
            <p:cNvSpPr/>
            <p:nvPr/>
          </p:nvSpPr>
          <p:spPr>
            <a:xfrm>
              <a:off x="4894200" y="1403280"/>
              <a:ext cx="3551400" cy="825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Marginal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Cost Per 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(Indexed)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aphicFrame>
          <p:nvGraphicFramePr>
            <p:cNvPr id="108" name=""/>
            <p:cNvGraphicFramePr/>
            <p:nvPr/>
          </p:nvGraphicFramePr>
          <p:xfrm>
            <a:off x="4930920" y="2367000"/>
            <a:ext cx="3241440" cy="339552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09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4930920" y="2367000"/>
                      <a:ext cx="3241440" cy="339552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10" name=""/>
            <p:cNvSpPr/>
            <p:nvPr/>
          </p:nvSpPr>
          <p:spPr>
            <a:xfrm>
              <a:off x="5457600" y="5697360"/>
              <a:ext cx="689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1999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099200" y="5695920"/>
              <a:ext cx="68940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7186320" y="4637160"/>
              <a:ext cx="43488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>
              <a:off x="5502240" y="2192400"/>
              <a:ext cx="7081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4657680" y="1407960"/>
              <a:ext cx="3778200" cy="46706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1999-08-05T16:42:27Z</dcterms:created>
  <dc:creator>Fred Philipson</dc:creator>
  <dc:description/>
  <dc:language>en-US</dc:language>
  <cp:lastModifiedBy>Fred Philipson</cp:lastModifiedBy>
  <cp:lastPrinted>2001-04-10T12:15:38Z</cp:lastPrinted>
  <dcterms:modified xsi:type="dcterms:W3CDTF">2001-04-17T14:09:48Z</dcterms:modified>
  <cp:revision>210</cp:revision>
  <dc:subject/>
  <dc:title>No Slide Title</dc:title>
</cp:coreProperties>
</file>