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6858000" cy="9144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933120" y="50400"/>
            <a:ext cx="6000840" cy="863640"/>
          </a:xfrm>
          <a:prstGeom prst="rect">
            <a:avLst/>
          </a:prstGeom>
          <a:noFill/>
          <a:ln w="0">
            <a:noFill/>
          </a:ln>
        </p:spPr>
        <p:txBody>
          <a:bodyPr lIns="97200" rIns="97200" tIns="48600" bIns="0" anchor="ctr">
            <a:noAutofit/>
          </a:bodyPr>
          <a:p>
            <a:pPr indent="0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43080" y="1727280"/>
            <a:ext cx="6000480" cy="5689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SzPct val="102837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00"/>
              </a:spcBef>
              <a:buClr>
                <a:srgbClr val="80808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00"/>
              </a:spcBef>
              <a:buClr>
                <a:srgbClr val="80808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4629240" y="8838720"/>
            <a:ext cx="2571840" cy="406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808080"/>
                </a:solidFill>
                <a:effectLst/>
                <a:uFillTx/>
                <a:latin typeface="Arial Narrow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Arial Narrow"/>
              </a:rPr>
              <a:t>Proprietary and Confidential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" name=""/>
          <p:cNvGrpSpPr/>
          <p:nvPr/>
        </p:nvGrpSpPr>
        <p:grpSpPr>
          <a:xfrm>
            <a:off x="171360" y="69840"/>
            <a:ext cx="742680" cy="812520"/>
            <a:chOff x="171360" y="69840"/>
            <a:chExt cx="742680" cy="812520"/>
          </a:xfrm>
        </p:grpSpPr>
        <p:sp>
          <p:nvSpPr>
            <p:cNvPr id="4" name=""/>
            <p:cNvSpPr/>
            <p:nvPr/>
          </p:nvSpPr>
          <p:spPr>
            <a:xfrm>
              <a:off x="329400" y="302040"/>
              <a:ext cx="584640" cy="58032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171360" y="69840"/>
              <a:ext cx="409320" cy="457920"/>
            </a:xfrm>
            <a:custGeom>
              <a:avLst/>
              <a:gdLst>
                <a:gd name="textAreaLeft" fmla="*/ 29160 w 409320"/>
                <a:gd name="textAreaRight" fmla="*/ 380160 w 409320"/>
                <a:gd name="textAreaTop" fmla="*/ 29160 h 457920"/>
                <a:gd name="textAreaBottom" fmla="*/ 428760 h 457920"/>
              </a:gdLst>
              <a:ahLst/>
              <a:cxnLst/>
              <a:rect l="textAreaLeft" t="textAreaTop" r="textAreaRight" b="textAreaBottom"/>
              <a:pathLst>
                <a:path w="21600" h="24162">
                  <a:moveTo>
                    <a:pt x="5278" y="0"/>
                  </a:moveTo>
                  <a:arcTo wR="5278" hR="5278" stAng="16200000" swAng="-5400000"/>
                  <a:lnTo>
                    <a:pt x="0" y="18884"/>
                  </a:lnTo>
                  <a:arcTo wR="5278" hR="5278" stAng="10800000" swAng="-5400000"/>
                  <a:lnTo>
                    <a:pt x="16322" y="24162"/>
                  </a:lnTo>
                  <a:arcTo wR="5278" hR="5278" stAng="5400000" swAng="-5400000"/>
                  <a:lnTo>
                    <a:pt x="21600" y="5278"/>
                  </a:lnTo>
                  <a:arcTo wR="5278" hR="5278" stAng="0" swAng="-5400000"/>
                  <a:close/>
                </a:path>
              </a:pathLst>
            </a:custGeom>
            <a:noFill/>
            <a:ln w="19080">
              <a:solidFill>
                <a:srgbClr val="c0c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" name=""/>
          <p:cNvSpPr/>
          <p:nvPr/>
        </p:nvSpPr>
        <p:spPr>
          <a:xfrm>
            <a:off x="274680" y="1143000"/>
            <a:ext cx="6308640" cy="122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3b3b3b"/>
              </a:gs>
              <a:gs pos="100000">
                <a:srgbClr val="80808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6561720" y="4615200"/>
            <a:ext cx="255960" cy="1139040"/>
            <a:chOff x="6561720" y="4615200"/>
            <a:chExt cx="255960" cy="1139040"/>
          </a:xfrm>
        </p:grpSpPr>
        <p:sp>
          <p:nvSpPr>
            <p:cNvPr id="8" name=""/>
            <p:cNvSpPr/>
            <p:nvPr/>
          </p:nvSpPr>
          <p:spPr>
            <a:xfrm rot="16200000">
              <a:off x="6170760" y="5116680"/>
              <a:ext cx="10285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rot="-5400000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5E-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 rot="16200000">
              <a:off x="6298200" y="4888080"/>
              <a:ext cx="7923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fld id="{81CB1238-20F4-4C51-A420-5E9A475815A4}" type="slidenum">
                <a:rPr b="1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&lt;number&gt;</a:t>
              </a:fld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933120" y="50400"/>
            <a:ext cx="6000840" cy="863640"/>
          </a:xfrm>
          <a:prstGeom prst="rect">
            <a:avLst/>
          </a:prstGeom>
          <a:noFill/>
          <a:ln w="0">
            <a:noFill/>
          </a:ln>
        </p:spPr>
        <p:txBody>
          <a:bodyPr lIns="97200" rIns="97200" tIns="48600" bIns="0" anchor="ctr">
            <a:noAutofit/>
          </a:bodyPr>
          <a:p>
            <a:pPr indent="0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43080" y="1727280"/>
            <a:ext cx="6000480" cy="5689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SzPct val="102837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00"/>
              </a:spcBef>
              <a:buClr>
                <a:srgbClr val="80808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00"/>
              </a:spcBef>
              <a:buClr>
                <a:srgbClr val="80808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ftr" idx="2"/>
          </p:nvPr>
        </p:nvSpPr>
        <p:spPr>
          <a:xfrm>
            <a:off x="4629240" y="8838720"/>
            <a:ext cx="2571840" cy="406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808080"/>
                </a:solidFill>
                <a:effectLst/>
                <a:uFillTx/>
                <a:latin typeface="Arial Narrow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Arial Narrow"/>
              </a:rPr>
              <a:t>Proprietary and Confidential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" name=""/>
          <p:cNvGrpSpPr/>
          <p:nvPr/>
        </p:nvGrpSpPr>
        <p:grpSpPr>
          <a:xfrm>
            <a:off x="171360" y="69840"/>
            <a:ext cx="742680" cy="812520"/>
            <a:chOff x="171360" y="69840"/>
            <a:chExt cx="742680" cy="812520"/>
          </a:xfrm>
        </p:grpSpPr>
        <p:sp>
          <p:nvSpPr>
            <p:cNvPr id="4" name=""/>
            <p:cNvSpPr/>
            <p:nvPr/>
          </p:nvSpPr>
          <p:spPr>
            <a:xfrm>
              <a:off x="329400" y="302040"/>
              <a:ext cx="584640" cy="58032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171360" y="69840"/>
              <a:ext cx="409320" cy="457920"/>
            </a:xfrm>
            <a:custGeom>
              <a:avLst/>
              <a:gdLst>
                <a:gd name="textAreaLeft" fmla="*/ 29160 w 409320"/>
                <a:gd name="textAreaRight" fmla="*/ 380160 w 409320"/>
                <a:gd name="textAreaTop" fmla="*/ 29160 h 457920"/>
                <a:gd name="textAreaBottom" fmla="*/ 428760 h 457920"/>
              </a:gdLst>
              <a:ahLst/>
              <a:cxnLst/>
              <a:rect l="textAreaLeft" t="textAreaTop" r="textAreaRight" b="textAreaBottom"/>
              <a:pathLst>
                <a:path w="21600" h="24162">
                  <a:moveTo>
                    <a:pt x="5278" y="0"/>
                  </a:moveTo>
                  <a:arcTo wR="5278" hR="5278" stAng="16200000" swAng="-5400000"/>
                  <a:lnTo>
                    <a:pt x="0" y="18884"/>
                  </a:lnTo>
                  <a:arcTo wR="5278" hR="5278" stAng="10800000" swAng="-5400000"/>
                  <a:lnTo>
                    <a:pt x="16322" y="24162"/>
                  </a:lnTo>
                  <a:arcTo wR="5278" hR="5278" stAng="5400000" swAng="-5400000"/>
                  <a:lnTo>
                    <a:pt x="21600" y="5278"/>
                  </a:lnTo>
                  <a:arcTo wR="5278" hR="5278" stAng="0" swAng="-5400000"/>
                  <a:close/>
                </a:path>
              </a:pathLst>
            </a:custGeom>
            <a:noFill/>
            <a:ln w="19080">
              <a:solidFill>
                <a:srgbClr val="c0c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" name=""/>
          <p:cNvSpPr/>
          <p:nvPr/>
        </p:nvSpPr>
        <p:spPr>
          <a:xfrm>
            <a:off x="274680" y="1143000"/>
            <a:ext cx="6308640" cy="122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3b3b3b"/>
              </a:gs>
              <a:gs pos="100000">
                <a:srgbClr val="80808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" name=""/>
          <p:cNvGrpSpPr/>
          <p:nvPr/>
        </p:nvGrpSpPr>
        <p:grpSpPr>
          <a:xfrm>
            <a:off x="6561720" y="4615200"/>
            <a:ext cx="255960" cy="1139040"/>
            <a:chOff x="6561720" y="4615200"/>
            <a:chExt cx="255960" cy="1139040"/>
          </a:xfrm>
        </p:grpSpPr>
        <p:sp>
          <p:nvSpPr>
            <p:cNvPr id="8" name=""/>
            <p:cNvSpPr/>
            <p:nvPr/>
          </p:nvSpPr>
          <p:spPr>
            <a:xfrm rot="16200000">
              <a:off x="6170760" y="5116680"/>
              <a:ext cx="10285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rot="-5400000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5E-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 rot="16200000">
              <a:off x="6298200" y="4888080"/>
              <a:ext cx="7923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fld id="{6865F8C6-AAD3-43E1-BC29-794CA8B3BE98}" type="slidenum">
                <a:rPr b="1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&lt;number&gt;</a:t>
              </a:fld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14440" y="304776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7200" rIns="97200" tIns="48600" bIns="48600" anchor="ctr">
            <a:noAutofit/>
          </a:bodyPr>
          <a:p>
            <a:pPr indent="0" algn="ctr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pSp>
        <p:nvGrpSpPr>
          <p:cNvPr id="16" name=""/>
          <p:cNvGrpSpPr/>
          <p:nvPr/>
        </p:nvGrpSpPr>
        <p:grpSpPr>
          <a:xfrm>
            <a:off x="6561720" y="4615200"/>
            <a:ext cx="255960" cy="1139040"/>
            <a:chOff x="6561720" y="4615200"/>
            <a:chExt cx="255960" cy="1139040"/>
          </a:xfrm>
        </p:grpSpPr>
        <p:sp>
          <p:nvSpPr>
            <p:cNvPr id="17" name=""/>
            <p:cNvSpPr/>
            <p:nvPr/>
          </p:nvSpPr>
          <p:spPr>
            <a:xfrm rot="16200000">
              <a:off x="6170760" y="5116680"/>
              <a:ext cx="10285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rot="-5400000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5E-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 rot="16200000">
              <a:off x="6298200" y="4888080"/>
              <a:ext cx="7923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fld id="{30BEC178-C9A9-4B75-84D3-AD3BF05542AA}" type="slidenum">
                <a:rPr b="1" i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&lt;number&gt;</a:t>
              </a:fld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457200" indent="0" algn="ctr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300"/>
              </a:spcBef>
              <a:buClr>
                <a:srgbClr val="80808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249"/>
              </a:spcBef>
              <a:buClr>
                <a:srgbClr val="808080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2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2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hyperlink" Target="mailto:V@R" TargetMode="External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hyperlink" Target="mailto:V@R" TargetMode="External"/><Relationship Id="rId2" Type="http://schemas.openxmlformats.org/officeDocument/2006/relationships/hyperlink" Target="mailto:V@R" TargetMode="External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hyperlink" Target="mailto:V@R" TargetMode="External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419040" y="2361960"/>
            <a:ext cx="6019920" cy="38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 OZ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Global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Presentation to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Corp Finance Committee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October 8,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transition>
    <p:random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914400" y="762120"/>
            <a:ext cx="6000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74680" y="1174680"/>
            <a:ext cx="6308640" cy="122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3b3b3b"/>
              </a:gs>
              <a:gs pos="100000">
                <a:srgbClr val="80808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933120" y="50400"/>
            <a:ext cx="6000840" cy="863640"/>
          </a:xfrm>
          <a:prstGeom prst="rect">
            <a:avLst/>
          </a:prstGeom>
          <a:noFill/>
          <a:ln w="0">
            <a:noFill/>
          </a:ln>
        </p:spPr>
        <p:txBody>
          <a:bodyPr lIns="97200" rIns="97200" tIns="48600" bIns="0" anchor="ctr">
            <a:noAutofit/>
          </a:bodyPr>
          <a:p>
            <a:pPr indent="0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OZ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304920" y="1371600"/>
            <a:ext cx="6248160" cy="78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Farmland Industries has agreed to sell its Coffeyville, KS refinery to GAF Refining (GAF) via a management buyout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Morgan Stanley is providing a $150 MM acquisition bridge loan and underwriting $150-200 MM 144A (10 yrs, BBB- or higher) bonds as refinancing of acquisition and to raise capital for plant improvements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is proposing to provide the following: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AutoNum type="arabi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75-90 MBD physical crude supply (10 yrs)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AutoNum type="arabi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45 MBD physical gasoline off-take (10yrs)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AutoNum type="arabi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38 MBD physical diesel off-take (10 yrs)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AutoNum type="arabi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85 MBD financial crack spread swap (10 yrs)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AutoNum type="arabi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$40 MM inventory financing (10 yrs)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will manage total position by range trading and liquidating rateably over the term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914400" y="762120"/>
            <a:ext cx="6000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 Benefits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74680" y="1174680"/>
            <a:ext cx="6308640" cy="122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3b3b3b"/>
              </a:gs>
              <a:gs pos="100000">
                <a:srgbClr val="80808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33120" y="50400"/>
            <a:ext cx="6000840" cy="863640"/>
          </a:xfrm>
          <a:prstGeom prst="rect">
            <a:avLst/>
          </a:prstGeom>
          <a:noFill/>
          <a:ln w="0">
            <a:noFill/>
          </a:ln>
        </p:spPr>
        <p:txBody>
          <a:bodyPr lIns="97200" rIns="97200" tIns="48600" bIns="0" anchor="ctr">
            <a:noAutofit/>
          </a:bodyPr>
          <a:p>
            <a:pPr indent="0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OZ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304920" y="1523880"/>
            <a:ext cx="6248160" cy="796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$65 MM MTM earnings from below market entry price on crack spread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$45 MM MTM from crude optionality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Establishes physical presence in PADD II/Group 3 (“Group”) market via combination of physical long and short positions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EGM will control base crude slate providing ability to arbitrage physical crude markets (i.e.,light/heavy spreads)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Creates physical presence in Cushing crude markets enhancing crude arbitrage, storage opportunities and market information flow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Enhance mid-market capabilities in the Group and capture incremental margin and new origination from products sales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Provides avenue, which doesn’t exist today, for EGM to transact with other companies (Canadian producers, PdVSA, Pemex, Aramco, et al) as sole source supplier to a refinery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Current market offers immediate short-term upside opportunities incremental to the mark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Opportunity to develop long-dated forward market in crack spreads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Opportunity to extend EOL products into the Group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993600" y="228600"/>
            <a:ext cx="1976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OZ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068480" y="685800"/>
            <a:ext cx="5312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Economics (estimates)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28600" y="1447920"/>
            <a:ext cx="6324480" cy="813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MTM Value: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$110 MM (PV10)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AutoNum type="arabi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Crack Spread: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$65 MM (PV10)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AutoNum type="arabi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Optionality: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$45 MM (PV10)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Accrual Value: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AutoNum type="arabicParenR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Refined Products Sales: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$2.5 MM/yr.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286000" indent="-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$16 MM (PV10)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286000" indent="-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ccccff"/>
                </a:solidFill>
                <a:effectLst/>
                <a:uFillTx/>
                <a:latin typeface="Arial"/>
                <a:hlinkClick r:id="rId1"/>
              </a:rPr>
              <a:t>V@R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Reserve: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$40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Sources/Uses of Cash: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$40 MM 10 yr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inventory finance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Upside: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 MM residual cash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(not in current MTM)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sweep at end of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 (80%)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1069920" y="228600"/>
            <a:ext cx="1976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OZ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144440" y="685800"/>
            <a:ext cx="2721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&amp; Mitigants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" name=""/>
          <p:cNvGraphicFramePr/>
          <p:nvPr/>
        </p:nvGraphicFramePr>
        <p:xfrm>
          <a:off x="152280" y="1295280"/>
          <a:ext cx="6553440" cy="7683480"/>
        </p:xfrm>
        <a:graphic>
          <a:graphicData uri="http://schemas.openxmlformats.org/drawingml/2006/table">
            <a:tbl>
              <a:tblPr/>
              <a:tblGrid>
                <a:gridCol w="3238560"/>
                <a:gridCol w="3314880"/>
              </a:tblGrid>
              <a:tr h="1463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Market Price Risk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Crack spread position can not be hedged long-term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MTM exposure (</a:t>
                      </a:r>
                      <a:r>
                        <a:rPr b="0" lang="en-US" sz="1400" strike="noStrike" u="sng">
                          <a:solidFill>
                            <a:srgbClr val="ccccff"/>
                          </a:solidFill>
                          <a:effectLst/>
                          <a:uFillTx/>
                          <a:latin typeface="Arial"/>
                          <a:hlinkClick r:id="rId1"/>
                        </a:rPr>
                        <a:t>V@R</a:t>
                      </a:r>
                      <a:r>
                        <a:rPr b="0" lang="en-US" sz="14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) est. $50 MM gross, $32 MM net when combined with existing portfolio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Current liquidity extends out 1.5 – 2 yrs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en-US" sz="1400" strike="noStrike" u="sng">
                          <a:solidFill>
                            <a:srgbClr val="ccccff"/>
                          </a:solidFill>
                          <a:effectLst/>
                          <a:uFillTx/>
                          <a:latin typeface="Arial"/>
                          <a:hlinkClick r:id="rId2"/>
                        </a:rPr>
                        <a:t>V@R</a:t>
                      </a: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exposure may be reduced by defensive short-term hedges and/or range trading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463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Sponsor Issues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Two of the principals have personal lawsuits and tax liens outstanding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Ability to raise equity ($15 MM)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GAF will be bankrupt remote isolated from its equity sponsors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GAF will have independent Board &amp; Management Committees in which EGM will participate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450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Financing &amp; Credit Risk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Morgan Stanley not successful in placing the bonds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Credit exposure on crude sales, crack swap and inventory finance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Morgan Stanley bridge loan automatically converts to term facility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Credit reserve est. at $40 MM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Swap payment reserve est. at $6 MM (6 mos. exposure)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EGM pari passu on collateral pool valued in excess of $200 MM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EGM will have 1</a:t>
                      </a:r>
                      <a:r>
                        <a:rPr b="0" lang="en-US" sz="1400" strike="noStrike" u="none" baseline="30000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st</a:t>
                      </a: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lien on all inventories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3616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Capex &amp; Operating Risk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Cost overruns on capital projects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Actual refinery yields less than crack spread swap volumes (pro-forma)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Normal operational risk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UOP, Purvin &amp; Gertz and Stancil &amp; Co. provided independent review on existing facility and upgrades and verified operating assumptions and capex programs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Crack spread can be restructured to meet actual performance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GAF will maintain B.I., environmental and P&amp;C insurance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p:transition>
    <p:random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1069920" y="228600"/>
            <a:ext cx="1976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OZ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220760" y="685800"/>
            <a:ext cx="2738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Recommendation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28600" y="2057400"/>
            <a:ext cx="6324480" cy="61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Arial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recommends the Board approve allocating the necessary discretionary </a:t>
            </a:r>
            <a:r>
              <a:rPr b="0" lang="en-US" sz="2400" strike="noStrike" u="sng">
                <a:solidFill>
                  <a:srgbClr val="ccccff"/>
                </a:solidFill>
                <a:effectLst/>
                <a:uFillTx/>
                <a:latin typeface="Arial"/>
                <a:hlinkClick r:id="rId1"/>
              </a:rPr>
              <a:t>V@R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(est. $50 MM) required to execute this transaction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Arial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Arial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recommends the Board grant authority to Office of the Chairman to approve and execute this transaction subject to completion of all conditions precedent/subsequent and definitive agreements within the defined economic scope and risk profile summarized herein and further detailed by the attached DASH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2000-07-28T18:19:49Z</dcterms:created>
  <dc:creator>mandraca</dc:creator>
  <dc:description/>
  <dc:language>en-US</dc:language>
  <cp:lastModifiedBy/>
  <cp:lastPrinted>2000-12-03T22:12:46Z</cp:lastPrinted>
  <dcterms:modified xsi:type="dcterms:W3CDTF">2025-09-27T01:07:47Z</dcterms:modified>
  <cp:revision>234</cp:revision>
  <dc:subject/>
  <dc:title>An Integrated Model for Calculating “Total Value Potential”</dc:title>
</cp:coreProperties>
</file>