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23.png" ContentType="image/png"/>
  <Override PartName="/ppt/media/image22.wmf" ContentType="image/x-wmf"/>
  <Override PartName="/ppt/media/image21.wmf" ContentType="image/x-wmf"/>
  <Override PartName="/ppt/media/image19.wmf" ContentType="image/x-wmf"/>
  <Override PartName="/ppt/media/image11.wmf" ContentType="image/x-wmf"/>
  <Override PartName="/ppt/media/image2.wmf" ContentType="image/x-wmf"/>
  <Override PartName="/ppt/media/image14.wmf" ContentType="image/x-wmf"/>
  <Override PartName="/ppt/media/image5.png" ContentType="image/png"/>
  <Override PartName="/ppt/media/image6.wmf" ContentType="image/x-wmf"/>
  <Override PartName="/ppt/media/image15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36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3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70092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1404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6216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230120" y="712800"/>
            <a:ext cx="4586040" cy="3440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20880" y="4383000"/>
            <a:ext cx="5168880" cy="414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1404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6216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473AC816-E222-4C73-83C3-781F4F70DAD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 txBox="1"/>
          <p:nvPr/>
        </p:nvSpPr>
        <p:spPr>
          <a:xfrm>
            <a:off x="396216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831FAF09-CA64-41AA-BBF9-B108049E24F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 txBox="1"/>
          <p:nvPr/>
        </p:nvSpPr>
        <p:spPr>
          <a:xfrm>
            <a:off x="1404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 txBox="1"/>
          <p:nvPr/>
        </p:nvSpPr>
        <p:spPr>
          <a:xfrm>
            <a:off x="1404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 txBox="1"/>
          <p:nvPr/>
        </p:nvSpPr>
        <p:spPr>
          <a:xfrm>
            <a:off x="396216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975120" y="877572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-1440" y="877572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975120" y="-3240"/>
            <a:ext cx="3035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-1440" y="8775720"/>
            <a:ext cx="30319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-1440" y="-3240"/>
            <a:ext cx="30319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1"/>
          <p:cNvSpPr>
            <a:spLocks noGrp="1"/>
          </p:cNvSpPr>
          <p:nvPr>
            <p:ph type="sldImg"/>
          </p:nvPr>
        </p:nvSpPr>
        <p:spPr>
          <a:xfrm>
            <a:off x="1211400" y="696960"/>
            <a:ext cx="4599000" cy="3449520"/>
          </a:xfrm>
          <a:prstGeom prst="rect">
            <a:avLst/>
          </a:prstGeom>
          <a:ln w="0">
            <a:noFill/>
          </a:ln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928800" y="4378320"/>
            <a:ext cx="5148000" cy="416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"/>
          <p:cNvSpPr txBox="1"/>
          <p:nvPr/>
        </p:nvSpPr>
        <p:spPr>
          <a:xfrm>
            <a:off x="396216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E9B53EA5-0189-4248-B592-C1F2F16FE3F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 txBox="1"/>
          <p:nvPr/>
        </p:nvSpPr>
        <p:spPr>
          <a:xfrm>
            <a:off x="1404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 txBox="1"/>
          <p:nvPr/>
        </p:nvSpPr>
        <p:spPr>
          <a:xfrm>
            <a:off x="1404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 txBox="1"/>
          <p:nvPr/>
        </p:nvSpPr>
        <p:spPr>
          <a:xfrm>
            <a:off x="396216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sldImg"/>
          </p:nvPr>
        </p:nvSpPr>
        <p:spPr>
          <a:xfrm>
            <a:off x="1197000" y="693720"/>
            <a:ext cx="4616280" cy="3462480"/>
          </a:xfrm>
          <a:prstGeom prst="rect">
            <a:avLst/>
          </a:prstGeom>
          <a:ln w="0">
            <a:noFill/>
          </a:ln>
        </p:spPr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934560" y="4387320"/>
            <a:ext cx="5140440" cy="415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"/>
          <p:cNvSpPr txBox="1"/>
          <p:nvPr/>
        </p:nvSpPr>
        <p:spPr>
          <a:xfrm>
            <a:off x="396216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08151A3B-8AD6-4D91-AED0-E103C7CBA63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 txBox="1"/>
          <p:nvPr/>
        </p:nvSpPr>
        <p:spPr>
          <a:xfrm>
            <a:off x="1404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 txBox="1"/>
          <p:nvPr/>
        </p:nvSpPr>
        <p:spPr>
          <a:xfrm>
            <a:off x="1404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 txBox="1"/>
          <p:nvPr/>
        </p:nvSpPr>
        <p:spPr>
          <a:xfrm>
            <a:off x="396216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975120" y="877572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-1440" y="877572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975120" y="-3240"/>
            <a:ext cx="3035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-1440" y="8775720"/>
            <a:ext cx="30319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-1440" y="-3240"/>
            <a:ext cx="30319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1"/>
          <p:cNvSpPr>
            <a:spLocks noGrp="1"/>
          </p:cNvSpPr>
          <p:nvPr>
            <p:ph type="sldImg"/>
          </p:nvPr>
        </p:nvSpPr>
        <p:spPr>
          <a:xfrm>
            <a:off x="1211400" y="696960"/>
            <a:ext cx="4599000" cy="3449520"/>
          </a:xfrm>
          <a:prstGeom prst="rect">
            <a:avLst/>
          </a:prstGeom>
          <a:ln w="0">
            <a:noFill/>
          </a:ln>
        </p:spPr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928800" y="4378320"/>
            <a:ext cx="5148000" cy="416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233360" y="712800"/>
            <a:ext cx="4586400" cy="34401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17640" y="4381560"/>
            <a:ext cx="5175360" cy="414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Progress points are Board Objectives: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Achieve 20% growth in total energy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Establish industrial business w/$100M 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Complete 3 significant utility outsourcing xactions.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Execute more commodity intermediation via EOL.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 txBox="1"/>
          <p:nvPr/>
        </p:nvSpPr>
        <p:spPr>
          <a:xfrm>
            <a:off x="396216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8C8BD37E-5445-4866-AF6B-DB2680496A7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 txBox="1"/>
          <p:nvPr/>
        </p:nvSpPr>
        <p:spPr>
          <a:xfrm>
            <a:off x="14040" y="875808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 txBox="1"/>
          <p:nvPr/>
        </p:nvSpPr>
        <p:spPr>
          <a:xfrm>
            <a:off x="1404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 txBox="1"/>
          <p:nvPr/>
        </p:nvSpPr>
        <p:spPr>
          <a:xfrm>
            <a:off x="3962160" y="20520"/>
            <a:ext cx="303372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1225440" y="6922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937800" y="4387320"/>
            <a:ext cx="5133960" cy="415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08960" y="6259680"/>
            <a:ext cx="573120" cy="572760"/>
            <a:chOff x="8508960" y="6259680"/>
            <a:chExt cx="573120" cy="572760"/>
          </a:xfrm>
        </p:grpSpPr>
        <p:grpSp>
          <p:nvGrpSpPr>
            <p:cNvPr id="3" name=""/>
            <p:cNvGrpSpPr/>
            <p:nvPr/>
          </p:nvGrpSpPr>
          <p:grpSpPr>
            <a:xfrm>
              <a:off x="8508960" y="6471360"/>
              <a:ext cx="573120" cy="361080"/>
              <a:chOff x="8508960" y="6471360"/>
              <a:chExt cx="573120" cy="361080"/>
            </a:xfrm>
          </p:grpSpPr>
          <p:sp>
            <p:nvSpPr>
              <p:cNvPr id="4" name=""/>
              <p:cNvSpPr/>
              <p:nvPr/>
            </p:nvSpPr>
            <p:spPr>
              <a:xfrm>
                <a:off x="8508960" y="6472800"/>
                <a:ext cx="114840" cy="1144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64760" y="6528600"/>
                <a:ext cx="122040" cy="1220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47640" y="6711480"/>
                <a:ext cx="121680" cy="120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00480" y="6662520"/>
                <a:ext cx="5400" cy="183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00480" y="6592320"/>
                <a:ext cx="37080" cy="727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28480" y="6594120"/>
                <a:ext cx="72000" cy="118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47640" y="6662520"/>
                <a:ext cx="48600" cy="9144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699040" y="6667560"/>
                <a:ext cx="48600" cy="918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53840" y="6471360"/>
                <a:ext cx="228240" cy="28836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582760" y="6259680"/>
              <a:ext cx="288360" cy="28800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0520" y="6365160"/>
              <a:ext cx="226800" cy="28836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"/>
          <p:cNvGraphicFramePr/>
          <p:nvPr/>
        </p:nvGraphicFramePr>
        <p:xfrm>
          <a:off x="298440" y="1460520"/>
          <a:ext cx="8643960" cy="4965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8440" y="1460520"/>
                    <a:ext cx="8643960" cy="496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4" name=""/>
          <p:cNvSpPr/>
          <p:nvPr/>
        </p:nvSpPr>
        <p:spPr>
          <a:xfrm>
            <a:off x="5235480" y="3482640"/>
            <a:ext cx="89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348680" y="1941120"/>
            <a:ext cx="1082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168960" y="468684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+82%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0" y="70632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(Bcf/d)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982800" y="3530520"/>
            <a:ext cx="95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976480" y="2120760"/>
            <a:ext cx="1170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Natural Gas Physical Volumes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1868400" y="469656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+74%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"/>
          <p:cNvGraphicFramePr/>
          <p:nvPr/>
        </p:nvGraphicFramePr>
        <p:xfrm>
          <a:off x="888840" y="1359000"/>
          <a:ext cx="7772400" cy="505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8840" y="1359000"/>
                    <a:ext cx="7772400" cy="505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1467000" y="5320080"/>
            <a:ext cx="7638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406440"/>
                <a:tab algn="ctr" pos="2235240"/>
                <a:tab algn="ctr" pos="406404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66%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504800" y="2310120"/>
            <a:ext cx="7639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406440"/>
                <a:tab algn="ctr" pos="2171880"/>
                <a:tab algn="ctr" pos="3949560"/>
                <a:tab algn="ctr" pos="5892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0" y="62064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(NA gas and power transactions)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Rapidly Increasing Utilization of EnronOnline 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195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195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Market Position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195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 &amp; Objectives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Performance Goals Update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719280" y="1085760"/>
            <a:ext cx="7912080" cy="5438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675"/>
              </a:spcBef>
              <a:spcAft>
                <a:spcPts val="90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&gt;20% Growth in Energy Volumes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volume increase of 42% ytd 3Q99 to 3Q00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volume increase of 74% ytd 3Q99 to 3Q00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growth continues double digit growth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125"/>
              </a:spcBef>
              <a:spcAft>
                <a:spcPts val="90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3 significant utility outsourcing transactions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month, highly complex transaction with NSTAR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MOU in progress with PSEG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Discussions in progress with Oglethorpe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125"/>
              </a:spcBef>
              <a:spcAft>
                <a:spcPts val="90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Execute more commodity intermediation business via EOL than through traditional means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Nov. 2000 average # Natural Gas transactions 83% of total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Nov. 2000 Natural gas volumes 54% of total traded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Nov. 2000 average # Power transactions 49% of total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Nov. 2000 Power volumes 46% of total traded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 of $273 billion of 2000 notional dollar volume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Performance Goals Update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93720" y="996480"/>
            <a:ext cx="7848720" cy="5489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5000"/>
              </a:lnSpc>
              <a:spcAft>
                <a:spcPts val="56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Significant Accomplishments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Bef>
                <a:spcPts val="300"/>
              </a:spcBef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Continuation of Generation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 sites in 16 states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Doyle - 350 MWs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Austin Energy - 178 MWs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 - 750 MWs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Vitro - 245 MWs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Bef>
                <a:spcPts val="300"/>
              </a:spcBef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Developed, Constructed &amp; Completed 2000 Peaker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time, on budget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Bef>
                <a:spcPts val="300"/>
              </a:spcBef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Monetized 2000 Peakers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Bef>
                <a:spcPts val="300"/>
              </a:spcBef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progress in Mexican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Explosive growth in risk management counterparties and volumes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Tex Mex cross border power opportunity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44680" indent="-23184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 signed with DeAcero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Bef>
                <a:spcPts val="300"/>
              </a:spcBef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strides in Canadian Power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PPA’s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NUGS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British Energy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98720" indent="-292320">
              <a:lnSpc>
                <a:spcPct val="95000"/>
              </a:lnSpc>
              <a:spcAft>
                <a:spcPts val="437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Interconnect capacity (1300 MW’s)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Performance Goals Update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Significant Accomplishments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9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Additional value creation in QF restructuring, strategy expected to deliver $61MM in gross margin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51"/>
              </a:spcBef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Motown - acquisition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51"/>
              </a:spcBef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Cornhusker - acquisition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51"/>
              </a:spcBef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INGA - acquisition in progress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51"/>
              </a:spcBef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ECP - sale pending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51"/>
              </a:spcBef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LV Cogen - sale pending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1012"/>
              </a:spcBef>
              <a:spcAft>
                <a:spcPts val="123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Completed the monetization of Wind River/ Powder River Assets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225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225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Market Position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225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Goal and Objectives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2251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Snapshot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Demand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757080" y="1022400"/>
            <a:ext cx="7848720" cy="5603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Increasing Demand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underestimates demand growth and overestimates capacity additions as indicated by contango curve for 2001 and 2002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explosion has created unprecedented demand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 and related IT equipment may consume more than 13% of US supply an increase of approximately 85,000 MW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Eroding reserve margins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 and Peak Demand expected to grow commensurately at 3-3.5 % annually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 growth running above normal largely attributable to the Internet revolution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supply may constrain plant construction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4738680" y="885960"/>
            <a:ext cx="4405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0" y="876240"/>
            <a:ext cx="453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Commodity Price Volatility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4549680" y="711000"/>
            <a:ext cx="0" cy="6032520"/>
          </a:xfrm>
          <a:prstGeom prst="line">
            <a:avLst/>
          </a:prstGeom>
          <a:ln w="1908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4" name=""/>
          <p:cNvGraphicFramePr/>
          <p:nvPr/>
        </p:nvGraphicFramePr>
        <p:xfrm>
          <a:off x="-114480" y="1447920"/>
          <a:ext cx="4629240" cy="48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14480" y="1447920"/>
                    <a:ext cx="4629240" cy="48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6" name=""/>
          <p:cNvGraphicFramePr/>
          <p:nvPr/>
        </p:nvGraphicFramePr>
        <p:xfrm>
          <a:off x="4546440" y="1530360"/>
          <a:ext cx="4516560" cy="4718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46440" y="1530360"/>
                    <a:ext cx="4516560" cy="471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Generation Growth Projections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9" name=""/>
          <p:cNvGraphicFramePr/>
          <p:nvPr/>
        </p:nvGraphicFramePr>
        <p:xfrm>
          <a:off x="23760" y="1893960"/>
          <a:ext cx="4394160" cy="454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60" y="1893960"/>
                    <a:ext cx="4394160" cy="454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1" name=""/>
          <p:cNvSpPr/>
          <p:nvPr/>
        </p:nvSpPr>
        <p:spPr>
          <a:xfrm flipV="1">
            <a:off x="4533840" y="800280"/>
            <a:ext cx="0" cy="6032160"/>
          </a:xfrm>
          <a:prstGeom prst="line">
            <a:avLst/>
          </a:prstGeom>
          <a:ln w="1908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4680000" y="1536840"/>
          <a:ext cx="4487760" cy="4892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80000" y="1536840"/>
                    <a:ext cx="4487760" cy="489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0" y="893880"/>
            <a:ext cx="91440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ctr" pos="2171880"/>
                <a:tab algn="ctr" pos="7264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ctr" pos="2171880"/>
                <a:tab algn="ctr" pos="7264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 Additions (MW)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Demand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(Tcf)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59600" y="545616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3,031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350000" y="558324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934280" y="539280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5,181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89400" y="4116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30,424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092760" y="245916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64,781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664080" y="218592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70,055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391720" y="332892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401520" y="310032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430400" y="277020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420760" y="254160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29.2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484960" y="3513240"/>
            <a:ext cx="266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415480" y="383688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441120" y="3322800"/>
            <a:ext cx="322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399720" y="369108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482600" y="3075120"/>
            <a:ext cx="322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441200" y="344340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24.1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453880" y="2814480"/>
            <a:ext cx="322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419320" y="3138480"/>
            <a:ext cx="379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052280" y="1684440"/>
            <a:ext cx="3008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90% of additions will be gas fired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944640" y="1754280"/>
            <a:ext cx="125280" cy="11592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5791320" y="3321000"/>
            <a:ext cx="603000" cy="2412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6794640" y="3003120"/>
            <a:ext cx="596880" cy="3114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7804080" y="2768400"/>
            <a:ext cx="596880" cy="228600"/>
          </a:xfrm>
          <a:prstGeom prst="line">
            <a:avLst/>
          </a:prstGeom>
          <a:ln w="93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26240" y="322740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829560" y="293544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12%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867440" y="2655720"/>
            <a:ext cx="4413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7.7%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26920" y="1461600"/>
            <a:ext cx="7848720" cy="401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461880">
              <a:lnSpc>
                <a:spcPct val="95000"/>
              </a:lnSpc>
              <a:spcBef>
                <a:spcPts val="901"/>
              </a:spcBef>
              <a:spcAft>
                <a:spcPts val="18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Review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01"/>
              </a:spcBef>
              <a:spcAft>
                <a:spcPts val="18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Position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01"/>
              </a:spcBef>
              <a:spcAft>
                <a:spcPts val="18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 Accomplishments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01"/>
              </a:spcBef>
              <a:spcAft>
                <a:spcPts val="18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Snapshot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/>
          <p:nvPr/>
        </p:nvSpPr>
        <p:spPr>
          <a:xfrm>
            <a:off x="84960" y="6397560"/>
            <a:ext cx="6608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PIRA; CIBC World Markets; Jefferies, September 2000, Natural Gas Supply Association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Electric Generation Issues in the Near-Term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Industrial Gas demand grew 3% in the first half of 2000 compared to the first half of 1999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2000, gas-fired generation accounted for 5.1 Bcf/d of natural gas demand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2001, new generation is expected to increase to 7.1 Bcf/d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150,000 MWh of Gas Fired Generation is expected to come online by 2005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Pressure on Gas Supply &amp; Infrastructure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Storage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Heating Demand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Summer/Winter Spreads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volatility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E&amp;P/Pipeline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2064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Blowout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" name=""/>
          <p:cNvGraphicFramePr/>
          <p:nvPr/>
        </p:nvGraphicFramePr>
        <p:xfrm>
          <a:off x="0" y="774720"/>
          <a:ext cx="9136080" cy="594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774720"/>
                    <a:ext cx="9136080" cy="594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Storage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0" y="6167520"/>
            <a:ext cx="783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 Forecast, if we begin this winter with 2635 Bcf in storage and withdraw 2265 Bcf during the season (from WEFA forecast assuming 3% warmer-than-normal winter)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" name=""/>
          <p:cNvGraphicFramePr/>
          <p:nvPr/>
        </p:nvGraphicFramePr>
        <p:xfrm>
          <a:off x="50760" y="622440"/>
          <a:ext cx="8788320" cy="5626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760" y="622440"/>
                    <a:ext cx="8788320" cy="562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2" name=""/>
          <p:cNvSpPr/>
          <p:nvPr/>
        </p:nvSpPr>
        <p:spPr>
          <a:xfrm>
            <a:off x="254160" y="6002280"/>
            <a:ext cx="960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 1st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975800" y="6004080"/>
            <a:ext cx="1053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December 31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U.S. Inventory Levels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" name=""/>
          <p:cNvGraphicFramePr/>
          <p:nvPr/>
        </p:nvGraphicFramePr>
        <p:xfrm>
          <a:off x="0" y="749160"/>
          <a:ext cx="9169560" cy="5829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749160"/>
                    <a:ext cx="9169560" cy="582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Beginning Winter Inventory (Nov. 1)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" name=""/>
          <p:cNvGraphicFramePr/>
          <p:nvPr/>
        </p:nvGraphicFramePr>
        <p:xfrm>
          <a:off x="228600" y="736560"/>
          <a:ext cx="8813880" cy="563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736560"/>
                    <a:ext cx="8813880" cy="563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Gas Demand vs. Domestic Supply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152280" y="6400800"/>
            <a:ext cx="36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PIRA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2001: PIRA Projection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2" name=""/>
          <p:cNvGraphicFramePr/>
          <p:nvPr/>
        </p:nvGraphicFramePr>
        <p:xfrm>
          <a:off x="152280" y="939960"/>
          <a:ext cx="8877600" cy="5181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939960"/>
                    <a:ext cx="8877600" cy="518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4" name=""/>
          <p:cNvSpPr/>
          <p:nvPr/>
        </p:nvSpPr>
        <p:spPr>
          <a:xfrm>
            <a:off x="70560" y="6507000"/>
            <a:ext cx="2962800" cy="2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EIA, 2000 Annual Energy Outlook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143000" y="1523880"/>
            <a:ext cx="3352680" cy="128268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Annual Growth Rate (2000 - 2020)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Residential: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0.9%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Natural Gas Demand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" name=""/>
          <p:cNvGraphicFramePr/>
          <p:nvPr/>
        </p:nvGraphicFramePr>
        <p:xfrm>
          <a:off x="279360" y="774720"/>
          <a:ext cx="8648640" cy="574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9360" y="774720"/>
                    <a:ext cx="8648640" cy="574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9" name=""/>
          <p:cNvSpPr/>
          <p:nvPr/>
        </p:nvSpPr>
        <p:spPr>
          <a:xfrm>
            <a:off x="0" y="68976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Growing Dependence on Imports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720" y="6541560"/>
            <a:ext cx="2245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PIRA, updated 9/26/00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U.S. Domestic Demand/Supply Picture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 flipH="1" flipV="1">
            <a:off x="8623080" y="2158560"/>
            <a:ext cx="12600" cy="177804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3" name=""/>
          <p:cNvGraphicFramePr/>
          <p:nvPr/>
        </p:nvGraphicFramePr>
        <p:xfrm>
          <a:off x="150840" y="974880"/>
          <a:ext cx="8866080" cy="5238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840" y="974880"/>
                    <a:ext cx="8866080" cy="523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5" name=""/>
          <p:cNvSpPr/>
          <p:nvPr/>
        </p:nvSpPr>
        <p:spPr>
          <a:xfrm>
            <a:off x="225360" y="787320"/>
            <a:ext cx="902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During three of the warmest winters, residential and commercial demand remained steady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41200" y="1035000"/>
            <a:ext cx="759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Winter of 2000-2001 could see increase demand of 1.5 to 4 Bcf/D compared to last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6520" y="6435000"/>
            <a:ext cx="31496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ESAI in Gas Daily, October 11,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4000" y="6604920"/>
            <a:ext cx="1014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EIA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Heating Demand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Summer/Winter Spreads</a:t>
            </a:r>
            <a:br>
              <a:rPr sz="28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(NYMEX)</a:t>
            </a:r>
            <a:endParaRPr b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166680" y="611280"/>
          <a:ext cx="8659800" cy="6107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6680" y="611280"/>
                    <a:ext cx="8659800" cy="610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82640" y="1504440"/>
            <a:ext cx="7848720" cy="475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Review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Quarter Year to Date Snapshot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Price Volatility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4" name=""/>
          <p:cNvGraphicFramePr/>
          <p:nvPr/>
        </p:nvGraphicFramePr>
        <p:xfrm>
          <a:off x="203040" y="965160"/>
          <a:ext cx="8917200" cy="504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3040" y="965160"/>
                    <a:ext cx="8917200" cy="504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" name=""/>
          <p:cNvGraphicFramePr/>
          <p:nvPr/>
        </p:nvGraphicFramePr>
        <p:xfrm>
          <a:off x="130320" y="765000"/>
          <a:ext cx="8816760" cy="5613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320" y="765000"/>
                    <a:ext cx="8816760" cy="561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8" name=""/>
          <p:cNvSpPr/>
          <p:nvPr/>
        </p:nvSpPr>
        <p:spPr>
          <a:xfrm>
            <a:off x="160560" y="6554160"/>
            <a:ext cx="20350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Baker Hughes, EIA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16200000">
            <a:off x="8547120" y="3849480"/>
            <a:ext cx="850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Rig Count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rot="16200000">
            <a:off x="-119520" y="3726360"/>
            <a:ext cx="5313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Bcf/d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More Rigs, but Less Production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"/>
          <p:cNvSpPr/>
          <p:nvPr/>
        </p:nvSpPr>
        <p:spPr>
          <a:xfrm>
            <a:off x="533520" y="1219320"/>
            <a:ext cx="77724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3333cc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8600" y="6400800"/>
            <a:ext cx="3110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Sources:  Bureau of Economic Analysis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Highlights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 Growth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 increased 5.6% during Q2, 2000 compared to 2.5% for Q2 of 1999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Fired generation, will account for 90% of all new generation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prices of competing fuels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General move towards environmentally friendly fuels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Technology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Cell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to Liquid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" name=""/>
          <p:cNvGraphicFramePr/>
          <p:nvPr/>
        </p:nvGraphicFramePr>
        <p:xfrm>
          <a:off x="87480" y="930240"/>
          <a:ext cx="8950320" cy="5348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480" y="930240"/>
                    <a:ext cx="8950320" cy="534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EnronOnline Transactions Per Day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140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Market Position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Goal and Objectives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Market Snapshot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Challenges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Challenges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Power Market Crisis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cap for parties selling into Cal ISO and Cal PX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Order on Market Reforms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Class Action Lawsuit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Order 2000 RTO Implementation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Scheduled completion Dec. 2001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Delays in Market Openings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Market still not committed to “date certain”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Public Policy questions related to continued opening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4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65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66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75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76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0" y="1419120"/>
          <a:ext cx="8839080" cy="3105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19120"/>
                    <a:ext cx="8839080" cy="310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97308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EBIT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-49320" y="1409760"/>
            <a:ext cx="1068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millions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614520" y="4424400"/>
            <a:ext cx="3569400" cy="435240"/>
            <a:chOff x="614520" y="4424400"/>
            <a:chExt cx="3569400" cy="435240"/>
          </a:xfrm>
        </p:grpSpPr>
        <p:sp>
          <p:nvSpPr>
            <p:cNvPr id="49" name=""/>
            <p:cNvSpPr/>
            <p:nvPr/>
          </p:nvSpPr>
          <p:spPr>
            <a:xfrm>
              <a:off x="614520" y="4556160"/>
              <a:ext cx="3544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32160" y="4424400"/>
              <a:ext cx="355176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6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Fourth Quarter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Growth Continues, Driven by Commodity Services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0" y="4950000"/>
            <a:ext cx="9144000" cy="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5364000" y="4429080"/>
            <a:ext cx="3596760" cy="435240"/>
            <a:chOff x="5364000" y="4429080"/>
            <a:chExt cx="3596760" cy="435240"/>
          </a:xfrm>
        </p:grpSpPr>
        <p:sp>
          <p:nvSpPr>
            <p:cNvPr id="54" name=""/>
            <p:cNvSpPr/>
            <p:nvPr/>
          </p:nvSpPr>
          <p:spPr>
            <a:xfrm>
              <a:off x="5364000" y="4560840"/>
              <a:ext cx="3571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381640" y="4429080"/>
              <a:ext cx="357912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6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Full Year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" name=""/>
          <p:cNvSpPr/>
          <p:nvPr/>
        </p:nvSpPr>
        <p:spPr>
          <a:xfrm flipV="1">
            <a:off x="1376280" y="3855600"/>
            <a:ext cx="596880" cy="8892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31440" y="3616200"/>
            <a:ext cx="461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2556360" y="3266280"/>
            <a:ext cx="573840" cy="58896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457720" y="3251160"/>
            <a:ext cx="539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276%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6119640" y="2916000"/>
            <a:ext cx="594000" cy="20484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168600" y="2735280"/>
            <a:ext cx="461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24%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7292880" y="1752120"/>
            <a:ext cx="614520" cy="114156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104600" y="1960560"/>
            <a:ext cx="539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123%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"/>
          <p:cNvGraphicFramePr/>
          <p:nvPr/>
        </p:nvGraphicFramePr>
        <p:xfrm>
          <a:off x="158760" y="898560"/>
          <a:ext cx="8788320" cy="516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760" y="898560"/>
                    <a:ext cx="8788320" cy="51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66" name=""/>
          <p:cNvGrpSpPr/>
          <p:nvPr/>
        </p:nvGrpSpPr>
        <p:grpSpPr>
          <a:xfrm>
            <a:off x="965160" y="5977080"/>
            <a:ext cx="2406240" cy="451080"/>
            <a:chOff x="965160" y="5977080"/>
            <a:chExt cx="2406240" cy="451080"/>
          </a:xfrm>
        </p:grpSpPr>
        <p:sp>
          <p:nvSpPr>
            <p:cNvPr id="67" name=""/>
            <p:cNvSpPr/>
            <p:nvPr/>
          </p:nvSpPr>
          <p:spPr>
            <a:xfrm>
              <a:off x="965160" y="5986440"/>
              <a:ext cx="2406240" cy="44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Strategic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88560" y="5977080"/>
              <a:ext cx="237384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3622680" y="5977080"/>
            <a:ext cx="2437920" cy="451080"/>
            <a:chOff x="3622680" y="5977080"/>
            <a:chExt cx="2437920" cy="451080"/>
          </a:xfrm>
        </p:grpSpPr>
        <p:sp>
          <p:nvSpPr>
            <p:cNvPr id="70" name=""/>
            <p:cNvSpPr/>
            <p:nvPr/>
          </p:nvSpPr>
          <p:spPr>
            <a:xfrm>
              <a:off x="3622680" y="5986440"/>
              <a:ext cx="2437920" cy="44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46440" y="5977080"/>
              <a:ext cx="240408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6264360" y="5977080"/>
            <a:ext cx="2422080" cy="451080"/>
            <a:chOff x="6264360" y="5977080"/>
            <a:chExt cx="2422080" cy="451080"/>
          </a:xfrm>
        </p:grpSpPr>
        <p:sp>
          <p:nvSpPr>
            <p:cNvPr id="73" name=""/>
            <p:cNvSpPr/>
            <p:nvPr/>
          </p:nvSpPr>
          <p:spPr>
            <a:xfrm>
              <a:off x="6264360" y="5986440"/>
              <a:ext cx="2422080" cy="44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Off Balance Sheet</a:t>
              </a:r>
              <a:br>
                <a:rPr sz="1200"/>
              </a:b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287760" y="5977080"/>
              <a:ext cx="23886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1141560" y="2157480"/>
            <a:ext cx="672840" cy="5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 PRM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996840" y="2714760"/>
            <a:ext cx="101772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76320" y="3073320"/>
            <a:ext cx="10476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366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79560" y="3662280"/>
            <a:ext cx="102240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992160" y="4608360"/>
            <a:ext cx="102564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929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Plants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996840" y="1779480"/>
            <a:ext cx="101916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$2,443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64080" y="3745080"/>
            <a:ext cx="91260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$1,053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516720" y="4040280"/>
            <a:ext cx="68580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799160" y="1316160"/>
            <a:ext cx="4025880" cy="186660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794120" y="1827360"/>
            <a:ext cx="51627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Assets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$2,443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$1,783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1,053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583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Subtotal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$3,496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$2,366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 Assets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830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1,027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$4,326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$3,393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31160" y="3089160"/>
            <a:ext cx="453960" cy="32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066160" y="3083040"/>
            <a:ext cx="476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708440" y="1293840"/>
            <a:ext cx="50958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751"/>
              </a:spcBef>
              <a:tabLst>
                <a:tab algn="l" pos="0"/>
                <a:tab algn="ctr" pos="2463840"/>
                <a:tab algn="ctr" pos="3492360"/>
                <a:tab algn="ctr" pos="44067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</a:t>
            </a:r>
            <a:br>
              <a:rPr sz="1200"/>
            </a:b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12/31/00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357280" y="2905200"/>
            <a:ext cx="947880" cy="1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 Net PRM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201760" y="3016080"/>
            <a:ext cx="1258920" cy="1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63 Working Capital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300400" y="3422520"/>
            <a:ext cx="102528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319480" y="4040280"/>
            <a:ext cx="101124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305080" y="4950000"/>
            <a:ext cx="103644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477 *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Plants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363760" y="2441520"/>
            <a:ext cx="93672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$1,783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018040" y="4368960"/>
            <a:ext cx="95904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$583**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26240" y="3774960"/>
            <a:ext cx="111924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$1,027**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0" y="6491160"/>
            <a:ext cx="48006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*Excludes 2000 Peakers Net PP&amp;E of $588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**Assumes Velocity, Mariner, ECP and Catalytica off balance sheet $587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0" y="1620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Capital Deployed</a:t>
            </a:r>
            <a:br>
              <a:rPr sz="2800"/>
            </a:b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millions)</a:t>
            </a:r>
            <a:endParaRPr b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"/>
          <p:cNvGraphicFramePr/>
          <p:nvPr/>
        </p:nvGraphicFramePr>
        <p:xfrm>
          <a:off x="4657680" y="3328920"/>
          <a:ext cx="4257720" cy="320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57680" y="3328920"/>
                    <a:ext cx="425772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0" name=""/>
          <p:cNvGrpSpPr/>
          <p:nvPr/>
        </p:nvGrpSpPr>
        <p:grpSpPr>
          <a:xfrm>
            <a:off x="2405160" y="985680"/>
            <a:ext cx="4014720" cy="1558800"/>
            <a:chOff x="2405160" y="985680"/>
            <a:chExt cx="4014720" cy="1558800"/>
          </a:xfrm>
        </p:grpSpPr>
        <p:sp>
          <p:nvSpPr>
            <p:cNvPr id="101" name=""/>
            <p:cNvSpPr/>
            <p:nvPr/>
          </p:nvSpPr>
          <p:spPr>
            <a:xfrm>
              <a:off x="2689560" y="985680"/>
              <a:ext cx="3700440" cy="1558800"/>
            </a:xfrm>
            <a:prstGeom prst="rect">
              <a:avLst/>
            </a:pr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83160" y="1520640"/>
              <a:ext cx="3636720" cy="96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50000"/>
                </a:lnSpc>
                <a:spcAft>
                  <a:spcPts val="374"/>
                </a:spcAft>
                <a:tabLst>
                  <a:tab algn="l" pos="0"/>
                  <a:tab algn="l" pos="228600"/>
                  <a:tab algn="dec" pos="2514600"/>
                  <a:tab algn="dec" pos="3314880"/>
                  <a:tab algn="dec" pos="3543480"/>
                  <a:tab algn="dec" pos="43434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EBIT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1,145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50000"/>
                </a:lnSpc>
                <a:spcAft>
                  <a:spcPts val="374"/>
                </a:spcAft>
                <a:tabLst>
                  <a:tab algn="l" pos="0"/>
                  <a:tab algn="l" pos="228600"/>
                  <a:tab algn="dec" pos="2514600"/>
                  <a:tab algn="dec" pos="3314880"/>
                  <a:tab algn="dec" pos="3543480"/>
                  <a:tab algn="dec" pos="43434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Average Capital Deployed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4,156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3,590</a:t>
              </a:r>
              <a:br>
                <a:rPr sz="1200"/>
              </a:b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ROCE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28%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405160" y="1035000"/>
              <a:ext cx="3949920" cy="4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ctr" pos="1828800"/>
                  <a:tab algn="ctr" pos="2692440"/>
                  <a:tab algn="ctr" pos="354348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Forecast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ctr" pos="1828800"/>
                  <a:tab algn="ctr" pos="2692440"/>
                  <a:tab algn="ctr" pos="354348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Return on Capital Deployed</a:t>
            </a:r>
            <a:br>
              <a:rPr sz="2800"/>
            </a:b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millions)</a:t>
            </a:r>
            <a:endParaRPr b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510160" y="2698920"/>
            <a:ext cx="3344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58880" y="2698920"/>
            <a:ext cx="362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Capital Deployed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257040" y="3290760"/>
          <a:ext cx="4191120" cy="3305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57040" y="3290760"/>
                    <a:ext cx="4191120" cy="330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782640" y="1593720"/>
            <a:ext cx="7848720" cy="4664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1199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01"/>
              </a:spcBef>
              <a:spcAft>
                <a:spcPts val="1199"/>
              </a:spcAft>
              <a:buClr>
                <a:srgbClr val="00cc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Position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"/>
          <p:cNvGraphicFramePr/>
          <p:nvPr/>
        </p:nvGraphicFramePr>
        <p:xfrm>
          <a:off x="177840" y="1346040"/>
          <a:ext cx="8686800" cy="471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840" y="1346040"/>
                    <a:ext cx="8686800" cy="471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3" name=""/>
          <p:cNvSpPr/>
          <p:nvPr/>
        </p:nvSpPr>
        <p:spPr>
          <a:xfrm>
            <a:off x="5572440" y="42768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429280" y="39783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92840" y="37940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207560" y="44514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017560" y="46641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95600" y="17654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643400" y="37339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053240" y="4146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805640" y="41972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426720" y="42861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20680" y="6583320"/>
            <a:ext cx="3457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Gas Daily, Power Markets Week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0" y="611640"/>
            <a:ext cx="9144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Quarter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"/>
          <p:cNvGraphicFramePr/>
          <p:nvPr/>
        </p:nvGraphicFramePr>
        <p:xfrm>
          <a:off x="469800" y="1549440"/>
          <a:ext cx="8191440" cy="486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549440"/>
                    <a:ext cx="8191440" cy="486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8" name=""/>
          <p:cNvSpPr/>
          <p:nvPr/>
        </p:nvSpPr>
        <p:spPr>
          <a:xfrm>
            <a:off x="5899320" y="437724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0" y="66348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Physical Electricity Sales Volumes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955880" y="504252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tshepperd</cp:lastModifiedBy>
  <cp:lastPrinted>2000-12-05T12:46:32Z</cp:lastPrinted>
  <dcterms:modified xsi:type="dcterms:W3CDTF">2000-12-05T12:51:32Z</dcterms:modified>
  <cp:revision>104</cp:revision>
  <dc:subject/>
  <dc:title>Presentation to the Board of Directors</dc:title>
</cp:coreProperties>
</file>