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F9933F-BCA1-4F80-B20E-3ACCA9D197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E1D4BB-4EF1-4856-8E88-5B5016B6C7C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309680" y="971640"/>
            <a:ext cx="7448400" cy="74520"/>
          </a:xfrm>
          <a:prstGeom prst="rect">
            <a:avLst/>
          </a:prstGeom>
          <a:gradFill rotWithShape="0">
            <a:gsLst>
              <a:gs pos="0">
                <a:srgbClr val="8eabc9"/>
              </a:gs>
              <a:gs pos="100000">
                <a:srgbClr val="00438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639960" y="6431040"/>
            <a:ext cx="1905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83D913-F770-4175-AD64-1BDB70235CB4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646440" y="6643800"/>
            <a:ext cx="187344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_RGB_R" descr=""/>
          <p:cNvPicPr/>
          <p:nvPr/>
        </p:nvPicPr>
        <p:blipFill>
          <a:blip r:embed="rId2"/>
          <a:stretch/>
        </p:blipFill>
        <p:spPr>
          <a:xfrm>
            <a:off x="8296200" y="608328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9" name=""/>
          <p:cNvGrpSpPr/>
          <p:nvPr/>
        </p:nvGrpSpPr>
        <p:grpSpPr>
          <a:xfrm>
            <a:off x="120600" y="768240"/>
            <a:ext cx="1145880" cy="506160"/>
            <a:chOff x="120600" y="768240"/>
            <a:chExt cx="1145880" cy="506160"/>
          </a:xfrm>
        </p:grpSpPr>
        <p:sp>
          <p:nvSpPr>
            <p:cNvPr id="10" name=""/>
            <p:cNvSpPr/>
            <p:nvPr/>
          </p:nvSpPr>
          <p:spPr>
            <a:xfrm>
              <a:off x="447480" y="1133640"/>
              <a:ext cx="57960" cy="5760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25960" y="104832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25960" y="887760"/>
              <a:ext cx="57960" cy="568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1720" y="969840"/>
              <a:ext cx="57960" cy="56520"/>
            </a:xfrm>
            <a:prstGeom prst="ellipse">
              <a:avLst/>
            </a:prstGeom>
            <a:solidFill>
              <a:srgbClr val="ff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840" bIns="-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632160" y="802080"/>
              <a:ext cx="57960" cy="5688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447480" y="88668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30640" y="96840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48560" y="104688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99560" y="883080"/>
              <a:ext cx="57960" cy="5796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14240" y="886680"/>
              <a:ext cx="57960" cy="57960"/>
            </a:xfrm>
            <a:prstGeom prst="ellipse">
              <a:avLst/>
            </a:pr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208520" y="96732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96320" y="803520"/>
              <a:ext cx="57960" cy="57960"/>
            </a:xfrm>
            <a:prstGeom prst="ellipse">
              <a:avLst/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720000" y="121644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044360" y="88848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716400" y="970920"/>
              <a:ext cx="57960" cy="579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67560" y="105264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83320" y="88524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127880" y="113472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8440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12060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0016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50000" y="801000"/>
              <a:ext cx="5760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84400" y="11325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28480" y="7977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6756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1127880" y="88848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127880" y="969840"/>
              <a:ext cx="57960" cy="5760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961560" y="888480"/>
              <a:ext cx="5760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878400" y="88848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960120" y="80352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961560" y="968400"/>
              <a:ext cx="5760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878400" y="969840"/>
              <a:ext cx="57960" cy="5760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35400" y="105156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35400" y="89244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35400" y="970920"/>
              <a:ext cx="57960" cy="57960"/>
            </a:xfrm>
            <a:prstGeom prst="ellipse">
              <a:avLst/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798480" y="121320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20000" y="1133640"/>
              <a:ext cx="57960" cy="5760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37920" y="1133640"/>
              <a:ext cx="57960" cy="5760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01720" y="1132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84160" y="1132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048320" y="121320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16400" y="1051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97400" y="1051560"/>
              <a:ext cx="5760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878400" y="105048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959400" y="1051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041120" y="1051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044360" y="969840"/>
              <a:ext cx="57960" cy="5760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16400" y="802080"/>
              <a:ext cx="57960" cy="56880"/>
            </a:xfrm>
            <a:prstGeom prst="ellipse">
              <a:avLst/>
            </a:prstGeom>
            <a:solidFill>
              <a:srgbClr val="ff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09480" y="768240"/>
              <a:ext cx="379080" cy="392400"/>
            </a:xfrm>
            <a:custGeom>
              <a:avLst/>
              <a:gdLst>
                <a:gd name="textAreaLeft" fmla="*/ 18360 w 379080"/>
                <a:gd name="textAreaRight" fmla="*/ 360720 w 379080"/>
                <a:gd name="textAreaTop" fmla="*/ 18360 h 392400"/>
                <a:gd name="textAreaBottom" fmla="*/ 374040 h 392400"/>
              </a:gdLst>
              <a:ahLst/>
              <a:cxnLst/>
              <a:rect l="textAreaLeft" t="textAreaTop" r="textAreaRight" b="textAreaBottom"/>
              <a:pathLst>
                <a:path w="21600" h="22358">
                  <a:moveTo>
                    <a:pt x="3600" y="0"/>
                  </a:moveTo>
                  <a:arcTo wR="3600" hR="3600" stAng="16200000" swAng="-5400000"/>
                  <a:lnTo>
                    <a:pt x="0" y="18758"/>
                  </a:lnTo>
                  <a:arcTo wR="3600" hR="3600" stAng="10800000" swAng="-5400000"/>
                  <a:lnTo>
                    <a:pt x="18000" y="2235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1195200" y="1981080"/>
            <a:ext cx="65822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8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Account Implementation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8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Planning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87200" y="1195560"/>
            <a:ext cx="1325520" cy="568080"/>
          </a:xfrm>
          <a:prstGeom prst="rect">
            <a:avLst/>
          </a:prstGeom>
          <a:gradFill rotWithShape="0">
            <a:gsLst>
              <a:gs pos="0">
                <a:srgbClr val="3333ff"/>
              </a:gs>
              <a:gs pos="50000">
                <a:srgbClr val="ffffff"/>
              </a:gs>
              <a:gs pos="100000">
                <a:srgbClr val="3333ff"/>
              </a:gs>
            </a:gsLst>
            <a:lin ang="135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87200" y="1925640"/>
            <a:ext cx="1297080" cy="404640"/>
          </a:xfrm>
          <a:prstGeom prst="rect">
            <a:avLst/>
          </a:prstGeom>
          <a:gradFill rotWithShape="0">
            <a:gsLst>
              <a:gs pos="0">
                <a:srgbClr val="3333ff"/>
              </a:gs>
              <a:gs pos="50000">
                <a:srgbClr val="ffffff"/>
              </a:gs>
              <a:gs pos="100000">
                <a:srgbClr val="3333ff"/>
              </a:gs>
            </a:gsLst>
            <a:lin ang="135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01600" y="2825640"/>
            <a:ext cx="1352520" cy="1086120"/>
          </a:xfrm>
          <a:prstGeom prst="rect">
            <a:avLst/>
          </a:prstGeom>
          <a:gradFill rotWithShape="0">
            <a:gsLst>
              <a:gs pos="0">
                <a:srgbClr val="3333ff"/>
              </a:gs>
              <a:gs pos="50000">
                <a:srgbClr val="ffffff"/>
              </a:gs>
              <a:gs pos="100000">
                <a:srgbClr val="3333ff"/>
              </a:gs>
            </a:gsLst>
            <a:lin ang="135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28600" y="4419720"/>
            <a:ext cx="1447920" cy="380880"/>
          </a:xfrm>
          <a:prstGeom prst="rect">
            <a:avLst/>
          </a:prstGeom>
          <a:gradFill rotWithShape="0">
            <a:gsLst>
              <a:gs pos="0">
                <a:srgbClr val="3333ff"/>
              </a:gs>
              <a:gs pos="50000">
                <a:srgbClr val="ffffff"/>
              </a:gs>
              <a:gs pos="100000">
                <a:srgbClr val="3333ff"/>
              </a:gs>
            </a:gsLst>
            <a:lin ang="135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Deliverables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676520" y="2130480"/>
            <a:ext cx="670536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130840" y="1292400"/>
            <a:ext cx="6001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Planning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Transition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Implementation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795840" y="1246320"/>
            <a:ext cx="14040" cy="11890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98720" y="2359080"/>
            <a:ext cx="17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Signed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952880" y="2359080"/>
            <a:ext cx="358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Commencement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752480" y="2666880"/>
            <a:ext cx="20574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Pre-Contract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&amp; Manage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 Support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and Plan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Scope of 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9880" y="2739960"/>
            <a:ext cx="228600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Transition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Designate 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Transition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and Plan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Commencement Date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09880" y="2739960"/>
            <a:ext cx="0" cy="3638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981080" y="4495680"/>
            <a:ext cx="175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Transition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038480" y="4495680"/>
            <a:ext cx="190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Implementation of   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19920" y="2739960"/>
            <a:ext cx="2666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Manager Handoff Completed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Implementation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SzPct val="9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Lessons Learned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324480" y="4495680"/>
            <a:ext cx="21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Contract Execution &amp; Compliance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1981800" y="3780000"/>
            <a:ext cx="1805760" cy="642600"/>
            <a:chOff x="1981800" y="3780000"/>
            <a:chExt cx="1805760" cy="642600"/>
          </a:xfrm>
        </p:grpSpPr>
        <p:sp>
          <p:nvSpPr>
            <p:cNvPr id="77" name=""/>
            <p:cNvSpPr/>
            <p:nvPr/>
          </p:nvSpPr>
          <p:spPr>
            <a:xfrm>
              <a:off x="1981800" y="3780000"/>
              <a:ext cx="10018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Clr>
                  <a:srgbClr val="000000"/>
                </a:buClr>
                <a:buFont typeface="Arial"/>
                <a:buChar char="-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buClr>
                  <a:srgbClr val="000000"/>
                </a:buClr>
                <a:buFont typeface="Arial"/>
                <a:buChar char="-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Bill Mgmt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buClr>
                  <a:srgbClr val="000000"/>
                </a:buClr>
                <a:buFont typeface="Arial"/>
                <a:buChar char="-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Projects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971800" y="3780000"/>
              <a:ext cx="815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Clr>
                  <a:srgbClr val="000000"/>
                </a:buClr>
                <a:buFont typeface="Arial"/>
                <a:buChar char="-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O&amp;M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buClr>
                  <a:srgbClr val="000000"/>
                </a:buClr>
                <a:buFont typeface="Arial"/>
                <a:buChar char="-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Baseline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buClr>
                  <a:srgbClr val="000000"/>
                </a:buClr>
                <a:buFont typeface="Arial"/>
                <a:buChar char="-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228600" y="5257800"/>
            <a:ext cx="1352520" cy="89388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50000">
                <a:srgbClr val="ffffff"/>
              </a:gs>
              <a:gs pos="100000">
                <a:srgbClr val="ff3300"/>
              </a:gs>
            </a:gsLst>
            <a:lin ang="135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676520" y="5105520"/>
            <a:ext cx="2286000" cy="12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Presentation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District Designations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AM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Internal Kick-off  (Implementation Team)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943600" y="5105520"/>
            <a:ext cx="2971800" cy="10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10.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Service Commencement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11.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Handover to 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12.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13.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Continual Improvement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8600" y="4952880"/>
            <a:ext cx="8534520" cy="74880"/>
          </a:xfrm>
          <a:prstGeom prst="rect">
            <a:avLst/>
          </a:prstGeom>
          <a:solidFill>
            <a:srgbClr val="ff33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1800" rIns="918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19720" y="6248520"/>
            <a:ext cx="304560" cy="304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22840" y="5103720"/>
            <a:ext cx="2057400" cy="12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Contract Signing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6.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ATP 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 AM “On Boarding”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8.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Hand Off (Deal team to Transition Team)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9.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Kick-off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948280" y="1235160"/>
            <a:ext cx="14400" cy="11890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948280" y="2755800"/>
            <a:ext cx="0" cy="359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04640" y="152280"/>
            <a:ext cx="837756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Transition Timeline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372960" y="1254240"/>
            <a:ext cx="8375760" cy="47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 Plan agreed upon following the Effective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services are initiated by the Services Commencement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Plan details major tasks required by both Parties to initiate services according to the Transition Schedule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of the Transition Plan are to: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mutual understanding of priorities and processes for the implementation of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the schedule and milestone dates required to accomplish them within a mutually agreeable time frame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and designate the appropriate resources to accomplish timely and cost effective execution of the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65040" y="247680"/>
            <a:ext cx="83772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Transition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4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Plan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609480" y="1523880"/>
            <a:ext cx="7772400" cy="396252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90720" y="318960"/>
            <a:ext cx="716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Account Management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38080" y="1905120"/>
            <a:ext cx="7620120" cy="309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account management team is: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Responsible for execution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Responsible for delivery - consistent, effective, effective, efficient global 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Responsible for total customer management and satisfaction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single point of contact for our customer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Manages the relationship with the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Oversees all account &amp; delivery activity to ensure contract compliance &amp;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"/>
          <p:cNvGrpSpPr/>
          <p:nvPr/>
        </p:nvGrpSpPr>
        <p:grpSpPr>
          <a:xfrm>
            <a:off x="0" y="380880"/>
            <a:ext cx="9372600" cy="6248160"/>
            <a:chOff x="0" y="380880"/>
            <a:chExt cx="9372600" cy="6248160"/>
          </a:xfrm>
        </p:grpSpPr>
        <p:graphicFrame>
          <p:nvGraphicFramePr>
            <p:cNvPr id="94" name=""/>
            <p:cNvGraphicFramePr/>
            <p:nvPr/>
          </p:nvGraphicFramePr>
          <p:xfrm>
            <a:off x="0" y="1060200"/>
            <a:ext cx="9372600" cy="5568840"/>
          </p:xfrm>
          <a:graphic>
            <a:graphicData uri="http://schemas.openxmlformats.org/presentationml/2006/ole">
              <p:oleObj progId="Word.Document.12" r:id="rId1" spid="">
                <p:embed/>
                <p:pic>
                  <p:nvPicPr>
                    <p:cNvPr id="9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0" y="1060200"/>
                      <a:ext cx="9372600" cy="55688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6" name=""/>
            <p:cNvSpPr/>
            <p:nvPr/>
          </p:nvSpPr>
          <p:spPr>
            <a:xfrm>
              <a:off x="1062000" y="380880"/>
              <a:ext cx="7504200" cy="33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</a:t>
              </a:r>
              <a:r>
                <a:rPr b="1" i="1" lang="en-US" sz="4000" strike="noStrike" u="none">
                  <a:solidFill>
                    <a:srgbClr val="003399"/>
                  </a:solidFill>
                  <a:effectLst/>
                  <a:uFillTx/>
                  <a:latin typeface="Times New Roman"/>
                </a:rPr>
                <a:t>Metrics / Measurements</a:t>
              </a:r>
              <a:r>
                <a:rPr b="1" i="1" lang="en-US" sz="4000" strike="noStrike" u="none">
                  <a:solidFill>
                    <a:srgbClr val="003399"/>
                  </a:solidFill>
                  <a:effectLst/>
                  <a:uFillTx/>
                  <a:latin typeface="Times New Roman"/>
                </a:rPr>
                <a:t>	</a:t>
              </a:r>
              <a:endPara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97" name=""/>
            <p:cNvGraphicFramePr/>
            <p:nvPr/>
          </p:nvGraphicFramePr>
          <p:xfrm>
            <a:off x="297000" y="1060200"/>
            <a:ext cx="8545320" cy="61380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98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297000" y="1060200"/>
                      <a:ext cx="8545320" cy="6138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309680" y="971640"/>
            <a:ext cx="7448400" cy="74520"/>
          </a:xfrm>
          <a:prstGeom prst="rect">
            <a:avLst/>
          </a:prstGeom>
          <a:gradFill rotWithShape="0">
            <a:gsLst>
              <a:gs pos="0">
                <a:srgbClr val="8eabc9"/>
              </a:gs>
              <a:gs pos="100000">
                <a:srgbClr val="00438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39960" y="6431040"/>
            <a:ext cx="1905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9C9CDD-B047-4D40-A183-9544C93DFF9B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646440" y="6643800"/>
            <a:ext cx="1873440" cy="12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E_RGB_R" descr=""/>
          <p:cNvPicPr/>
          <p:nvPr/>
        </p:nvPicPr>
        <p:blipFill>
          <a:blip r:embed="rId1"/>
          <a:stretch/>
        </p:blipFill>
        <p:spPr>
          <a:xfrm>
            <a:off x="8296200" y="608328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4" name=""/>
          <p:cNvGrpSpPr/>
          <p:nvPr/>
        </p:nvGrpSpPr>
        <p:grpSpPr>
          <a:xfrm>
            <a:off x="120600" y="768240"/>
            <a:ext cx="1145880" cy="506160"/>
            <a:chOff x="120600" y="768240"/>
            <a:chExt cx="1145880" cy="506160"/>
          </a:xfrm>
        </p:grpSpPr>
        <p:sp>
          <p:nvSpPr>
            <p:cNvPr id="105" name=""/>
            <p:cNvSpPr/>
            <p:nvPr/>
          </p:nvSpPr>
          <p:spPr>
            <a:xfrm>
              <a:off x="447480" y="1133640"/>
              <a:ext cx="57960" cy="5760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25960" y="104832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25960" y="887760"/>
              <a:ext cx="57960" cy="568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801720" y="969840"/>
              <a:ext cx="57960" cy="56520"/>
            </a:xfrm>
            <a:prstGeom prst="ellipse">
              <a:avLst/>
            </a:prstGeom>
            <a:solidFill>
              <a:srgbClr val="ff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840" bIns="-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2160" y="802080"/>
              <a:ext cx="57960" cy="5688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447480" y="88668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30640" y="96840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48560" y="104688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99560" y="883080"/>
              <a:ext cx="57960" cy="5796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14240" y="886680"/>
              <a:ext cx="57960" cy="57960"/>
            </a:xfrm>
            <a:prstGeom prst="ellipse">
              <a:avLst/>
            </a:pr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208520" y="96732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96320" y="803520"/>
              <a:ext cx="57960" cy="57960"/>
            </a:xfrm>
            <a:prstGeom prst="ellipse">
              <a:avLst/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20000" y="121644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044360" y="88848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16400" y="970920"/>
              <a:ext cx="57960" cy="579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67560" y="105264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83320" y="88524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127880" y="113472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8440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12060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0016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50000" y="801000"/>
              <a:ext cx="5760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284400" y="11325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528480" y="7977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367560" y="965160"/>
              <a:ext cx="57960" cy="5796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1127880" y="88848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1127880" y="969840"/>
              <a:ext cx="57960" cy="5760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961560" y="888480"/>
              <a:ext cx="5760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878400" y="88848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960120" y="80352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961560" y="968400"/>
              <a:ext cx="5760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878400" y="969840"/>
              <a:ext cx="57960" cy="5760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635400" y="105156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635400" y="892440"/>
              <a:ext cx="57960" cy="5796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635400" y="970920"/>
              <a:ext cx="57960" cy="57960"/>
            </a:xfrm>
            <a:prstGeom prst="ellipse">
              <a:avLst/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98480" y="121320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20000" y="1133640"/>
              <a:ext cx="57960" cy="5760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37920" y="1133640"/>
              <a:ext cx="57960" cy="5760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01720" y="1132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84160" y="1132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048320" y="121320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16400" y="1051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97400" y="1051560"/>
              <a:ext cx="5760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78400" y="105048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959400" y="1051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1041120" y="1051560"/>
              <a:ext cx="57960" cy="57960"/>
            </a:xfrm>
            <a:prstGeom prst="ellipse">
              <a:avLst/>
            </a:prstGeom>
            <a:solidFill>
              <a:srgbClr val="49bb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1044360" y="969840"/>
              <a:ext cx="57960" cy="5760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16400" y="802080"/>
              <a:ext cx="57960" cy="56880"/>
            </a:xfrm>
            <a:prstGeom prst="ellipse">
              <a:avLst/>
            </a:prstGeom>
            <a:solidFill>
              <a:srgbClr val="ff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09480" y="768240"/>
              <a:ext cx="379080" cy="392400"/>
            </a:xfrm>
            <a:custGeom>
              <a:avLst/>
              <a:gdLst>
                <a:gd name="textAreaLeft" fmla="*/ 18360 w 379080"/>
                <a:gd name="textAreaRight" fmla="*/ 360720 w 379080"/>
                <a:gd name="textAreaTop" fmla="*/ 18360 h 392400"/>
                <a:gd name="textAreaBottom" fmla="*/ 374040 h 392400"/>
              </a:gdLst>
              <a:ahLst/>
              <a:cxnLst/>
              <a:rect l="textAreaLeft" t="textAreaTop" r="textAreaRight" b="textAreaBottom"/>
              <a:pathLst>
                <a:path w="21600" h="22358">
                  <a:moveTo>
                    <a:pt x="3600" y="0"/>
                  </a:moveTo>
                  <a:arcTo wR="3600" hR="3600" stAng="16200000" swAng="-5400000"/>
                  <a:lnTo>
                    <a:pt x="0" y="18758"/>
                  </a:lnTo>
                  <a:arcTo wR="3600" hR="3600" stAng="10800000" swAng="-5400000"/>
                  <a:lnTo>
                    <a:pt x="18000" y="2235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304920" y="685800"/>
            <a:ext cx="8152920" cy="5196960"/>
            <a:chOff x="304920" y="685800"/>
            <a:chExt cx="8152920" cy="5196960"/>
          </a:xfrm>
        </p:grpSpPr>
        <p:sp>
          <p:nvSpPr>
            <p:cNvPr id="155" name=""/>
            <p:cNvSpPr/>
            <p:nvPr/>
          </p:nvSpPr>
          <p:spPr>
            <a:xfrm>
              <a:off x="588600" y="1407600"/>
              <a:ext cx="7503120" cy="48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 ensure internal performance, our Customer Management System provides an assessment of our delivery commitments and pre-established Key Performance Indicators by department.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56" name="" descr=""/>
            <p:cNvPicPr/>
            <p:nvPr/>
          </p:nvPicPr>
          <p:blipFill>
            <a:blip r:embed="rId2"/>
            <a:stretch/>
          </p:blipFill>
          <p:spPr>
            <a:xfrm>
              <a:off x="304920" y="1980000"/>
              <a:ext cx="3828240" cy="2642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57" name="" descr=""/>
            <p:cNvPicPr/>
            <p:nvPr/>
          </p:nvPicPr>
          <p:blipFill>
            <a:blip r:embed="rId3"/>
            <a:stretch/>
          </p:blipFill>
          <p:spPr>
            <a:xfrm>
              <a:off x="2041920" y="2494800"/>
              <a:ext cx="4324680" cy="26622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58" name="" descr=""/>
            <p:cNvPicPr/>
            <p:nvPr/>
          </p:nvPicPr>
          <p:blipFill>
            <a:blip r:embed="rId4"/>
            <a:stretch/>
          </p:blipFill>
          <p:spPr>
            <a:xfrm>
              <a:off x="4416840" y="3208320"/>
              <a:ext cx="4041000" cy="2493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59" name=""/>
            <p:cNvSpPr/>
            <p:nvPr/>
          </p:nvSpPr>
          <p:spPr>
            <a:xfrm>
              <a:off x="801000" y="685800"/>
              <a:ext cx="7231320" cy="46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0" strike="noStrike" u="none">
                  <a:solidFill>
                    <a:srgbClr val="003399"/>
                  </a:solidFill>
                  <a:effectLst/>
                  <a:uFillTx/>
                  <a:latin typeface="Times New Roman"/>
                </a:rPr>
                <a:t>Performance Management</a:t>
              </a:r>
              <a:br>
                <a:rPr sz="4000"/>
              </a:br>
              <a:r>
                <a:rPr b="0" lang="en-US" sz="3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Key Performance Indicators</a:t>
              </a:r>
              <a:endPara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951320" y="5687280"/>
              <a:ext cx="2361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E31160CB-2ADD-4805-B40A-76C561106BE9}" type="slidenum"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&lt;number&gt;</a:t>
              </a:fld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1" name=""/>
          <p:cNvSpPr/>
          <p:nvPr/>
        </p:nvSpPr>
        <p:spPr>
          <a:xfrm>
            <a:off x="7924680" y="6172200"/>
            <a:ext cx="152640" cy="1522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6348240" y="2832120"/>
            <a:ext cx="1995840" cy="2057400"/>
          </a:xfrm>
          <a:prstGeom prst="rect">
            <a:avLst/>
          </a:prstGeom>
          <a:gradFill rotWithShape="0">
            <a:gsLst>
              <a:gs pos="0">
                <a:srgbClr val="656565"/>
              </a:gs>
              <a:gs pos="50000">
                <a:srgbClr val="dddddd"/>
              </a:gs>
              <a:gs pos="100000">
                <a:srgbClr val="656565"/>
              </a:gs>
            </a:gsLst>
            <a:lin ang="8100000"/>
          </a:gra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324080" y="2097000"/>
            <a:ext cx="1995480" cy="3321000"/>
          </a:xfrm>
          <a:prstGeom prst="rect">
            <a:avLst/>
          </a:prstGeom>
          <a:gradFill rotWithShape="0">
            <a:gsLst>
              <a:gs pos="0">
                <a:srgbClr val="656565"/>
              </a:gs>
              <a:gs pos="50000">
                <a:srgbClr val="dddddd"/>
              </a:gs>
              <a:gs pos="100000">
                <a:srgbClr val="656565"/>
              </a:gs>
            </a:gsLst>
            <a:lin ang="8100000"/>
          </a:gra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322360" y="4730760"/>
            <a:ext cx="2492640" cy="969840"/>
          </a:xfrm>
          <a:custGeom>
            <a:avLst/>
            <a:gdLst/>
            <a:ahLst/>
            <a:rect l="l" t="t" r="r" b="b"/>
            <a:pathLst>
              <a:path w="1570" h="611">
                <a:moveTo>
                  <a:pt x="1569" y="0"/>
                </a:moveTo>
                <a:lnTo>
                  <a:pt x="1569" y="610"/>
                </a:lnTo>
                <a:lnTo>
                  <a:pt x="0" y="610"/>
                </a:lnTo>
                <a:lnTo>
                  <a:pt x="0" y="46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813200" y="4730760"/>
            <a:ext cx="2535480" cy="969840"/>
          </a:xfrm>
          <a:custGeom>
            <a:avLst/>
            <a:gdLst/>
            <a:ahLst/>
            <a:rect l="l" t="t" r="r" b="b"/>
            <a:pathLst>
              <a:path w="1597" h="611">
                <a:moveTo>
                  <a:pt x="0" y="0"/>
                </a:moveTo>
                <a:lnTo>
                  <a:pt x="0" y="610"/>
                </a:lnTo>
                <a:lnTo>
                  <a:pt x="1596" y="610"/>
                </a:lnTo>
                <a:lnTo>
                  <a:pt x="1596" y="46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968640" y="3054240"/>
            <a:ext cx="1689120" cy="1613160"/>
          </a:xfrm>
          <a:prstGeom prst="ellipse">
            <a:avLst/>
          </a:prstGeom>
          <a:gradFill rotWithShape="0">
            <a:gsLst>
              <a:gs pos="0">
                <a:srgbClr val="757500"/>
              </a:gs>
              <a:gs pos="50000">
                <a:srgbClr val="ffff00"/>
              </a:gs>
              <a:gs pos="100000">
                <a:srgbClr val="757500"/>
              </a:gs>
            </a:gsLst>
            <a:lin ang="13500000"/>
          </a:gra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159080" y="3701880"/>
            <a:ext cx="1378080" cy="32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Satisfaction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614600" y="2224080"/>
            <a:ext cx="1444680" cy="1368360"/>
          </a:xfrm>
          <a:prstGeom prst="ellipse">
            <a:avLst/>
          </a:prstGeom>
          <a:gradFill rotWithShape="0">
            <a:gsLst>
              <a:gs pos="0">
                <a:srgbClr val="004675"/>
              </a:gs>
              <a:gs pos="50000">
                <a:srgbClr val="0099ff"/>
              </a:gs>
              <a:gs pos="100000">
                <a:srgbClr val="004675"/>
              </a:gs>
            </a:gsLst>
            <a:lin ang="13500000"/>
          </a:gra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636560" y="2730600"/>
            <a:ext cx="1411560" cy="32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Performance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14600" y="3824280"/>
            <a:ext cx="1444680" cy="1392120"/>
          </a:xfrm>
          <a:prstGeom prst="ellipse">
            <a:avLst/>
          </a:prstGeom>
          <a:gradFill rotWithShape="0">
            <a:gsLst>
              <a:gs pos="0">
                <a:srgbClr val="004675"/>
              </a:gs>
              <a:gs pos="50000">
                <a:srgbClr val="0099ff"/>
              </a:gs>
              <a:gs pos="100000">
                <a:srgbClr val="004675"/>
              </a:gs>
            </a:gsLst>
            <a:lin ang="13500000"/>
          </a:gra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660680" y="4356000"/>
            <a:ext cx="1400040" cy="32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Relationship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643800" y="3062160"/>
            <a:ext cx="1417680" cy="1401840"/>
          </a:xfrm>
          <a:prstGeom prst="ellipse">
            <a:avLst/>
          </a:prstGeom>
          <a:gradFill rotWithShape="0">
            <a:gsLst>
              <a:gs pos="0">
                <a:srgbClr val="004675"/>
              </a:gs>
              <a:gs pos="50000">
                <a:srgbClr val="0099ff"/>
              </a:gs>
              <a:gs pos="100000">
                <a:srgbClr val="004675"/>
              </a:gs>
            </a:gsLst>
            <a:lin ang="13500000"/>
          </a:gra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764400" y="3594240"/>
            <a:ext cx="1185840" cy="32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Value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063960" y="3063960"/>
            <a:ext cx="911160" cy="606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3062160" y="3976560"/>
            <a:ext cx="911520" cy="378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08520" y="2830680"/>
            <a:ext cx="2044800" cy="439560"/>
          </a:xfrm>
          <a:custGeom>
            <a:avLst/>
            <a:gdLst/>
            <a:ahLst/>
            <a:rect l="l" t="t" r="r" b="b"/>
            <a:pathLst>
              <a:path w="1288" h="277">
                <a:moveTo>
                  <a:pt x="0" y="132"/>
                </a:moveTo>
                <a:lnTo>
                  <a:pt x="7" y="119"/>
                </a:lnTo>
                <a:lnTo>
                  <a:pt x="13" y="109"/>
                </a:lnTo>
                <a:lnTo>
                  <a:pt x="54" y="84"/>
                </a:lnTo>
                <a:lnTo>
                  <a:pt x="121" y="61"/>
                </a:lnTo>
                <a:lnTo>
                  <a:pt x="202" y="42"/>
                </a:lnTo>
                <a:lnTo>
                  <a:pt x="303" y="26"/>
                </a:lnTo>
                <a:lnTo>
                  <a:pt x="411" y="13"/>
                </a:lnTo>
                <a:lnTo>
                  <a:pt x="525" y="4"/>
                </a:lnTo>
                <a:lnTo>
                  <a:pt x="647" y="0"/>
                </a:lnTo>
                <a:lnTo>
                  <a:pt x="707" y="4"/>
                </a:lnTo>
                <a:lnTo>
                  <a:pt x="768" y="7"/>
                </a:lnTo>
                <a:lnTo>
                  <a:pt x="883" y="23"/>
                </a:lnTo>
                <a:lnTo>
                  <a:pt x="990" y="52"/>
                </a:lnTo>
                <a:lnTo>
                  <a:pt x="1085" y="87"/>
                </a:lnTo>
                <a:lnTo>
                  <a:pt x="1166" y="129"/>
                </a:lnTo>
                <a:lnTo>
                  <a:pt x="1233" y="173"/>
                </a:lnTo>
                <a:lnTo>
                  <a:pt x="1274" y="225"/>
                </a:lnTo>
                <a:lnTo>
                  <a:pt x="1280" y="250"/>
                </a:lnTo>
                <a:lnTo>
                  <a:pt x="1287" y="27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808520" y="4260960"/>
            <a:ext cx="2044800" cy="631800"/>
          </a:xfrm>
          <a:custGeom>
            <a:avLst/>
            <a:gdLst/>
            <a:ahLst/>
            <a:rect l="l" t="t" r="r" b="b"/>
            <a:pathLst>
              <a:path w="1288" h="398">
                <a:moveTo>
                  <a:pt x="1287" y="0"/>
                </a:moveTo>
                <a:lnTo>
                  <a:pt x="1280" y="39"/>
                </a:lnTo>
                <a:lnTo>
                  <a:pt x="1274" y="73"/>
                </a:lnTo>
                <a:lnTo>
                  <a:pt x="1233" y="145"/>
                </a:lnTo>
                <a:lnTo>
                  <a:pt x="1166" y="213"/>
                </a:lnTo>
                <a:lnTo>
                  <a:pt x="1085" y="271"/>
                </a:lnTo>
                <a:lnTo>
                  <a:pt x="990" y="324"/>
                </a:lnTo>
                <a:lnTo>
                  <a:pt x="883" y="363"/>
                </a:lnTo>
                <a:lnTo>
                  <a:pt x="768" y="387"/>
                </a:lnTo>
                <a:lnTo>
                  <a:pt x="647" y="397"/>
                </a:lnTo>
                <a:lnTo>
                  <a:pt x="525" y="392"/>
                </a:lnTo>
                <a:lnTo>
                  <a:pt x="411" y="387"/>
                </a:lnTo>
                <a:lnTo>
                  <a:pt x="303" y="373"/>
                </a:lnTo>
                <a:lnTo>
                  <a:pt x="202" y="353"/>
                </a:lnTo>
                <a:lnTo>
                  <a:pt x="121" y="334"/>
                </a:lnTo>
                <a:lnTo>
                  <a:pt x="54" y="315"/>
                </a:lnTo>
                <a:lnTo>
                  <a:pt x="13" y="291"/>
                </a:lnTo>
                <a:lnTo>
                  <a:pt x="7" y="276"/>
                </a:lnTo>
                <a:lnTo>
                  <a:pt x="0" y="266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193760" y="1531080"/>
            <a:ext cx="2286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Performance Measurement -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KPIs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206360" y="5692320"/>
            <a:ext cx="25196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Pro-active Account Management -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External Performance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299280" y="2018880"/>
            <a:ext cx="2394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Ongoing customer assessment -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Surveys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“Voice of the Customer”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0" y="1143000"/>
            <a:ext cx="9144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Customer Satisfaction approach focuses on three areas:  Performance, Relationship and Value.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143000" y="304920"/>
            <a:ext cx="7264440" cy="41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Customer Satisfaction Approach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2000-11-29T22:09:14Z</dcterms:created>
  <dc:creator>Peter Vint</dc:creator>
  <dc:description/>
  <dc:language>en-US</dc:language>
  <cp:lastModifiedBy>Peter Vint</cp:lastModifiedBy>
  <dcterms:modified xsi:type="dcterms:W3CDTF">2001-01-18T11:42:56Z</dcterms:modified>
  <cp:revision>4</cp:revision>
  <dc:subject/>
  <dc:title>No Slide Title</dc:title>
</cp:coreProperties>
</file>