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_rels/presentation.xml.rels" ContentType="application/vnd.openxmlformats-package.relationships+xml"/>
  <Override PartName="/ppt/media/image1.jpeg" ContentType="image/jpeg"/>
  <Override PartName="/ppt/media/image5.wmf" ContentType="image/x-wmf"/>
  <Override PartName="/ppt/media/image2.jpeg" ContentType="image/jpeg"/>
  <Override PartName="/ppt/media/image3.wmf" ContentType="image/x-wmf"/>
  <Override PartName="/ppt/media/image4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  <Override PartName="/ppt/slides/_rels/slide4.xml.rels" ContentType="application/vnd.openxmlformats-package.relationships+xml"/>
  <Override PartName="/ppt/slides/_rels/slide20.xml.rels" ContentType="application/vnd.openxmlformats-package.relationships+xml"/>
  <Override PartName="/ppt/slides/_rels/slide18.xml.rels" ContentType="application/vnd.openxmlformats-package.relationships+xml"/>
  <Override PartName="/ppt/slides/_rels/slide3.xml.rels" ContentType="application/vnd.openxmlformats-package.relationships+xml"/>
  <Override PartName="/ppt/slides/_rels/slide17.xml.rels" ContentType="application/vnd.openxmlformats-package.relationships+xml"/>
  <Override PartName="/ppt/slides/_rels/slide2.xml.rels" ContentType="application/vnd.openxmlformats-package.relationships+xml"/>
  <Override PartName="/ppt/slides/_rels/slide14.xml.rels" ContentType="application/vnd.openxmlformats-package.relationships+xml"/>
  <Override PartName="/ppt/slides/_rels/slide26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28.xml.rels" ContentType="application/vnd.openxmlformats-package.relationships+xml"/>
  <Override PartName="/ppt/slides/_rels/slide21.xml.rels" ContentType="application/vnd.openxmlformats-package.relationships+xml"/>
  <Override PartName="/ppt/slides/_rels/slide19.xml.rels" ContentType="application/vnd.openxmlformats-package.relationships+xml"/>
  <Override PartName="/ppt/slides/_rels/slide13.xml.rels" ContentType="application/vnd.openxmlformats-package.relationships+xml"/>
  <Override PartName="/ppt/slides/_rels/slide25.xml.rels" ContentType="application/vnd.openxmlformats-package.relationships+xml"/>
  <Override PartName="/ppt/slides/_rels/slide12.xml.rels" ContentType="application/vnd.openxmlformats-package.relationships+xml"/>
  <Override PartName="/ppt/slides/_rels/slide24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23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22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25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24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23.xml" ContentType="application/vnd.openxmlformats-officedocument.presentationml.slide+xml"/>
  <Override PartName="/ppt/slides/slide6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4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</p:sldIdLst>
  <p:sldSz cx="9144000" cy="6858000"/>
  <p:notesSz cx="7008813" cy="9237663"/>
  <p:custShowLst>
    <p:custShow name="Custom Show 1" id="0">
      <p:sldLst>
        <p:sld r:id="rId3"/>
        <p:sld r:id="rId23"/>
        <p:sld r:id="rId29"/>
        <p:sld r:id="rId28"/>
        <p:sld r:id="rId30"/>
        <p:sld r:id="rId26"/>
        <p:sld r:id="rId4"/>
        <p:sld r:id="rId5"/>
        <p:sld r:id="rId6"/>
        <p:sld r:id="rId7"/>
      </p:sldLst>
    </p:custShow>
  </p:custShow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Relationship Id="rId3" Type="http://schemas.openxmlformats.org/officeDocument/2006/relationships/image" Target="../media/image1.jpe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2057400" y="228240"/>
            <a:ext cx="6780240" cy="57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62120" y="1523880"/>
            <a:ext cx="761976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66"/>
              </a:buClr>
              <a:buSzPct val="13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G Omeg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</p:txBody>
      </p:sp>
      <p:sp>
        <p:nvSpPr>
          <p:cNvPr id="2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7BDD35A-1B79-4D42-A562-8E06069D213D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 idx="2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4A90E1B-BE9E-42C4-A35A-8403EE1B9C3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-1080" y="6477120"/>
            <a:ext cx="1726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Property of ERCOT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" name="" descr=""/>
          <p:cNvPicPr/>
          <p:nvPr/>
        </p:nvPicPr>
        <p:blipFill>
          <a:blip r:embed="rId3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2057400" y="228240"/>
            <a:ext cx="6780240" cy="57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762120" y="1523880"/>
            <a:ext cx="761976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66"/>
              </a:buClr>
              <a:buSzPct val="13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G Omeg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</p:txBody>
      </p:sp>
      <p:sp>
        <p:nvSpPr>
          <p:cNvPr id="10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dt" idx="3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E9B792A-9265-4C99-B86C-2598AA68A04A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 type="sldNum" idx="4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ACFEC88-CB8E-4C4C-A4BF-5317193C9696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" name="" descr=""/>
          <p:cNvPicPr/>
          <p:nvPr/>
        </p:nvPicPr>
        <p:blipFill>
          <a:blip r:embed="rId2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-1080" y="6477120"/>
            <a:ext cx="1726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Property of ERCOT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" name="" descr=""/>
          <p:cNvPicPr/>
          <p:nvPr/>
        </p:nvPicPr>
        <p:blipFill>
          <a:blip r:embed="rId3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057400" y="228240"/>
            <a:ext cx="6780240" cy="57636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b">
            <a:noAutofit/>
          </a:bodyPr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762120" y="1523880"/>
            <a:ext cx="7619760" cy="457200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700"/>
              </a:spcBef>
              <a:buClr>
                <a:srgbClr val="000066"/>
              </a:buClr>
              <a:buSzPct val="135000"/>
              <a:buFont typeface="Wingdings" charset="2"/>
              <a:buChar char="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Click to edit the outline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1" marL="743040" indent="-285840">
              <a:spcBef>
                <a:spcPts val="700"/>
              </a:spcBef>
              <a:buClr>
                <a:srgbClr val="000000"/>
              </a:buClr>
              <a:buFont typeface="CG Omeg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2" marL="11430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Third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3" marL="16002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Fourth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4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Fifth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5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Sixth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6" marL="2057400" indent="-228600">
              <a:spcBef>
                <a:spcPts val="7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Seventh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</p:txBody>
      </p:sp>
      <p:sp>
        <p:nvSpPr>
          <p:cNvPr id="17" name=""/>
          <p:cNvSpPr/>
          <p:nvPr/>
        </p:nvSpPr>
        <p:spPr>
          <a:xfrm>
            <a:off x="0" y="1066680"/>
            <a:ext cx="914400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dt" idx="5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0DC6FB1-687C-426B-8C94-9C153DA223A8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6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C04161F-6449-44C6-8D81-CCD640EDB5C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0" name="" descr=""/>
          <p:cNvPicPr/>
          <p:nvPr/>
        </p:nvPicPr>
        <p:blipFill>
          <a:blip r:embed="rId2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-1080" y="6477120"/>
            <a:ext cx="1726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Property of ERCOT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" name="" descr=""/>
          <p:cNvPicPr/>
          <p:nvPr/>
        </p:nvPicPr>
        <p:blipFill>
          <a:blip r:embed="rId3"/>
          <a:stretch/>
        </p:blipFill>
        <p:spPr>
          <a:xfrm>
            <a:off x="0" y="76320"/>
            <a:ext cx="1676520" cy="9014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04560" y="2286000"/>
            <a:ext cx="8305560" cy="102384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"/>
          <p:cNvSpPr/>
          <p:nvPr/>
        </p:nvSpPr>
        <p:spPr>
          <a:xfrm>
            <a:off x="0" y="1600200"/>
            <a:ext cx="9144000" cy="0"/>
          </a:xfrm>
          <a:prstGeom prst="line">
            <a:avLst/>
          </a:prstGeom>
          <a:ln w="1260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AC Half Banner"/>
          <p:cNvSpPr/>
          <p:nvPr/>
        </p:nvSpPr>
        <p:spPr>
          <a:xfrm>
            <a:off x="0" y="0"/>
            <a:ext cx="9144000" cy="19810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dt" idx="7"/>
          </p:nvPr>
        </p:nvSpPr>
        <p:spPr>
          <a:xfrm>
            <a:off x="7146720" y="6324480"/>
            <a:ext cx="190476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11960BF-E92B-4C4B-AEF9-047A50B3EA04}" type="datetime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09/27/25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ftr" idx="8"/>
          </p:nvPr>
        </p:nvSpPr>
        <p:spPr>
          <a:xfrm>
            <a:off x="-360" y="6324480"/>
            <a:ext cx="289548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&lt;footer&gt;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sldNum" idx="9"/>
          </p:nvPr>
        </p:nvSpPr>
        <p:spPr>
          <a:xfrm>
            <a:off x="3619440" y="632448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b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04B03A0E-5F23-40CB-86BC-9C40E070635E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0" y="1828800"/>
            <a:ext cx="9144000" cy="0"/>
          </a:xfrm>
          <a:prstGeom prst="line">
            <a:avLst/>
          </a:prstGeom>
          <a:ln w="76320">
            <a:solidFill>
              <a:srgbClr val="0066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75240" y="6553080"/>
            <a:ext cx="1726560" cy="24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© Property of ERCOT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0" name="" descr=""/>
          <p:cNvPicPr/>
          <p:nvPr/>
        </p:nvPicPr>
        <p:blipFill>
          <a:blip r:embed="rId2"/>
          <a:stretch/>
        </p:blipFill>
        <p:spPr>
          <a:xfrm>
            <a:off x="0" y="0"/>
            <a:ext cx="3200400" cy="172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1" name=""/>
          <p:cNvSpPr/>
          <p:nvPr/>
        </p:nvSpPr>
        <p:spPr>
          <a:xfrm>
            <a:off x="0" y="1905120"/>
            <a:ext cx="9144000" cy="0"/>
          </a:xfrm>
          <a:prstGeom prst="line">
            <a:avLst/>
          </a:prstGeom>
          <a:ln w="7632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" name="" descr=""/>
          <p:cNvPicPr/>
          <p:nvPr/>
        </p:nvPicPr>
        <p:blipFill>
          <a:blip r:embed="rId3"/>
          <a:stretch/>
        </p:blipFill>
        <p:spPr>
          <a:xfrm>
            <a:off x="0" y="0"/>
            <a:ext cx="3200400" cy="1722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" name=""/>
          <p:cNvSpPr/>
          <p:nvPr/>
        </p:nvSpPr>
        <p:spPr>
          <a:xfrm>
            <a:off x="0" y="1905120"/>
            <a:ext cx="9144000" cy="0"/>
          </a:xfrm>
          <a:prstGeom prst="line">
            <a:avLst/>
          </a:prstGeom>
          <a:ln w="76320">
            <a:solidFill>
              <a:srgbClr val="000066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1" marL="457200" indent="0" algn="ctr"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CG Omega"/>
            </a:endParaRPr>
          </a:p>
          <a:p>
            <a:pPr lvl="2" marL="914400" algn="ctr">
              <a:spcBef>
                <a:spcPts val="45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371600" algn="ctr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828800" algn="ctr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4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Relationship Id="rId4" Type="http://schemas.openxmlformats.org/officeDocument/2006/relationships/image" Target="../media/image6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image" Target="../media/image8.wmf"/><Relationship Id="rId8" Type="http://schemas.openxmlformats.org/officeDocument/2006/relationships/slideLayout" Target="../slideLayouts/slideLayout2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image" Target="../media/image4.wmf"/><Relationship Id="rId3" Type="http://schemas.openxmlformats.org/officeDocument/2006/relationships/image" Target="../media/image5.wmf"/><Relationship Id="rId4" Type="http://schemas.openxmlformats.org/officeDocument/2006/relationships/image" Target="../media/image6.wmf"/><Relationship Id="rId5" Type="http://schemas.openxmlformats.org/officeDocument/2006/relationships/image" Target="../media/image4.wmf"/><Relationship Id="rId6" Type="http://schemas.openxmlformats.org/officeDocument/2006/relationships/image" Target="../media/image5.wmf"/><Relationship Id="rId7" Type="http://schemas.openxmlformats.org/officeDocument/2006/relationships/image" Target="../media/image8.wmf"/><Relationship Id="rId8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image" Target="../media/image3.wmf"/><Relationship Id="rId2" Type="http://schemas.openxmlformats.org/officeDocument/2006/relationships/image" Target="../media/image6.wmf"/><Relationship Id="rId3" Type="http://schemas.openxmlformats.org/officeDocument/2006/relationships/image" Target="../media/image4.wmf"/><Relationship Id="rId4" Type="http://schemas.openxmlformats.org/officeDocument/2006/relationships/image" Target="../media/image5.wmf"/><Relationship Id="rId5" Type="http://schemas.openxmlformats.org/officeDocument/2006/relationships/image" Target="../media/image6.wmf"/><Relationship Id="rId6" Type="http://schemas.openxmlformats.org/officeDocument/2006/relationships/image" Target="../media/image4.wmf"/><Relationship Id="rId7" Type="http://schemas.openxmlformats.org/officeDocument/2006/relationships/image" Target="../media/image5.wmf"/><Relationship Id="rId8" Type="http://schemas.openxmlformats.org/officeDocument/2006/relationships/slideLayout" Target="../slideLayouts/slideLayout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0.wmf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12.wmf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Relationship Id="rId4" Type="http://schemas.openxmlformats.org/officeDocument/2006/relationships/image" Target="../media/image4.wmf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Relationship Id="rId4" Type="http://schemas.openxmlformats.org/officeDocument/2006/relationships/image" Target="../media/image4.wmf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5.wmf"/><Relationship Id="rId3" Type="http://schemas.openxmlformats.org/officeDocument/2006/relationships/image" Target="../media/image6.wmf"/><Relationship Id="rId4" Type="http://schemas.openxmlformats.org/officeDocument/2006/relationships/image" Target="../media/image4.wmf"/><Relationship Id="rId5" Type="http://schemas.openxmlformats.org/officeDocument/2006/relationships/image" Target="../media/image7.wmf"/><Relationship Id="rId6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9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9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4.wmf"/><Relationship Id="rId2" Type="http://schemas.openxmlformats.org/officeDocument/2006/relationships/image" Target="../media/image9.wmf"/><Relationship Id="rId3" Type="http://schemas.openxmlformats.org/officeDocument/2006/relationships/image" Target="../media/image8.wmf"/><Relationship Id="rId4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tile tx="0" ty="0" sx="100000" sy="100000" algn="ctr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"/>
          <p:cNvSpPr/>
          <p:nvPr/>
        </p:nvSpPr>
        <p:spPr>
          <a:xfrm>
            <a:off x="0" y="2362320"/>
            <a:ext cx="8839080" cy="243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Balancing Energy Market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Fundamental Concepts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791320" y="6019920"/>
            <a:ext cx="190476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November 13,2001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r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Austin, TX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B403A72-28B4-4152-B1AA-2EA4F50D206A}" type="slidenum">
              <a:t>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EE021BD2-D0E1-4BAA-A159-D6AC16228DD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6" name="" descr=""/>
          <p:cNvPicPr/>
          <p:nvPr/>
        </p:nvPicPr>
        <p:blipFill>
          <a:blip r:embed="rId1"/>
          <a:stretch/>
        </p:blipFill>
        <p:spPr>
          <a:xfrm>
            <a:off x="304920" y="3048120"/>
            <a:ext cx="2749320" cy="2361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7" name=""/>
          <p:cNvSpPr/>
          <p:nvPr/>
        </p:nvSpPr>
        <p:spPr>
          <a:xfrm>
            <a:off x="152280" y="5502240"/>
            <a:ext cx="33530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1 is @ 230MW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6171840" y="6172200"/>
            <a:ext cx="262368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Operator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9" name="" descr=""/>
          <p:cNvPicPr/>
          <p:nvPr/>
        </p:nvPicPr>
        <p:blipFill>
          <a:blip r:embed="rId2"/>
          <a:stretch/>
        </p:blipFill>
        <p:spPr>
          <a:xfrm>
            <a:off x="6638760" y="3809880"/>
            <a:ext cx="2505240" cy="2318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90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3505320" y="1905120"/>
            <a:ext cx="5943600" cy="2438280"/>
          </a:xfrm>
          <a:prstGeom prst="cloudCallout">
            <a:avLst>
              <a:gd name="adj1" fmla="val 19018"/>
              <a:gd name="adj2" fmla="val 42055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Why is my transmission line still overloaded after market clearing?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 Unit Texas 1 needs to go to 300MW.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380880" y="1066680"/>
            <a:ext cx="8534520" cy="824400"/>
          </a:xfrm>
          <a:prstGeom prst="rect">
            <a:avLst/>
          </a:prstGeom>
          <a:noFill/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OOME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 is an 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  <a:ea typeface="Arial"/>
              </a:rPr>
              <a:t>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ut-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  <a:ea typeface="Arial"/>
              </a:rPr>
              <a:t>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f-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  <a:ea typeface="Arial"/>
              </a:rPr>
              <a:t>m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erit request for 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  <a:ea typeface="Arial"/>
              </a:rPr>
              <a:t>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Arial"/>
              </a:rPr>
              <a:t>nergy, specifying a resource.  The direction is initiated by ERCOT using a manual or verbal instruction.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E7701FC-F5EE-4926-85DC-A4BAC31AD328}" type="slidenum">
              <a:t>10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2E30B25-09DD-4C9A-8B4A-E795CD775AB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"/>
          <p:cNvSpPr/>
          <p:nvPr/>
        </p:nvSpPr>
        <p:spPr>
          <a:xfrm>
            <a:off x="2057400" y="0"/>
            <a:ext cx="708660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Instruction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7317000" y="2209680"/>
            <a:ext cx="95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Texas_1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7345800" y="5867280"/>
            <a:ext cx="95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Texas_3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7317000" y="3886200"/>
            <a:ext cx="95796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Texas_2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2133720" y="2242440"/>
            <a:ext cx="4724280" cy="2867400"/>
          </a:xfrm>
          <a:prstGeom prst="foldedCorner">
            <a:avLst>
              <a:gd name="adj" fmla="val 12500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QSE Texas is free to move the three units in the portfolio, in any way to meet the portfolio obligation of 600MW.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2899080" y="1209600"/>
            <a:ext cx="3285360" cy="36684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99" name="" descr=""/>
          <p:cNvPicPr/>
          <p:nvPr/>
        </p:nvPicPr>
        <p:blipFill>
          <a:blip r:embed="rId1"/>
          <a:stretch/>
        </p:blipFill>
        <p:spPr>
          <a:xfrm>
            <a:off x="7081920" y="1143000"/>
            <a:ext cx="1681200" cy="1144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0" name="" descr=""/>
          <p:cNvPicPr/>
          <p:nvPr/>
        </p:nvPicPr>
        <p:blipFill>
          <a:blip r:embed="rId2"/>
          <a:stretch/>
        </p:blipFill>
        <p:spPr>
          <a:xfrm>
            <a:off x="7086600" y="4267080"/>
            <a:ext cx="1523880" cy="15145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201" name="" descr=""/>
          <p:cNvPicPr/>
          <p:nvPr/>
        </p:nvPicPr>
        <p:blipFill>
          <a:blip r:embed="rId3"/>
          <a:stretch/>
        </p:blipFill>
        <p:spPr>
          <a:xfrm>
            <a:off x="7081920" y="2209680"/>
            <a:ext cx="1604880" cy="1752840"/>
          </a:xfrm>
          <a:prstGeom prst="rect">
            <a:avLst/>
          </a:prstGeom>
          <a:noFill/>
          <a:ln w="0">
            <a:noFill/>
          </a:ln>
        </p:spPr>
      </p:pic>
      <p:grpSp>
        <p:nvGrpSpPr>
          <p:cNvPr id="202" name=""/>
          <p:cNvGrpSpPr/>
          <p:nvPr/>
        </p:nvGrpSpPr>
        <p:grpSpPr>
          <a:xfrm>
            <a:off x="609480" y="5943600"/>
            <a:ext cx="7848720" cy="392040"/>
            <a:chOff x="609480" y="5943600"/>
            <a:chExt cx="7848720" cy="392040"/>
          </a:xfrm>
        </p:grpSpPr>
        <p:sp>
          <p:nvSpPr>
            <p:cNvPr id="203" name=""/>
            <p:cNvSpPr/>
            <p:nvPr/>
          </p:nvSpPr>
          <p:spPr>
            <a:xfrm>
              <a:off x="609480" y="633564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04" name=""/>
            <p:cNvSpPr/>
            <p:nvPr/>
          </p:nvSpPr>
          <p:spPr>
            <a:xfrm>
              <a:off x="3853080" y="594360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5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206" name="" descr=""/>
            <p:cNvPicPr/>
            <p:nvPr/>
          </p:nvPicPr>
          <p:blipFill>
            <a:blip r:embed="rId4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7" name="" descr=""/>
            <p:cNvPicPr/>
            <p:nvPr/>
          </p:nvPicPr>
          <p:blipFill>
            <a:blip r:embed="rId5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08" name="" descr=""/>
            <p:cNvPicPr/>
            <p:nvPr/>
          </p:nvPicPr>
          <p:blipFill>
            <a:blip r:embed="rId6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09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0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11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4EB56E-EF88-433C-A6B5-FE7657861F5F}" type="slidenum">
              <a:t>11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D579190E-6A80-4D3B-BC6A-E78CC46DEE8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"/>
          <p:cNvSpPr/>
          <p:nvPr/>
        </p:nvSpPr>
        <p:spPr>
          <a:xfrm>
            <a:off x="228600" y="1371600"/>
            <a:ext cx="5791320" cy="2590920"/>
          </a:xfrm>
          <a:prstGeom prst="cloudCallout">
            <a:avLst>
              <a:gd name="adj1" fmla="val 69462"/>
              <a:gd name="adj2" fmla="val -4099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QSE Texas will get paid by ERCOT 0*MCPE ($10/MW)=$0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3" name="" descr=""/>
          <p:cNvPicPr/>
          <p:nvPr/>
        </p:nvPicPr>
        <p:blipFill>
          <a:blip r:embed="rId1"/>
          <a:stretch/>
        </p:blipFill>
        <p:spPr>
          <a:xfrm>
            <a:off x="216000" y="4114800"/>
            <a:ext cx="2228760" cy="2438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14" name=""/>
          <p:cNvSpPr/>
          <p:nvPr/>
        </p:nvSpPr>
        <p:spPr>
          <a:xfrm>
            <a:off x="3581280" y="3962520"/>
            <a:ext cx="3657600" cy="1904760"/>
          </a:xfrm>
          <a:prstGeom prst="cloudCallout">
            <a:avLst>
              <a:gd name="adj1" fmla="val -94574"/>
              <a:gd name="adj2" fmla="val -34916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This bilateral market works perfect.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2057400" y="0"/>
            <a:ext cx="708660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 Instruction</a:t>
            </a:r>
            <a:endParaRPr b="0" lang="en-US" sz="6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16" name="" descr=""/>
          <p:cNvPicPr/>
          <p:nvPr/>
        </p:nvPicPr>
        <p:blipFill>
          <a:blip r:embed="rId2"/>
          <a:stretch/>
        </p:blipFill>
        <p:spPr>
          <a:xfrm>
            <a:off x="6553080" y="1219320"/>
            <a:ext cx="2419560" cy="21193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9A26CDC-511C-4D10-9666-607491A6027A}" type="slidenum">
              <a:t>12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622E724-5E75-4478-9E47-6D0DDADE79A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"/>
          <p:cNvSpPr/>
          <p:nvPr/>
        </p:nvSpPr>
        <p:spPr>
          <a:xfrm>
            <a:off x="2209680" y="1834920"/>
            <a:ext cx="4648320" cy="4077360"/>
          </a:xfrm>
          <a:prstGeom prst="foldedCorner">
            <a:avLst>
              <a:gd name="adj" fmla="val 14925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QSE Texas is free to move the three unit portfolio to meet the base power and the UBES award obligation,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600MW + 100MW = 700MW.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821320" y="1190520"/>
            <a:ext cx="3285360" cy="641160"/>
          </a:xfrm>
          <a:prstGeom prst="rect">
            <a:avLst/>
          </a:prstGeom>
          <a:noFill/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UBES awards 100MW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19" name=""/>
          <p:cNvGrpSpPr/>
          <p:nvPr/>
        </p:nvGrpSpPr>
        <p:grpSpPr>
          <a:xfrm>
            <a:off x="609480" y="5932440"/>
            <a:ext cx="7848720" cy="392040"/>
            <a:chOff x="609480" y="5932440"/>
            <a:chExt cx="7848720" cy="392040"/>
          </a:xfrm>
        </p:grpSpPr>
        <p:sp>
          <p:nvSpPr>
            <p:cNvPr id="220" name=""/>
            <p:cNvSpPr/>
            <p:nvPr/>
          </p:nvSpPr>
          <p:spPr>
            <a:xfrm>
              <a:off x="609480" y="632448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1" name=""/>
            <p:cNvSpPr/>
            <p:nvPr/>
          </p:nvSpPr>
          <p:spPr>
            <a:xfrm>
              <a:off x="3853080" y="593244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22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Cat I instruction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23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224" name="" descr=""/>
            <p:cNvPicPr/>
            <p:nvPr/>
          </p:nvPicPr>
          <p:blipFill>
            <a:blip r:embed="rId1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5" name="" descr=""/>
            <p:cNvPicPr/>
            <p:nvPr/>
          </p:nvPicPr>
          <p:blipFill>
            <a:blip r:embed="rId2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26" name="" descr=""/>
            <p:cNvPicPr/>
            <p:nvPr/>
          </p:nvPicPr>
          <p:blipFill>
            <a:blip r:embed="rId3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27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8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9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30" name=""/>
          <p:cNvGrpSpPr/>
          <p:nvPr/>
        </p:nvGrpSpPr>
        <p:grpSpPr>
          <a:xfrm>
            <a:off x="6777000" y="1143000"/>
            <a:ext cx="2367000" cy="5139720"/>
            <a:chOff x="6777000" y="1143000"/>
            <a:chExt cx="2367000" cy="5139720"/>
          </a:xfrm>
        </p:grpSpPr>
        <p:pic>
          <p:nvPicPr>
            <p:cNvPr id="231" name="" descr=""/>
            <p:cNvPicPr/>
            <p:nvPr/>
          </p:nvPicPr>
          <p:blipFill>
            <a:blip r:embed="rId4"/>
            <a:stretch/>
          </p:blipFill>
          <p:spPr>
            <a:xfrm>
              <a:off x="7081920" y="243972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32" name="" descr=""/>
            <p:cNvPicPr/>
            <p:nvPr/>
          </p:nvPicPr>
          <p:blipFill>
            <a:blip r:embed="rId5"/>
            <a:stretch/>
          </p:blipFill>
          <p:spPr>
            <a:xfrm>
              <a:off x="7005600" y="114300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33" name="" descr=""/>
            <p:cNvPicPr/>
            <p:nvPr/>
          </p:nvPicPr>
          <p:blipFill>
            <a:blip r:embed="rId6"/>
            <a:stretch/>
          </p:blipFill>
          <p:spPr>
            <a:xfrm>
              <a:off x="7005600" y="449712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34" name=""/>
            <p:cNvSpPr/>
            <p:nvPr/>
          </p:nvSpPr>
          <p:spPr>
            <a:xfrm>
              <a:off x="6777000" y="594504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5" name=""/>
            <p:cNvSpPr/>
            <p:nvPr/>
          </p:nvSpPr>
          <p:spPr>
            <a:xfrm>
              <a:off x="6777000" y="411624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6" name=""/>
            <p:cNvSpPr/>
            <p:nvPr/>
          </p:nvSpPr>
          <p:spPr>
            <a:xfrm>
              <a:off x="6777000" y="221112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F3DF666-5AC3-4183-AF11-91EFE7F69AB1}" type="slidenum">
              <a:t>13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C885FF76-125D-40E8-94C5-4D7477931D3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"/>
          <p:cNvSpPr/>
          <p:nvPr/>
        </p:nvSpPr>
        <p:spPr>
          <a:xfrm>
            <a:off x="838080" y="1066680"/>
            <a:ext cx="5334120" cy="2133720"/>
          </a:xfrm>
          <a:prstGeom prst="cloudCallout">
            <a:avLst>
              <a:gd name="adj1" fmla="val 69731"/>
              <a:gd name="adj2" fmla="val -27231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QSE Texas is paid by ERCOT 100*10=$1000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38" name="" descr=""/>
          <p:cNvPicPr/>
          <p:nvPr/>
        </p:nvPicPr>
        <p:blipFill>
          <a:blip r:embed="rId1"/>
          <a:stretch/>
        </p:blipFill>
        <p:spPr>
          <a:xfrm>
            <a:off x="38160" y="4419720"/>
            <a:ext cx="1866960" cy="220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39" name=""/>
          <p:cNvSpPr/>
          <p:nvPr/>
        </p:nvSpPr>
        <p:spPr>
          <a:xfrm>
            <a:off x="2743200" y="3276720"/>
            <a:ext cx="5486400" cy="3276360"/>
          </a:xfrm>
          <a:prstGeom prst="cloudCallout">
            <a:avLst>
              <a:gd name="adj1" fmla="val -72365"/>
              <a:gd name="adj2" fmla="val -12546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My bid price is $8/MWH, $1000 will cover my cost ($800) for the additional 100MW.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0" y="3382200"/>
            <a:ext cx="2971800" cy="45828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MCPE = $10/MWH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Cat I instruction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42" name="" descr=""/>
          <p:cNvPicPr/>
          <p:nvPr/>
        </p:nvPicPr>
        <p:blipFill>
          <a:blip r:embed="rId2"/>
          <a:stretch/>
        </p:blipFill>
        <p:spPr>
          <a:xfrm>
            <a:off x="6324480" y="990720"/>
            <a:ext cx="2733840" cy="239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5F4160C-6D06-4094-8D5E-2F213C9F0620}" type="slidenum">
              <a:t>14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6CECDB2-DC08-4BEE-A641-DB41352054E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"/>
          <p:cNvSpPr/>
          <p:nvPr/>
        </p:nvSpPr>
        <p:spPr>
          <a:xfrm>
            <a:off x="2438280" y="1941120"/>
            <a:ext cx="4572000" cy="3972600"/>
          </a:xfrm>
          <a:prstGeom prst="foldedCorner">
            <a:avLst>
              <a:gd name="adj" fmla="val 12500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QSE Texas is free to move the three unit portfolio to meet the base power and the DBES award obligation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</a:t>
            </a: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600MW - 100MW = 500MW.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4" name=""/>
          <p:cNvSpPr/>
          <p:nvPr/>
        </p:nvSpPr>
        <p:spPr>
          <a:xfrm>
            <a:off x="3140640" y="1143000"/>
            <a:ext cx="3285360" cy="641160"/>
          </a:xfrm>
          <a:prstGeom prst="rect">
            <a:avLst/>
          </a:prstGeom>
          <a:noFill/>
          <a:ln w="93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DBES awards 100MW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5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Cat I instruction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6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247" name="" descr=""/>
            <p:cNvPicPr/>
            <p:nvPr/>
          </p:nvPicPr>
          <p:blipFill>
            <a:blip r:embed="rId1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8" name="" descr=""/>
            <p:cNvPicPr/>
            <p:nvPr/>
          </p:nvPicPr>
          <p:blipFill>
            <a:blip r:embed="rId2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49" name="" descr=""/>
            <p:cNvPicPr/>
            <p:nvPr/>
          </p:nvPicPr>
          <p:blipFill>
            <a:blip r:embed="rId3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0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1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2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53" name=""/>
          <p:cNvGrpSpPr/>
          <p:nvPr/>
        </p:nvGrpSpPr>
        <p:grpSpPr>
          <a:xfrm>
            <a:off x="7010280" y="1143000"/>
            <a:ext cx="2367000" cy="5139720"/>
            <a:chOff x="7010280" y="1143000"/>
            <a:chExt cx="2367000" cy="5139720"/>
          </a:xfrm>
        </p:grpSpPr>
        <p:pic>
          <p:nvPicPr>
            <p:cNvPr id="254" name="" descr=""/>
            <p:cNvPicPr/>
            <p:nvPr/>
          </p:nvPicPr>
          <p:blipFill>
            <a:blip r:embed="rId4"/>
            <a:stretch/>
          </p:blipFill>
          <p:spPr>
            <a:xfrm>
              <a:off x="7315200" y="243972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55" name="" descr=""/>
            <p:cNvPicPr/>
            <p:nvPr/>
          </p:nvPicPr>
          <p:blipFill>
            <a:blip r:embed="rId5"/>
            <a:stretch/>
          </p:blipFill>
          <p:spPr>
            <a:xfrm>
              <a:off x="7238880" y="114300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56" name="" descr=""/>
            <p:cNvPicPr/>
            <p:nvPr/>
          </p:nvPicPr>
          <p:blipFill>
            <a:blip r:embed="rId6"/>
            <a:stretch/>
          </p:blipFill>
          <p:spPr>
            <a:xfrm>
              <a:off x="7238880" y="449712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57" name=""/>
            <p:cNvSpPr/>
            <p:nvPr/>
          </p:nvSpPr>
          <p:spPr>
            <a:xfrm>
              <a:off x="7010280" y="594504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8" name=""/>
            <p:cNvSpPr/>
            <p:nvPr/>
          </p:nvSpPr>
          <p:spPr>
            <a:xfrm>
              <a:off x="7010280" y="411624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010280" y="221112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60" name=""/>
          <p:cNvGrpSpPr/>
          <p:nvPr/>
        </p:nvGrpSpPr>
        <p:grpSpPr>
          <a:xfrm>
            <a:off x="609480" y="5932440"/>
            <a:ext cx="7848720" cy="392040"/>
            <a:chOff x="609480" y="5932440"/>
            <a:chExt cx="7848720" cy="392040"/>
          </a:xfrm>
        </p:grpSpPr>
        <p:sp>
          <p:nvSpPr>
            <p:cNvPr id="261" name=""/>
            <p:cNvSpPr/>
            <p:nvPr/>
          </p:nvSpPr>
          <p:spPr>
            <a:xfrm>
              <a:off x="609480" y="632448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2" name=""/>
            <p:cNvSpPr/>
            <p:nvPr/>
          </p:nvSpPr>
          <p:spPr>
            <a:xfrm>
              <a:off x="3853080" y="593244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8260BD8-865F-4798-9F5A-140BA6D62921}" type="slidenum">
              <a:t>15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8BECD06-E418-4C26-BFE3-D32565185771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"/>
          <p:cNvSpPr/>
          <p:nvPr/>
        </p:nvSpPr>
        <p:spPr>
          <a:xfrm>
            <a:off x="685800" y="1295280"/>
            <a:ext cx="5867280" cy="1600200"/>
          </a:xfrm>
          <a:prstGeom prst="cloudCallout">
            <a:avLst>
              <a:gd name="adj1" fmla="val 55490"/>
              <a:gd name="adj2" fmla="val -42759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Hey you!  QSE Texas.  Pay ERCOT 100*MCPE ($10/MW)=$1000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4" name="" descr=""/>
          <p:cNvPicPr/>
          <p:nvPr/>
        </p:nvPicPr>
        <p:blipFill>
          <a:blip r:embed="rId1"/>
          <a:stretch/>
        </p:blipFill>
        <p:spPr>
          <a:xfrm>
            <a:off x="0" y="4419720"/>
            <a:ext cx="1600200" cy="1904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5" name=""/>
          <p:cNvSpPr/>
          <p:nvPr/>
        </p:nvSpPr>
        <p:spPr>
          <a:xfrm>
            <a:off x="1828800" y="3048120"/>
            <a:ext cx="8839080" cy="2971800"/>
          </a:xfrm>
          <a:prstGeom prst="cloudCallout">
            <a:avLst>
              <a:gd name="adj1" fmla="val -59879"/>
              <a:gd name="adj2" fmla="val -9828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Let’s see?  Marginal bid price is $10/MWH, My fuel &amp; op cost savings is $11/MWH. 100*11=$1100.    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$1100 - $1000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My net benefit is =$100.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Cat I instruction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67" name="" descr=""/>
          <p:cNvPicPr/>
          <p:nvPr/>
        </p:nvPicPr>
        <p:blipFill>
          <a:blip r:embed="rId2"/>
          <a:stretch/>
        </p:blipFill>
        <p:spPr>
          <a:xfrm>
            <a:off x="6324480" y="990720"/>
            <a:ext cx="2733840" cy="2395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68" name=""/>
          <p:cNvSpPr/>
          <p:nvPr/>
        </p:nvSpPr>
        <p:spPr>
          <a:xfrm>
            <a:off x="0" y="2985480"/>
            <a:ext cx="2971800" cy="45828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MCPE = $10/MWH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7340CD6-E86B-4FFE-B08E-D1E31F7A273D}" type="slidenum">
              <a:t>16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AC74B0F-8040-46E9-A190-22D4D586B172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9" name=""/>
          <p:cNvGrpSpPr/>
          <p:nvPr/>
        </p:nvGrpSpPr>
        <p:grpSpPr>
          <a:xfrm>
            <a:off x="609480" y="5932440"/>
            <a:ext cx="7848720" cy="392040"/>
            <a:chOff x="609480" y="5932440"/>
            <a:chExt cx="7848720" cy="392040"/>
          </a:xfrm>
        </p:grpSpPr>
        <p:sp>
          <p:nvSpPr>
            <p:cNvPr id="270" name=""/>
            <p:cNvSpPr/>
            <p:nvPr/>
          </p:nvSpPr>
          <p:spPr>
            <a:xfrm>
              <a:off x="609480" y="632448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1" name=""/>
            <p:cNvSpPr/>
            <p:nvPr/>
          </p:nvSpPr>
          <p:spPr>
            <a:xfrm>
              <a:off x="3853080" y="593244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72" name=""/>
          <p:cNvSpPr/>
          <p:nvPr/>
        </p:nvSpPr>
        <p:spPr>
          <a:xfrm>
            <a:off x="2286000" y="1571040"/>
            <a:ext cx="4800600" cy="2867400"/>
          </a:xfrm>
          <a:prstGeom prst="foldedCorner">
            <a:avLst>
              <a:gd name="adj" fmla="val 12500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QSE Texas moves Texas1 to 150MW or below. The three unit portfolio maintains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(600 – 50) = 550MW.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3" name=""/>
          <p:cNvSpPr/>
          <p:nvPr/>
        </p:nvSpPr>
        <p:spPr>
          <a:xfrm>
            <a:off x="3111840" y="1119240"/>
            <a:ext cx="3285360" cy="3668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4" name=""/>
          <p:cNvSpPr/>
          <p:nvPr/>
        </p:nvSpPr>
        <p:spPr>
          <a:xfrm>
            <a:off x="2133720" y="4343400"/>
            <a:ext cx="4419360" cy="1620720"/>
          </a:xfrm>
          <a:prstGeom prst="cloudCallout">
            <a:avLst>
              <a:gd name="adj1" fmla="val 48597"/>
              <a:gd name="adj2" fmla="val 35796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DBES awards 50MW to QSE Texas. </a:t>
            </a: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CG Omega"/>
              </a:rPr>
              <a:t>Unit Texas 1 to go at or below 150MW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5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&amp; Cat 2 instruction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76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277" name="" descr=""/>
            <p:cNvPicPr/>
            <p:nvPr/>
          </p:nvPicPr>
          <p:blipFill>
            <a:blip r:embed="rId1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78" name="" descr=""/>
            <p:cNvPicPr/>
            <p:nvPr/>
          </p:nvPicPr>
          <p:blipFill>
            <a:blip r:embed="rId2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79" name="" descr=""/>
            <p:cNvPicPr/>
            <p:nvPr/>
          </p:nvPicPr>
          <p:blipFill>
            <a:blip r:embed="rId3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0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1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2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3" name=""/>
          <p:cNvGrpSpPr/>
          <p:nvPr/>
        </p:nvGrpSpPr>
        <p:grpSpPr>
          <a:xfrm>
            <a:off x="7010280" y="1143000"/>
            <a:ext cx="2367000" cy="5139720"/>
            <a:chOff x="7010280" y="1143000"/>
            <a:chExt cx="2367000" cy="5139720"/>
          </a:xfrm>
        </p:grpSpPr>
        <p:pic>
          <p:nvPicPr>
            <p:cNvPr id="284" name="" descr=""/>
            <p:cNvPicPr/>
            <p:nvPr/>
          </p:nvPicPr>
          <p:blipFill>
            <a:blip r:embed="rId4"/>
            <a:stretch/>
          </p:blipFill>
          <p:spPr>
            <a:xfrm>
              <a:off x="7315200" y="243972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5" name="" descr=""/>
            <p:cNvPicPr/>
            <p:nvPr/>
          </p:nvPicPr>
          <p:blipFill>
            <a:blip r:embed="rId5"/>
            <a:stretch/>
          </p:blipFill>
          <p:spPr>
            <a:xfrm>
              <a:off x="7238880" y="114300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286" name="" descr=""/>
            <p:cNvPicPr/>
            <p:nvPr/>
          </p:nvPicPr>
          <p:blipFill>
            <a:blip r:embed="rId6"/>
            <a:stretch/>
          </p:blipFill>
          <p:spPr>
            <a:xfrm>
              <a:off x="7238880" y="449712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287" name=""/>
            <p:cNvSpPr/>
            <p:nvPr/>
          </p:nvSpPr>
          <p:spPr>
            <a:xfrm>
              <a:off x="7010280" y="594504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8" name=""/>
            <p:cNvSpPr/>
            <p:nvPr/>
          </p:nvSpPr>
          <p:spPr>
            <a:xfrm>
              <a:off x="7010280" y="411624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9" name=""/>
            <p:cNvSpPr/>
            <p:nvPr/>
          </p:nvSpPr>
          <p:spPr>
            <a:xfrm>
              <a:off x="7010280" y="221112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150MW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290" name="" descr=""/>
          <p:cNvPicPr/>
          <p:nvPr/>
        </p:nvPicPr>
        <p:blipFill>
          <a:blip r:embed="rId7"/>
          <a:stretch/>
        </p:blipFill>
        <p:spPr>
          <a:xfrm>
            <a:off x="5638680" y="5702400"/>
            <a:ext cx="1371600" cy="11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C506101-BBD0-4F17-AD6D-F5DA18B6108E}" type="slidenum">
              <a:t>17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BD5183F4-5393-4E28-83E7-857B0A889169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1" name=""/>
          <p:cNvSpPr/>
          <p:nvPr/>
        </p:nvSpPr>
        <p:spPr>
          <a:xfrm>
            <a:off x="-1066680" y="838080"/>
            <a:ext cx="8001000" cy="2971800"/>
          </a:xfrm>
          <a:prstGeom prst="cloudCallout">
            <a:avLst>
              <a:gd name="adj1" fmla="val 58550"/>
              <a:gd name="adj2" fmla="val -38356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Portfolio level, QSE Texas pays ERCOT  50MW*10=$500;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For unit Texas 1, QSE Texas gets paid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net change*MCPE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(200-150)*$10 = $500.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 payout $500-$500=$0.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2" name="" descr=""/>
          <p:cNvPicPr/>
          <p:nvPr/>
        </p:nvPicPr>
        <p:blipFill>
          <a:blip r:embed="rId1"/>
          <a:stretch/>
        </p:blipFill>
        <p:spPr>
          <a:xfrm>
            <a:off x="0" y="4495680"/>
            <a:ext cx="1673280" cy="198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3" name=""/>
          <p:cNvSpPr/>
          <p:nvPr/>
        </p:nvSpPr>
        <p:spPr>
          <a:xfrm>
            <a:off x="3200400" y="3505320"/>
            <a:ext cx="6248520" cy="2819160"/>
          </a:xfrm>
          <a:prstGeom prst="cloudCallout">
            <a:avLst>
              <a:gd name="adj1" fmla="val -82953"/>
              <a:gd name="adj2" fmla="val -18129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I reduced my total generation 50MW and ERCOT arranged service to that portion of the load for me. I pay ERCOT $0 and I can also save some fuel/op cost. This is a mutually beneficial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instruction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752480" y="6110640"/>
            <a:ext cx="3429000" cy="57996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MCPE = $10/MWH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Texas 1 resource plan level 200MW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95" name="" descr=""/>
          <p:cNvPicPr/>
          <p:nvPr/>
        </p:nvPicPr>
        <p:blipFill>
          <a:blip r:embed="rId2"/>
          <a:stretch/>
        </p:blipFill>
        <p:spPr>
          <a:xfrm>
            <a:off x="6553080" y="990720"/>
            <a:ext cx="2505240" cy="219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96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&amp; Cat 2 instruction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BF05F6-D972-4430-A033-23B6CEE571FC}" type="slidenum">
              <a:t>18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A1F52806-E52D-441D-99BB-17F33006D2D7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7" name=""/>
          <p:cNvGrpSpPr/>
          <p:nvPr/>
        </p:nvGrpSpPr>
        <p:grpSpPr>
          <a:xfrm>
            <a:off x="609480" y="5932440"/>
            <a:ext cx="7848720" cy="392040"/>
            <a:chOff x="609480" y="5932440"/>
            <a:chExt cx="7848720" cy="392040"/>
          </a:xfrm>
        </p:grpSpPr>
        <p:sp>
          <p:nvSpPr>
            <p:cNvPr id="298" name=""/>
            <p:cNvSpPr/>
            <p:nvPr/>
          </p:nvSpPr>
          <p:spPr>
            <a:xfrm>
              <a:off x="609480" y="632448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99" name=""/>
            <p:cNvSpPr/>
            <p:nvPr/>
          </p:nvSpPr>
          <p:spPr>
            <a:xfrm>
              <a:off x="3853080" y="593244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00" name=""/>
          <p:cNvSpPr/>
          <p:nvPr/>
        </p:nvSpPr>
        <p:spPr>
          <a:xfrm>
            <a:off x="2133720" y="1726200"/>
            <a:ext cx="5181480" cy="2522880"/>
          </a:xfrm>
          <a:prstGeom prst="foldedCorner">
            <a:avLst>
              <a:gd name="adj" fmla="val 12500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QSE Texas must move Texas1 to 250MW or above.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The three unit portfolio must then maintain (600+50) 650MW.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2959560" y="1119240"/>
            <a:ext cx="3285360" cy="3668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1752480" y="4419720"/>
            <a:ext cx="5334120" cy="1752480"/>
          </a:xfrm>
          <a:prstGeom prst="cloudCallout">
            <a:avLst>
              <a:gd name="adj1" fmla="val 36013"/>
              <a:gd name="adj2" fmla="val 15398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UBES awards 50MW.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CG Omega"/>
              </a:rPr>
              <a:t>Unit Texas 1.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00"/>
                </a:solidFill>
                <a:effectLst/>
                <a:uFillTx/>
                <a:latin typeface="CG Omega"/>
              </a:rPr>
              <a:t>Go to or above 250MW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03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304" name="" descr=""/>
            <p:cNvPicPr/>
            <p:nvPr/>
          </p:nvPicPr>
          <p:blipFill>
            <a:blip r:embed="rId1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5" name="" descr=""/>
            <p:cNvPicPr/>
            <p:nvPr/>
          </p:nvPicPr>
          <p:blipFill>
            <a:blip r:embed="rId2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06" name="" descr=""/>
            <p:cNvPicPr/>
            <p:nvPr/>
          </p:nvPicPr>
          <p:blipFill>
            <a:blip r:embed="rId3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07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8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9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10" name=""/>
          <p:cNvGrpSpPr/>
          <p:nvPr/>
        </p:nvGrpSpPr>
        <p:grpSpPr>
          <a:xfrm>
            <a:off x="7238880" y="1143000"/>
            <a:ext cx="2214720" cy="5139720"/>
            <a:chOff x="7238880" y="1143000"/>
            <a:chExt cx="2214720" cy="5139720"/>
          </a:xfrm>
        </p:grpSpPr>
        <p:pic>
          <p:nvPicPr>
            <p:cNvPr id="311" name="" descr=""/>
            <p:cNvPicPr/>
            <p:nvPr/>
          </p:nvPicPr>
          <p:blipFill>
            <a:blip r:embed="rId4"/>
            <a:stretch/>
          </p:blipFill>
          <p:spPr>
            <a:xfrm>
              <a:off x="7524000" y="2439720"/>
              <a:ext cx="155520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2" name="" descr=""/>
            <p:cNvPicPr/>
            <p:nvPr/>
          </p:nvPicPr>
          <p:blipFill>
            <a:blip r:embed="rId5"/>
            <a:stretch/>
          </p:blipFill>
          <p:spPr>
            <a:xfrm>
              <a:off x="7452720" y="1143000"/>
              <a:ext cx="162900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13" name="" descr=""/>
            <p:cNvPicPr/>
            <p:nvPr/>
          </p:nvPicPr>
          <p:blipFill>
            <a:blip r:embed="rId6"/>
            <a:stretch/>
          </p:blipFill>
          <p:spPr>
            <a:xfrm>
              <a:off x="7452720" y="4497120"/>
              <a:ext cx="147636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14" name=""/>
            <p:cNvSpPr/>
            <p:nvPr/>
          </p:nvSpPr>
          <p:spPr>
            <a:xfrm>
              <a:off x="7238880" y="5945040"/>
              <a:ext cx="221472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5" name=""/>
            <p:cNvSpPr/>
            <p:nvPr/>
          </p:nvSpPr>
          <p:spPr>
            <a:xfrm>
              <a:off x="7238880" y="4116240"/>
              <a:ext cx="21416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6" name=""/>
            <p:cNvSpPr/>
            <p:nvPr/>
          </p:nvSpPr>
          <p:spPr>
            <a:xfrm>
              <a:off x="7238880" y="2211120"/>
              <a:ext cx="206748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270MW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17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&amp; Cat 3 instruction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18" name="" descr=""/>
          <p:cNvPicPr/>
          <p:nvPr/>
        </p:nvPicPr>
        <p:blipFill>
          <a:blip r:embed="rId7"/>
          <a:stretch/>
        </p:blipFill>
        <p:spPr>
          <a:xfrm>
            <a:off x="5867280" y="5702400"/>
            <a:ext cx="1371600" cy="1155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06C12F7-17CC-4411-867E-A2176206435B}" type="slidenum">
              <a:t>19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606F545-9277-443E-99F7-7641DCBB6D9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" name="" descr=""/>
          <p:cNvPicPr/>
          <p:nvPr/>
        </p:nvPicPr>
        <p:blipFill>
          <a:blip r:embed="rId1"/>
          <a:stretch/>
        </p:blipFill>
        <p:spPr>
          <a:xfrm>
            <a:off x="7086600" y="4495680"/>
            <a:ext cx="1819440" cy="1683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" name=""/>
          <p:cNvSpPr/>
          <p:nvPr/>
        </p:nvSpPr>
        <p:spPr>
          <a:xfrm>
            <a:off x="0" y="914400"/>
            <a:ext cx="7467480" cy="4343400"/>
          </a:xfrm>
          <a:prstGeom prst="cloudCallout">
            <a:avLst>
              <a:gd name="adj1" fmla="val 61032"/>
              <a:gd name="adj2" fmla="val 26791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OK, let’s look at the different categories of Balancing Energy Service (BES) deployments.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There are five current types of BES deployment.  Category 1, 2, 3, 4 and OOME.  Lets take a look at how they work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6169680" y="6172200"/>
            <a:ext cx="2221200" cy="39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ERCOT Operator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C2B2FC7-559A-4316-9EA4-6F728F769120}" type="slidenum">
              <a:t>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8AC56D9-BE25-44E7-BA59-4E5FD4F74F0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"/>
          <p:cNvSpPr/>
          <p:nvPr/>
        </p:nvSpPr>
        <p:spPr>
          <a:xfrm>
            <a:off x="-1066680" y="762120"/>
            <a:ext cx="9219960" cy="3581280"/>
          </a:xfrm>
          <a:prstGeom prst="cloudCallout">
            <a:avLst>
              <a:gd name="adj1" fmla="val 44060"/>
              <a:gd name="adj2" fmla="val -35018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Portfolio level, ERCOT pays QSE Texas  50MW*10=$500;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CG Omega"/>
              </a:rPr>
              <a:t>For unit Texas 1, QSE Texas gets paid Unit net change*Unit Specific Premium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CG Omega"/>
              </a:rPr>
              <a:t>(250-200)*$20/MW=$1000.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Total: ERCOT to pay QSE Texas 1500$.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0" name="" descr=""/>
          <p:cNvPicPr/>
          <p:nvPr/>
        </p:nvPicPr>
        <p:blipFill>
          <a:blip r:embed="rId1"/>
          <a:stretch/>
        </p:blipFill>
        <p:spPr>
          <a:xfrm>
            <a:off x="190440" y="4419720"/>
            <a:ext cx="1866960" cy="220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1" name=""/>
          <p:cNvSpPr/>
          <p:nvPr/>
        </p:nvSpPr>
        <p:spPr>
          <a:xfrm>
            <a:off x="2895480" y="4419720"/>
            <a:ext cx="3810240" cy="1904760"/>
          </a:xfrm>
          <a:prstGeom prst="cloudCallout">
            <a:avLst>
              <a:gd name="adj1" fmla="val -85375"/>
              <a:gd name="adj2" fmla="val -5425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1500 bucks!! It’s a good deal.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2" name="" descr=""/>
          <p:cNvPicPr/>
          <p:nvPr/>
        </p:nvPicPr>
        <p:blipFill>
          <a:blip r:embed="rId2"/>
          <a:stretch/>
        </p:blipFill>
        <p:spPr>
          <a:xfrm>
            <a:off x="6553080" y="990720"/>
            <a:ext cx="2505240" cy="219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3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&amp; Cat 3 instruction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 flipH="1">
            <a:off x="7162560" y="4191120"/>
            <a:ext cx="990360" cy="1600200"/>
          </a:xfrm>
          <a:prstGeom prst="line">
            <a:avLst/>
          </a:prstGeom>
          <a:ln w="5724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7251120" y="3657600"/>
            <a:ext cx="195408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Premium </a:t>
            </a: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less</a:t>
            </a: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 than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Heat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4572000" y="5865120"/>
            <a:ext cx="4191120" cy="76320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MCPE = $10/MWH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Texas 1 Up Premium $20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resource plan</a:t>
            </a: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level 200MW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E6E4936-9839-457F-A0D3-348CF7FBB1E1}" type="slidenum">
              <a:t>20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27BB740-E760-4EBE-8BBF-5EC75E0361C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"/>
          <p:cNvSpPr/>
          <p:nvPr/>
        </p:nvSpPr>
        <p:spPr>
          <a:xfrm>
            <a:off x="-990720" y="762120"/>
            <a:ext cx="8534520" cy="3657600"/>
          </a:xfrm>
          <a:prstGeom prst="cloudCallout">
            <a:avLst>
              <a:gd name="adj1" fmla="val 50726"/>
              <a:gd name="adj2" fmla="val -35328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Portfolio level, ERCOT pays QSE Texas  50MW*10=$500;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CG Omega"/>
              </a:rPr>
              <a:t>For unit Texas 1, QSE Texas gets paid Unit net change*(Fuel Index*Heat Rate- MCPE)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CG Omega"/>
              </a:rPr>
              <a:t>(250-200)*$44/MW=$2200.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Total: ERCOT to pay QSE Texas 2700$.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28" name="" descr=""/>
          <p:cNvPicPr/>
          <p:nvPr/>
        </p:nvPicPr>
        <p:blipFill>
          <a:blip r:embed="rId1"/>
          <a:stretch/>
        </p:blipFill>
        <p:spPr>
          <a:xfrm>
            <a:off x="190440" y="4419720"/>
            <a:ext cx="1866960" cy="2209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29" name=""/>
          <p:cNvSpPr/>
          <p:nvPr/>
        </p:nvSpPr>
        <p:spPr>
          <a:xfrm>
            <a:off x="2514600" y="4419720"/>
            <a:ext cx="3809880" cy="1904760"/>
          </a:xfrm>
          <a:prstGeom prst="cloudCallout">
            <a:avLst>
              <a:gd name="adj1" fmla="val -76208"/>
              <a:gd name="adj2" fmla="val -53333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2700 bucks!! Is a 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good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deal.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4572000" y="5865120"/>
            <a:ext cx="4191120" cy="76320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MCPE = $10/MWH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Texas 1 Up Premium $100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resource plan</a:t>
            </a:r>
            <a:r>
              <a:rPr b="1" lang="en-US" sz="1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 level 200MW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31" name="" descr=""/>
          <p:cNvPicPr/>
          <p:nvPr/>
        </p:nvPicPr>
        <p:blipFill>
          <a:blip r:embed="rId2"/>
          <a:stretch/>
        </p:blipFill>
        <p:spPr>
          <a:xfrm>
            <a:off x="6553080" y="990720"/>
            <a:ext cx="2505240" cy="219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32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&amp; Cat 3 instruction</a:t>
            </a: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 flipH="1">
            <a:off x="7162560" y="4191120"/>
            <a:ext cx="990360" cy="1600200"/>
          </a:xfrm>
          <a:prstGeom prst="line">
            <a:avLst/>
          </a:prstGeom>
          <a:ln w="5724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7200360" y="3657600"/>
            <a:ext cx="2055240" cy="57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Premium </a:t>
            </a: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more</a:t>
            </a: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 than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Heat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365C2AF-C35B-4752-9F14-4513DC0BBDDD}" type="slidenum">
              <a:t>21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D331CB1-22D2-4410-BAE4-0CCD0880294F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5" name=""/>
          <p:cNvGrpSpPr/>
          <p:nvPr/>
        </p:nvGrpSpPr>
        <p:grpSpPr>
          <a:xfrm>
            <a:off x="609480" y="5932440"/>
            <a:ext cx="7848720" cy="392040"/>
            <a:chOff x="609480" y="5932440"/>
            <a:chExt cx="7848720" cy="392040"/>
          </a:xfrm>
        </p:grpSpPr>
        <p:sp>
          <p:nvSpPr>
            <p:cNvPr id="336" name=""/>
            <p:cNvSpPr/>
            <p:nvPr/>
          </p:nvSpPr>
          <p:spPr>
            <a:xfrm>
              <a:off x="609480" y="6324480"/>
              <a:ext cx="7848720" cy="0"/>
            </a:xfrm>
            <a:prstGeom prst="line">
              <a:avLst/>
            </a:prstGeom>
            <a:ln w="57240">
              <a:solidFill>
                <a:srgbClr val="ff33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1800" rIns="91800" tIns="-45720" bIns="-457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37" name=""/>
            <p:cNvSpPr/>
            <p:nvPr/>
          </p:nvSpPr>
          <p:spPr>
            <a:xfrm>
              <a:off x="3853080" y="5932440"/>
              <a:ext cx="838080" cy="3362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2160" rIns="92160" tIns="46080" bIns="4608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ff3300"/>
                  </a:solidFill>
                  <a:effectLst/>
                  <a:uFillTx/>
                  <a:latin typeface="CG Omega"/>
                </a:rPr>
                <a:t>T I M E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38" name=""/>
          <p:cNvSpPr/>
          <p:nvPr/>
        </p:nvSpPr>
        <p:spPr>
          <a:xfrm>
            <a:off x="2057400" y="1700280"/>
            <a:ext cx="5029200" cy="2039040"/>
          </a:xfrm>
          <a:prstGeom prst="foldedCorner">
            <a:avLst>
              <a:gd name="adj" fmla="val 12500"/>
            </a:avLst>
          </a:prstGeom>
          <a:noFill/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QSE Texas moves Texas 1 to 250MW.  The total of Texas 2 and Texas 3 needs to be 600 - 250=350MW.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2730960" y="1119240"/>
            <a:ext cx="3285360" cy="3668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Base Power Schedule 600MW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40" name="" descr=""/>
          <p:cNvPicPr/>
          <p:nvPr/>
        </p:nvPicPr>
        <p:blipFill>
          <a:blip r:embed="rId1"/>
          <a:stretch/>
        </p:blipFill>
        <p:spPr>
          <a:xfrm>
            <a:off x="5867280" y="5659560"/>
            <a:ext cx="1295640" cy="1198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41" name=""/>
          <p:cNvSpPr/>
          <p:nvPr/>
        </p:nvSpPr>
        <p:spPr>
          <a:xfrm>
            <a:off x="2057400" y="3809880"/>
            <a:ext cx="4572000" cy="1905120"/>
          </a:xfrm>
          <a:prstGeom prst="cloudCallout">
            <a:avLst>
              <a:gd name="adj1" fmla="val 48370"/>
              <a:gd name="adj2" fmla="val 44499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To unload the overloaded transmission line, the unit Texas 1 needs to go to 250MW.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2" name=""/>
          <p:cNvGrpSpPr/>
          <p:nvPr/>
        </p:nvGrpSpPr>
        <p:grpSpPr>
          <a:xfrm>
            <a:off x="0" y="1141560"/>
            <a:ext cx="2367000" cy="5139720"/>
            <a:chOff x="0" y="1141560"/>
            <a:chExt cx="2367000" cy="5139720"/>
          </a:xfrm>
        </p:grpSpPr>
        <p:pic>
          <p:nvPicPr>
            <p:cNvPr id="343" name="" descr=""/>
            <p:cNvPicPr/>
            <p:nvPr/>
          </p:nvPicPr>
          <p:blipFill>
            <a:blip r:embed="rId2"/>
            <a:stretch/>
          </p:blipFill>
          <p:spPr>
            <a:xfrm>
              <a:off x="304920" y="243828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4" name="" descr=""/>
            <p:cNvPicPr/>
            <p:nvPr/>
          </p:nvPicPr>
          <p:blipFill>
            <a:blip r:embed="rId3"/>
            <a:stretch/>
          </p:blipFill>
          <p:spPr>
            <a:xfrm>
              <a:off x="228600" y="114156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45" name="" descr=""/>
            <p:cNvPicPr/>
            <p:nvPr/>
          </p:nvPicPr>
          <p:blipFill>
            <a:blip r:embed="rId4"/>
            <a:stretch/>
          </p:blipFill>
          <p:spPr>
            <a:xfrm>
              <a:off x="228600" y="449568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46" name=""/>
            <p:cNvSpPr/>
            <p:nvPr/>
          </p:nvSpPr>
          <p:spPr>
            <a:xfrm>
              <a:off x="0" y="594360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7" name=""/>
            <p:cNvSpPr/>
            <p:nvPr/>
          </p:nvSpPr>
          <p:spPr>
            <a:xfrm>
              <a:off x="0" y="411480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0" y="220968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200MW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49" name=""/>
          <p:cNvGrpSpPr/>
          <p:nvPr/>
        </p:nvGrpSpPr>
        <p:grpSpPr>
          <a:xfrm>
            <a:off x="7010280" y="1143000"/>
            <a:ext cx="2367000" cy="5139720"/>
            <a:chOff x="7010280" y="1143000"/>
            <a:chExt cx="2367000" cy="5139720"/>
          </a:xfrm>
        </p:grpSpPr>
        <p:pic>
          <p:nvPicPr>
            <p:cNvPr id="350" name="" descr=""/>
            <p:cNvPicPr/>
            <p:nvPr/>
          </p:nvPicPr>
          <p:blipFill>
            <a:blip r:embed="rId5"/>
            <a:stretch/>
          </p:blipFill>
          <p:spPr>
            <a:xfrm>
              <a:off x="7315200" y="2439720"/>
              <a:ext cx="1662120" cy="17528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51" name="" descr=""/>
            <p:cNvPicPr/>
            <p:nvPr/>
          </p:nvPicPr>
          <p:blipFill>
            <a:blip r:embed="rId6"/>
            <a:stretch/>
          </p:blipFill>
          <p:spPr>
            <a:xfrm>
              <a:off x="7238880" y="1143000"/>
              <a:ext cx="1741320" cy="114444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352" name="" descr=""/>
            <p:cNvPicPr/>
            <p:nvPr/>
          </p:nvPicPr>
          <p:blipFill>
            <a:blip r:embed="rId7"/>
            <a:stretch/>
          </p:blipFill>
          <p:spPr>
            <a:xfrm>
              <a:off x="7238880" y="4497120"/>
              <a:ext cx="1577880" cy="151452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353" name=""/>
            <p:cNvSpPr/>
            <p:nvPr/>
          </p:nvSpPr>
          <p:spPr>
            <a:xfrm>
              <a:off x="7010280" y="5945040"/>
              <a:ext cx="236700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3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4" name=""/>
            <p:cNvSpPr/>
            <p:nvPr/>
          </p:nvSpPr>
          <p:spPr>
            <a:xfrm>
              <a:off x="7010280" y="4116240"/>
              <a:ext cx="2289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2 is @ 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5" name=""/>
            <p:cNvSpPr/>
            <p:nvPr/>
          </p:nvSpPr>
          <p:spPr>
            <a:xfrm>
              <a:off x="7010280" y="2211120"/>
              <a:ext cx="2209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Texas 1 is @ 250MW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56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OOME Inst.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2175A2E-E001-453C-BFF7-4772CBC52FAC}" type="slidenum">
              <a:t>22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577E00DA-6269-45EB-80A1-383A806C2BE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" name=""/>
          <p:cNvSpPr/>
          <p:nvPr/>
        </p:nvSpPr>
        <p:spPr>
          <a:xfrm>
            <a:off x="-609480" y="990720"/>
            <a:ext cx="7619760" cy="2438280"/>
          </a:xfrm>
          <a:prstGeom prst="cloudCallout">
            <a:avLst>
              <a:gd name="adj1" fmla="val 56083"/>
              <a:gd name="adj2" fmla="val -3587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ERCOT pays QSE for Texas 1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Unit net change*unit specific premium.  That’s (250 - 200)*($20/MW)= $1000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58" name="" descr=""/>
          <p:cNvPicPr/>
          <p:nvPr/>
        </p:nvPicPr>
        <p:blipFill>
          <a:blip r:embed="rId1"/>
          <a:stretch/>
        </p:blipFill>
        <p:spPr>
          <a:xfrm>
            <a:off x="0" y="4343400"/>
            <a:ext cx="2209680" cy="2057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9" name=""/>
          <p:cNvSpPr/>
          <p:nvPr/>
        </p:nvSpPr>
        <p:spPr>
          <a:xfrm>
            <a:off x="2590920" y="3809880"/>
            <a:ext cx="6324480" cy="2210040"/>
          </a:xfrm>
          <a:prstGeom prst="cloudCallout">
            <a:avLst>
              <a:gd name="adj1" fmla="val -68296"/>
              <a:gd name="adj2" fmla="val -2974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Great! By realigning the generation pattern of my units. I get paid $1000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0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Only OOME Inst.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1" name=""/>
          <p:cNvSpPr/>
          <p:nvPr/>
        </p:nvSpPr>
        <p:spPr>
          <a:xfrm>
            <a:off x="0" y="3442680"/>
            <a:ext cx="4191120" cy="76320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MCPE = $10/MWH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ff"/>
                </a:solidFill>
                <a:effectLst/>
                <a:uFillTx/>
                <a:latin typeface="Times New Roman"/>
              </a:rPr>
              <a:t>Texas 1 Up Premium $20 and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resource plan level 200MW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2" name="" descr=""/>
          <p:cNvPicPr/>
          <p:nvPr/>
        </p:nvPicPr>
        <p:blipFill>
          <a:blip r:embed="rId2"/>
          <a:stretch/>
        </p:blipFill>
        <p:spPr>
          <a:xfrm>
            <a:off x="6553080" y="990720"/>
            <a:ext cx="2505240" cy="219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4A125D6-A3BD-4FF4-A28E-B6C910BEA364}" type="slidenum">
              <a:t>23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411DDD48-1365-4315-A6A2-381B55F80313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"/>
          <p:cNvSpPr/>
          <p:nvPr/>
        </p:nvSpPr>
        <p:spPr>
          <a:xfrm>
            <a:off x="5638680" y="304920"/>
            <a:ext cx="2590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4" name="" descr=""/>
          <p:cNvPicPr/>
          <p:nvPr/>
        </p:nvPicPr>
        <p:blipFill>
          <a:blip r:embed="rId1"/>
          <a:stretch/>
        </p:blipFill>
        <p:spPr>
          <a:xfrm>
            <a:off x="228600" y="1371600"/>
            <a:ext cx="1673280" cy="1981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5" name=""/>
          <p:cNvSpPr/>
          <p:nvPr/>
        </p:nvSpPr>
        <p:spPr>
          <a:xfrm>
            <a:off x="2209680" y="914400"/>
            <a:ext cx="7696440" cy="2209680"/>
          </a:xfrm>
          <a:prstGeom prst="cloudCallout">
            <a:avLst>
              <a:gd name="adj1" fmla="val -60851"/>
              <a:gd name="adj2" fmla="val -32328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 seems the instruction is easy to follow. Can you summarize how I respond to the deployment instructions?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66" name="" descr=""/>
          <p:cNvPicPr/>
          <p:nvPr/>
        </p:nvPicPr>
        <p:blipFill>
          <a:blip r:embed="rId2"/>
          <a:stretch/>
        </p:blipFill>
        <p:spPr>
          <a:xfrm>
            <a:off x="0" y="4905360"/>
            <a:ext cx="1676520" cy="15508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67" name=""/>
          <p:cNvSpPr/>
          <p:nvPr/>
        </p:nvSpPr>
        <p:spPr>
          <a:xfrm>
            <a:off x="1219320" y="2895480"/>
            <a:ext cx="9829800" cy="3733920"/>
          </a:xfrm>
          <a:prstGeom prst="cloudCallout">
            <a:avLst>
              <a:gd name="adj1" fmla="val -51388"/>
              <a:gd name="adj2" fmla="val 1699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The unit specific instruction (i.e., Cat 2, 3, 4, or OOME) tells you the specific level for that resource.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The UBES/DBES instruction (i.e., Cat 1) tells you how much you need to move from your base power schedule at the portfolio level.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8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Summary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54E2AC3-7C27-4521-BB04-C9F847103326}" type="slidenum">
              <a:t>24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3429625-413E-4669-BFAB-6E513D154FD8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" name=""/>
          <p:cNvSpPr/>
          <p:nvPr/>
        </p:nvSpPr>
        <p:spPr>
          <a:xfrm>
            <a:off x="5638680" y="304920"/>
            <a:ext cx="2590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Payment/Charge Summary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0" name=""/>
          <p:cNvSpPr/>
          <p:nvPr/>
        </p:nvSpPr>
        <p:spPr>
          <a:xfrm>
            <a:off x="-533520" y="3352680"/>
            <a:ext cx="7620120" cy="3200400"/>
          </a:xfrm>
          <a:prstGeom prst="cloudCallout">
            <a:avLst>
              <a:gd name="adj1" fmla="val 60083"/>
              <a:gd name="adj2" fmla="val -630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Corresponding to each unit specific deployment, you will receive a unit specific payment;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At the portfolio level, you will be paid/charged by (Resource Schedule-Meter Reading)*MCPE.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1" name="" descr=""/>
          <p:cNvPicPr/>
          <p:nvPr/>
        </p:nvPicPr>
        <p:blipFill>
          <a:blip r:embed="rId1"/>
          <a:stretch/>
        </p:blipFill>
        <p:spPr>
          <a:xfrm>
            <a:off x="58680" y="1371600"/>
            <a:ext cx="1481040" cy="17524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2" name=""/>
          <p:cNvSpPr/>
          <p:nvPr/>
        </p:nvSpPr>
        <p:spPr>
          <a:xfrm>
            <a:off x="2209680" y="990720"/>
            <a:ext cx="6934320" cy="1752480"/>
          </a:xfrm>
          <a:prstGeom prst="cloudCallout">
            <a:avLst>
              <a:gd name="adj1" fmla="val -63416"/>
              <a:gd name="adj2" fmla="val -31430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 you also summarize what is the settlement implication for these instructions?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3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Payments /Charges 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4" name="" descr=""/>
          <p:cNvPicPr/>
          <p:nvPr/>
        </p:nvPicPr>
        <p:blipFill>
          <a:blip r:embed="rId2"/>
          <a:stretch/>
        </p:blipFill>
        <p:spPr>
          <a:xfrm>
            <a:off x="6553080" y="4572000"/>
            <a:ext cx="2505240" cy="21956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6702C4B-C4EB-47D8-A3BA-FD64293921D8}" type="slidenum">
              <a:t>25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11B55C2D-5835-4D14-8404-3ED020C305A5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5" name=""/>
          <p:cNvSpPr/>
          <p:nvPr/>
        </p:nvSpPr>
        <p:spPr>
          <a:xfrm>
            <a:off x="5638680" y="304920"/>
            <a:ext cx="2590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How to prioritize instruction?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-914400" y="3124080"/>
            <a:ext cx="9677520" cy="3429000"/>
          </a:xfrm>
          <a:prstGeom prst="cloudCallout">
            <a:avLst>
              <a:gd name="adj1" fmla="val 46638"/>
              <a:gd name="adj2" fmla="val 2777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1st</a:t>
            </a: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,  meet the specific Resource deployment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Then provide the Balancing Energy Service deployment 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If unable to provide the BES, follow the notification procedures established in Section 5, Dispatch.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7" name="" descr=""/>
          <p:cNvPicPr/>
          <p:nvPr/>
        </p:nvPicPr>
        <p:blipFill>
          <a:blip r:embed="rId1"/>
          <a:stretch/>
        </p:blipFill>
        <p:spPr>
          <a:xfrm>
            <a:off x="0" y="1143000"/>
            <a:ext cx="160956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8" name=""/>
          <p:cNvSpPr/>
          <p:nvPr/>
        </p:nvSpPr>
        <p:spPr>
          <a:xfrm>
            <a:off x="2133720" y="838080"/>
            <a:ext cx="8381880" cy="2438640"/>
          </a:xfrm>
          <a:prstGeom prst="cloudCallout">
            <a:avLst>
              <a:gd name="adj1" fmla="val -63069"/>
              <a:gd name="adj2" fmla="val -38995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For some special conditions, I have difficulty following both the unit specific instructions and portfolio instructions, what I am supposed to do?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79" name="" descr=""/>
          <p:cNvPicPr/>
          <p:nvPr/>
        </p:nvPicPr>
        <p:blipFill>
          <a:blip r:embed="rId2"/>
          <a:stretch/>
        </p:blipFill>
        <p:spPr>
          <a:xfrm>
            <a:off x="7543800" y="5051520"/>
            <a:ext cx="1600200" cy="1481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0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Prioritizing Instructions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9A1E763-3D24-47FF-97C3-A9B196EEF57E}" type="slidenum">
              <a:t>26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3B052E4-9A21-48B4-BBB9-CC91A56719D6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"/>
          <p:cNvSpPr/>
          <p:nvPr/>
        </p:nvSpPr>
        <p:spPr>
          <a:xfrm>
            <a:off x="5638680" y="304920"/>
            <a:ext cx="2590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Advanced Course is Available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2" name=""/>
          <p:cNvSpPr/>
          <p:nvPr/>
        </p:nvSpPr>
        <p:spPr>
          <a:xfrm>
            <a:off x="-838080" y="2819520"/>
            <a:ext cx="8458200" cy="4038480"/>
          </a:xfrm>
          <a:prstGeom prst="cloudCallout">
            <a:avLst>
              <a:gd name="adj1" fmla="val 58861"/>
              <a:gd name="adj2" fmla="val -7666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When it gets posted, sign up for - </a:t>
            </a:r>
            <a:r>
              <a:rPr b="1" lang="en-US" sz="2000" strike="noStrike" u="none">
                <a:solidFill>
                  <a:srgbClr val="ff3300"/>
                </a:solidFill>
                <a:effectLst/>
                <a:uFillTx/>
                <a:latin typeface="Arial"/>
              </a:rPr>
              <a:t>“Balancing Energy Market - Principles and Examples”. </a:t>
            </a: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This will provide, in technical detail, how the ERCOT protocols direct this balancing market.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66ff"/>
                </a:solidFill>
                <a:effectLst/>
                <a:uFillTx/>
                <a:latin typeface="Arial"/>
              </a:rPr>
              <a:t>We also recognize there’s room for improvement.  Currently, the ERCOT Phase 2 project is in progress to improve market system performance.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3" name="" descr=""/>
          <p:cNvPicPr/>
          <p:nvPr/>
        </p:nvPicPr>
        <p:blipFill>
          <a:blip r:embed="rId1"/>
          <a:stretch/>
        </p:blipFill>
        <p:spPr>
          <a:xfrm>
            <a:off x="0" y="1295280"/>
            <a:ext cx="1673280" cy="19814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4" name=""/>
          <p:cNvSpPr/>
          <p:nvPr/>
        </p:nvSpPr>
        <p:spPr>
          <a:xfrm>
            <a:off x="2057400" y="990720"/>
            <a:ext cx="7620120" cy="2133360"/>
          </a:xfrm>
          <a:prstGeom prst="cloudCallout">
            <a:avLst>
              <a:gd name="adj1" fmla="val -63148"/>
              <a:gd name="adj2" fmla="val -40625"/>
            </a:avLst>
          </a:prstGeom>
          <a:noFill/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 understand the expectation, but how do I find out the basis for some of these instructions I’m getting and get a more through understanding of the ERCOT market?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5" name="" descr=""/>
          <p:cNvPicPr/>
          <p:nvPr/>
        </p:nvPicPr>
        <p:blipFill>
          <a:blip r:embed="rId2"/>
          <a:stretch/>
        </p:blipFill>
        <p:spPr>
          <a:xfrm>
            <a:off x="7315200" y="4840200"/>
            <a:ext cx="1828800" cy="1692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86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Advanced Course 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6CEAA94-0FC0-438D-A994-D20EB2D64AD5}" type="slidenum">
              <a:t>27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114EE8C-D4FD-4CB2-A88F-9DDA48B2532C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" name=""/>
          <p:cNvSpPr/>
          <p:nvPr/>
        </p:nvSpPr>
        <p:spPr>
          <a:xfrm>
            <a:off x="5638680" y="304920"/>
            <a:ext cx="2590920" cy="45720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 and Answers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2133720" y="0"/>
            <a:ext cx="70102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Questions ?????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9" name="" descr=""/>
          <p:cNvPicPr/>
          <p:nvPr/>
        </p:nvPicPr>
        <p:blipFill>
          <a:blip r:embed="rId1"/>
          <a:stretch/>
        </p:blipFill>
        <p:spPr>
          <a:xfrm>
            <a:off x="2746440" y="1523880"/>
            <a:ext cx="3730680" cy="43434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ED78661-5A93-4D5A-9E1B-F757DA47FC02}" type="slidenum">
              <a:t>28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04D6BB57-4A23-4173-9A65-0613746ED56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"/>
          <p:cNvSpPr/>
          <p:nvPr/>
        </p:nvSpPr>
        <p:spPr>
          <a:xfrm>
            <a:off x="4495680" y="3809880"/>
            <a:ext cx="914400" cy="0"/>
          </a:xfrm>
          <a:prstGeom prst="line">
            <a:avLst/>
          </a:prstGeom>
          <a:ln cap="sq" w="7632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6173640" y="3352680"/>
            <a:ext cx="123048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Load@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4495680" y="3581280"/>
            <a:ext cx="838440" cy="0"/>
          </a:xfrm>
          <a:prstGeom prst="line">
            <a:avLst/>
          </a:prstGeom>
          <a:ln w="57240">
            <a:solidFill>
              <a:srgbClr val="ff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4" name="" descr=""/>
          <p:cNvPicPr/>
          <p:nvPr/>
        </p:nvPicPr>
        <p:blipFill>
          <a:blip r:embed="rId1"/>
          <a:stretch/>
        </p:blipFill>
        <p:spPr>
          <a:xfrm>
            <a:off x="533520" y="2278080"/>
            <a:ext cx="2057400" cy="116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5" name="" descr=""/>
          <p:cNvPicPr/>
          <p:nvPr/>
        </p:nvPicPr>
        <p:blipFill>
          <a:blip r:embed="rId2"/>
          <a:stretch/>
        </p:blipFill>
        <p:spPr>
          <a:xfrm>
            <a:off x="2286000" y="4114800"/>
            <a:ext cx="1386000" cy="1438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6" name=""/>
          <p:cNvSpPr/>
          <p:nvPr/>
        </p:nvSpPr>
        <p:spPr>
          <a:xfrm>
            <a:off x="2590920" y="2136600"/>
            <a:ext cx="129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Texas_1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3660840" y="4267080"/>
            <a:ext cx="129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Texas_3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3"/>
          <a:stretch/>
        </p:blipFill>
        <p:spPr>
          <a:xfrm>
            <a:off x="457200" y="3962520"/>
            <a:ext cx="1276200" cy="1600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9" name=""/>
          <p:cNvSpPr/>
          <p:nvPr/>
        </p:nvSpPr>
        <p:spPr>
          <a:xfrm>
            <a:off x="6708960" y="1981080"/>
            <a:ext cx="129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Texas_4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0" name="" descr=""/>
          <p:cNvPicPr/>
          <p:nvPr/>
        </p:nvPicPr>
        <p:blipFill>
          <a:blip r:embed="rId4"/>
          <a:stretch/>
        </p:blipFill>
        <p:spPr>
          <a:xfrm>
            <a:off x="5029200" y="2057400"/>
            <a:ext cx="1676520" cy="10875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1" name=""/>
          <p:cNvSpPr/>
          <p:nvPr/>
        </p:nvSpPr>
        <p:spPr>
          <a:xfrm>
            <a:off x="308160" y="3581280"/>
            <a:ext cx="129168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Texas_2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@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200MW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2" name="" descr=""/>
          <p:cNvPicPr/>
          <p:nvPr/>
        </p:nvPicPr>
        <p:blipFill>
          <a:blip r:embed="rId5"/>
          <a:stretch/>
        </p:blipFill>
        <p:spPr>
          <a:xfrm>
            <a:off x="7620120" y="2743200"/>
            <a:ext cx="121896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3" name=""/>
          <p:cNvSpPr/>
          <p:nvPr/>
        </p:nvSpPr>
        <p:spPr>
          <a:xfrm>
            <a:off x="4876920" y="2057400"/>
            <a:ext cx="0" cy="36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380880" y="2057400"/>
            <a:ext cx="8458200" cy="3581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3809880" y="5166720"/>
            <a:ext cx="107316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4884840" y="5166720"/>
            <a:ext cx="115884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367920" y="1222200"/>
            <a:ext cx="8027640" cy="580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Scheduled flow on the zonal constraint </a:t>
            </a: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600MW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28280" y="5716440"/>
            <a:ext cx="80082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Adjusted flow from the BES awards on the zonal constraint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needs to be 200MW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905120" y="0"/>
            <a:ext cx="655308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60" name=""/>
          <p:cNvCxnSpPr>
            <a:stCxn id="57" idx="2"/>
            <a:endCxn id="61" idx="0"/>
          </p:cNvCxnSpPr>
          <p:nvPr/>
        </p:nvCxnSpPr>
        <p:spPr>
          <a:xfrm flipH="1" rot="16200000">
            <a:off x="3905280" y="2277000"/>
            <a:ext cx="1172160" cy="221400"/>
          </a:xfrm>
          <a:prstGeom prst="curvedConnector5">
            <a:avLst>
              <a:gd name="adj1" fmla="val 49984"/>
              <a:gd name="adj2" fmla="val 50000"/>
              <a:gd name="adj3" fmla="val 49984"/>
            </a:avLst>
          </a:prstGeom>
          <a:ln w="2844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61" name=""/>
          <p:cNvSpPr/>
          <p:nvPr/>
        </p:nvSpPr>
        <p:spPr>
          <a:xfrm>
            <a:off x="3281400" y="2973240"/>
            <a:ext cx="2639880" cy="458280"/>
          </a:xfrm>
          <a:prstGeom prst="rect">
            <a:avLst/>
          </a:prstGeom>
          <a:solidFill>
            <a:srgbClr val="cc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Flow limit 400MW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 flipV="1">
            <a:off x="1371600" y="380988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1371600" y="3809880"/>
            <a:ext cx="30481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1371600" y="3429000"/>
            <a:ext cx="0" cy="38088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267080" y="3809880"/>
            <a:ext cx="335304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V="1">
            <a:off x="3124080" y="380952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867280" y="3124080"/>
            <a:ext cx="0" cy="6858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C0FEFD1-9996-4207-8194-CC1F65731485}" type="slidenum">
              <a:t>3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D9119A8-405B-4FF8-9A88-B1E10750FAA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nodeType="clickEffect" fill="hold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8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nodeType="after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1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nodeType="click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1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"/>
          <p:cNvSpPr/>
          <p:nvPr/>
        </p:nvSpPr>
        <p:spPr>
          <a:xfrm>
            <a:off x="4246560" y="3886200"/>
            <a:ext cx="1828800" cy="0"/>
          </a:xfrm>
          <a:prstGeom prst="line">
            <a:avLst/>
          </a:prstGeom>
          <a:ln w="5724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6858000" y="2971800"/>
            <a:ext cx="838080" cy="2133720"/>
          </a:xfrm>
          <a:prstGeom prst="rect">
            <a:avLst/>
          </a:prstGeom>
          <a:solidFill>
            <a:srgbClr val="cc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70" name="" descr=""/>
          <p:cNvPicPr/>
          <p:nvPr/>
        </p:nvPicPr>
        <p:blipFill>
          <a:blip r:embed="rId1"/>
          <a:stretch/>
        </p:blipFill>
        <p:spPr>
          <a:xfrm>
            <a:off x="533520" y="2278080"/>
            <a:ext cx="2057400" cy="116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1" name="" descr=""/>
          <p:cNvPicPr/>
          <p:nvPr/>
        </p:nvPicPr>
        <p:blipFill>
          <a:blip r:embed="rId2"/>
          <a:stretch/>
        </p:blipFill>
        <p:spPr>
          <a:xfrm>
            <a:off x="1905120" y="3886200"/>
            <a:ext cx="1385640" cy="143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2" name="" descr=""/>
          <p:cNvPicPr/>
          <p:nvPr/>
        </p:nvPicPr>
        <p:blipFill>
          <a:blip r:embed="rId3"/>
          <a:stretch/>
        </p:blipFill>
        <p:spPr>
          <a:xfrm>
            <a:off x="380880" y="3505320"/>
            <a:ext cx="1276560" cy="16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3" name="" descr=""/>
          <p:cNvPicPr/>
          <p:nvPr/>
        </p:nvPicPr>
        <p:blipFill>
          <a:blip r:embed="rId4"/>
          <a:stretch/>
        </p:blipFill>
        <p:spPr>
          <a:xfrm>
            <a:off x="5105520" y="2057400"/>
            <a:ext cx="1676160" cy="108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74" name="" descr=""/>
          <p:cNvPicPr/>
          <p:nvPr/>
        </p:nvPicPr>
        <p:blipFill>
          <a:blip r:embed="rId5"/>
          <a:stretch/>
        </p:blipFill>
        <p:spPr>
          <a:xfrm>
            <a:off x="7620120" y="2743200"/>
            <a:ext cx="121896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75" name=""/>
          <p:cNvSpPr/>
          <p:nvPr/>
        </p:nvSpPr>
        <p:spPr>
          <a:xfrm>
            <a:off x="4475160" y="2023920"/>
            <a:ext cx="0" cy="36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380880" y="2057400"/>
            <a:ext cx="8458200" cy="3581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3408480" y="5119200"/>
            <a:ext cx="107316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4483080" y="5119200"/>
            <a:ext cx="115884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9" name=""/>
          <p:cNvSpPr/>
          <p:nvPr/>
        </p:nvSpPr>
        <p:spPr>
          <a:xfrm>
            <a:off x="1905120" y="0"/>
            <a:ext cx="655308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860880" y="5119200"/>
            <a:ext cx="86256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3408480" y="2971800"/>
            <a:ext cx="838080" cy="2133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4780080" y="2971800"/>
            <a:ext cx="838080" cy="2133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6820920" y="259236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3408480" y="3657600"/>
            <a:ext cx="838080" cy="1447920"/>
          </a:xfrm>
          <a:prstGeom prst="rect">
            <a:avLst/>
          </a:prstGeom>
          <a:solidFill>
            <a:srgbClr val="ff330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371400" y="289728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600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3205080" y="2211480"/>
            <a:ext cx="2639880" cy="458280"/>
          </a:xfrm>
          <a:prstGeom prst="rect">
            <a:avLst/>
          </a:prstGeom>
          <a:solidFill>
            <a:srgbClr val="cc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Flow limit 400MW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4780080" y="4572000"/>
            <a:ext cx="838080" cy="533520"/>
          </a:xfrm>
          <a:prstGeom prst="rect">
            <a:avLst/>
          </a:prstGeom>
          <a:solidFill>
            <a:srgbClr val="ffcccc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4770000" y="388764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50760" y="1068480"/>
            <a:ext cx="41979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obligation is 400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600 – 200 = 400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4894200" y="1068480"/>
            <a:ext cx="419796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Portfolio obligation is 400 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 + 200 = 400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1210320" y="6021360"/>
            <a:ext cx="2601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 200 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4941000" y="6021360"/>
            <a:ext cx="2601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 200 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858600" y="5686560"/>
            <a:ext cx="25646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Texas Zone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4937040" y="5716440"/>
            <a:ext cx="268344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QSE Texas Zone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A5D32C1-D42E-4FC4-A979-63B354908CBB}" type="slidenum">
              <a:t>4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846205FE-14D8-4FAA-8DA8-5C52387E9BD3}" type="datetime1">
              <a:rPr lang="en-US"/>
              <a:t>09/27/25</a:t>
            </a:fld>
          </a:p>
        </p:txBody>
      </p:sp>
    </p:spTree>
  </p:cSld>
  <p:transition>
    <p:zoom dir="out"/>
  </p:transition>
  <p:timing>
    <p:tnLst>
      <p:par>
        <p:cTn id="18" dur="indefinite" restart="never" nodeType="tmRoot">
          <p:childTnLst>
            <p:seq>
              <p:cTn id="19" dur="indefinite" nodeType="mainSeq">
                <p:childTnLst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nodeType="click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24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nodeType="after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2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nodeType="afterEffect" fill="hold" presetClass="entr" presetID="17" presetSubtype="10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32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33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nodeType="click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38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nodeType="afterEffect" fill="hold" presetClass="entr" presetID="22" presetSubtype="1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up)" transition="in">
                                      <p:cBhvr additive="repl">
                                        <p:cTn id="42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nodeType="afterEffect" fill="hold" presetClass="entr" presetID="17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46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47" dur="5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"/>
          <p:cNvSpPr/>
          <p:nvPr/>
        </p:nvSpPr>
        <p:spPr>
          <a:xfrm>
            <a:off x="4627440" y="4114800"/>
            <a:ext cx="1828800" cy="0"/>
          </a:xfrm>
          <a:prstGeom prst="line">
            <a:avLst/>
          </a:prstGeom>
          <a:ln w="57240">
            <a:solidFill>
              <a:srgbClr val="00cc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tIns="-45720" bIns="-457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6858000" y="2971800"/>
            <a:ext cx="838080" cy="2133720"/>
          </a:xfrm>
          <a:prstGeom prst="rect">
            <a:avLst/>
          </a:prstGeom>
          <a:solidFill>
            <a:srgbClr val="cc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7" name="" descr=""/>
          <p:cNvPicPr/>
          <p:nvPr/>
        </p:nvPicPr>
        <p:blipFill>
          <a:blip r:embed="rId1"/>
          <a:stretch/>
        </p:blipFill>
        <p:spPr>
          <a:xfrm>
            <a:off x="533520" y="2278080"/>
            <a:ext cx="2057400" cy="116532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8" name="" descr=""/>
          <p:cNvPicPr/>
          <p:nvPr/>
        </p:nvPicPr>
        <p:blipFill>
          <a:blip r:embed="rId2"/>
          <a:stretch/>
        </p:blipFill>
        <p:spPr>
          <a:xfrm>
            <a:off x="2057400" y="3962520"/>
            <a:ext cx="1386000" cy="1438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99" name="" descr=""/>
          <p:cNvPicPr/>
          <p:nvPr/>
        </p:nvPicPr>
        <p:blipFill>
          <a:blip r:embed="rId3"/>
          <a:stretch/>
        </p:blipFill>
        <p:spPr>
          <a:xfrm>
            <a:off x="533520" y="3581280"/>
            <a:ext cx="1276200" cy="16002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0" name="" descr=""/>
          <p:cNvPicPr/>
          <p:nvPr/>
        </p:nvPicPr>
        <p:blipFill>
          <a:blip r:embed="rId4"/>
          <a:stretch/>
        </p:blipFill>
        <p:spPr>
          <a:xfrm>
            <a:off x="4876920" y="2057400"/>
            <a:ext cx="1676160" cy="1087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01" name="" descr=""/>
          <p:cNvPicPr/>
          <p:nvPr/>
        </p:nvPicPr>
        <p:blipFill>
          <a:blip r:embed="rId5"/>
          <a:stretch/>
        </p:blipFill>
        <p:spPr>
          <a:xfrm>
            <a:off x="7620120" y="2743200"/>
            <a:ext cx="1218960" cy="1905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02" name=""/>
          <p:cNvSpPr/>
          <p:nvPr/>
        </p:nvSpPr>
        <p:spPr>
          <a:xfrm>
            <a:off x="4856040" y="2023920"/>
            <a:ext cx="0" cy="3614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380880" y="2057400"/>
            <a:ext cx="8458200" cy="3581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3789360" y="5119200"/>
            <a:ext cx="107316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863960" y="5119200"/>
            <a:ext cx="115884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Zone II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1905120" y="0"/>
            <a:ext cx="6553080" cy="99072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6860880" y="5119200"/>
            <a:ext cx="862560" cy="45828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ctr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Load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789360" y="2971800"/>
            <a:ext cx="838080" cy="2133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160960" y="2971800"/>
            <a:ext cx="838080" cy="21337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6820920" y="259236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3789360" y="4114800"/>
            <a:ext cx="838080" cy="990720"/>
          </a:xfrm>
          <a:prstGeom prst="rect">
            <a:avLst/>
          </a:prstGeom>
          <a:solidFill>
            <a:srgbClr val="00cc0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3779280" y="321624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400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3585960" y="2211480"/>
            <a:ext cx="2639880" cy="458280"/>
          </a:xfrm>
          <a:prstGeom prst="rect">
            <a:avLst/>
          </a:prstGeom>
          <a:solidFill>
            <a:srgbClr val="ccffff"/>
          </a:solidFill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Flow limit 400MW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160960" y="4114800"/>
            <a:ext cx="838080" cy="990720"/>
          </a:xfrm>
          <a:prstGeom prst="rect">
            <a:avLst/>
          </a:prstGeom>
          <a:solidFill>
            <a:srgbClr val="00cc00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150880" y="3200400"/>
            <a:ext cx="77760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400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210320" y="5640480"/>
            <a:ext cx="2601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DBES  200 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017320" y="5640480"/>
            <a:ext cx="260172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UBES  200 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1676520" y="1066680"/>
            <a:ext cx="67071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Category I deployment:  By portfolio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1831680" y="1601640"/>
            <a:ext cx="67035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Units to be moved are at the discretion of the QSE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D3526F1-83CD-4DAB-B834-C2CAE658804C}" type="slidenum">
              <a:t>5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63F4F08A-05CB-404C-A21F-4EC2A0D3DCF8}" type="datetime1">
              <a:rPr lang="en-US"/>
              <a:t>09/27/25</a:t>
            </a:fld>
          </a:p>
        </p:txBody>
      </p:sp>
    </p:spTree>
  </p:cSld>
  <p:timing>
    <p:tnLst>
      <p:par>
        <p:cTn id="48" dur="indefinite" restart="never" nodeType="tmRoot">
          <p:childTnLst>
            <p:seq>
              <p:cTn id="49" dur="indefinite" nodeType="mainSeq">
                <p:childTnLst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nodeType="clickEffect" fill="hold" presetClass="entr" presetID="3" presetSubtype="1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horizontal)" transition="in">
                                      <p:cBhvr additive="repl">
                                        <p:cTn id="54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nodeType="afterEffect" fill="hold" presetClass="entr" presetID="23" presetSubtype="528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repl">
                                        <p:cTn id="58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59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0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repl">
                                        <p:cTn id="61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"/>
          <p:cNvSpPr/>
          <p:nvPr/>
        </p:nvSpPr>
        <p:spPr>
          <a:xfrm>
            <a:off x="3048120" y="3657600"/>
            <a:ext cx="6095880" cy="0"/>
          </a:xfrm>
          <a:prstGeom prst="line">
            <a:avLst/>
          </a:prstGeom>
          <a:ln w="190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3352680" y="3505320"/>
            <a:ext cx="1905120" cy="0"/>
          </a:xfrm>
          <a:prstGeom prst="line">
            <a:avLst/>
          </a:prstGeom>
          <a:ln w="57240">
            <a:solidFill>
              <a:srgbClr val="0c0c12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3150360" y="3778200"/>
            <a:ext cx="3390480" cy="581760"/>
          </a:xfrm>
          <a:prstGeom prst="rect">
            <a:avLst/>
          </a:prstGeom>
          <a:noFill/>
          <a:ln w="93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Line limit 200MW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457200" y="2895480"/>
            <a:ext cx="2590920" cy="1752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4" name=""/>
          <p:cNvSpPr/>
          <p:nvPr/>
        </p:nvSpPr>
        <p:spPr>
          <a:xfrm>
            <a:off x="380880" y="2438280"/>
            <a:ext cx="388620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Texas 1 is @ 230MW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25" name="" descr=""/>
          <p:cNvPicPr/>
          <p:nvPr/>
        </p:nvPicPr>
        <p:blipFill>
          <a:blip r:embed="rId2"/>
          <a:stretch/>
        </p:blipFill>
        <p:spPr>
          <a:xfrm>
            <a:off x="6553080" y="4800600"/>
            <a:ext cx="1600200" cy="134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6" name=""/>
          <p:cNvSpPr/>
          <p:nvPr/>
        </p:nvSpPr>
        <p:spPr>
          <a:xfrm>
            <a:off x="5340240" y="6045120"/>
            <a:ext cx="31323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ERCOT EMS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1905120" y="4876920"/>
            <a:ext cx="4190760" cy="1295280"/>
          </a:xfrm>
          <a:prstGeom prst="cloudCallout">
            <a:avLst>
              <a:gd name="adj1" fmla="val 56134"/>
              <a:gd name="adj2" fmla="val -490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Unit Texas 1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go </a:t>
            </a:r>
            <a:r>
              <a:rPr b="1" lang="en-US" sz="24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to or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below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200MW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914400" y="1066680"/>
            <a:ext cx="7772400" cy="1130760"/>
          </a:xfrm>
          <a:prstGeom prst="rect">
            <a:avLst/>
          </a:prstGeom>
          <a:noFill/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Category 2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- If the shift factors of a resource are positive for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the binding operational constraints, the resource is instructed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to operate below the MW LEVEL value.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401D5456-381C-47D3-B560-4B18D2146043}" type="slidenum">
              <a:t>6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98F2548A-8781-4AF1-8229-BC0F6AA7F35E}" type="datetime1">
              <a:rPr lang="en-US"/>
              <a:t>09/27/25</a:t>
            </a:fld>
          </a:p>
        </p:txBody>
      </p:sp>
    </p:spTree>
  </p:cSld>
  <p:transition>
    <p:blinds dir="horz"/>
  </p:transition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838080" y="1066680"/>
            <a:ext cx="7772400" cy="113076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Category 3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- If the shift factors of a resource are negative for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all the binding operational constraints, the resource is instructed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to operate above the MW LEVEL value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114800" y="3505320"/>
            <a:ext cx="3886200" cy="0"/>
          </a:xfrm>
          <a:prstGeom prst="line">
            <a:avLst/>
          </a:prstGeom>
          <a:ln w="28440">
            <a:solidFill>
              <a:srgbClr val="ff33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616280" y="3657600"/>
            <a:ext cx="1371600" cy="0"/>
          </a:xfrm>
          <a:prstGeom prst="line">
            <a:avLst/>
          </a:prstGeom>
          <a:ln w="3816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5189040" y="2438280"/>
            <a:ext cx="2720160" cy="825480"/>
          </a:xfrm>
          <a:prstGeom prst="rect">
            <a:avLst/>
          </a:prstGeom>
          <a:noFill/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Line limit 200MW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Actual flow 270MW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5" name="" descr=""/>
          <p:cNvPicPr/>
          <p:nvPr/>
        </p:nvPicPr>
        <p:blipFill>
          <a:blip r:embed="rId1"/>
          <a:stretch/>
        </p:blipFill>
        <p:spPr>
          <a:xfrm>
            <a:off x="2971800" y="4402080"/>
            <a:ext cx="2209680" cy="1312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6" name=""/>
          <p:cNvSpPr/>
          <p:nvPr/>
        </p:nvSpPr>
        <p:spPr>
          <a:xfrm>
            <a:off x="2514600" y="5791320"/>
            <a:ext cx="3429000" cy="94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7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Texas 1 is @230MW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1644480" y="3657600"/>
            <a:ext cx="1371600" cy="0"/>
          </a:xfrm>
          <a:prstGeom prst="line">
            <a:avLst/>
          </a:prstGeom>
          <a:ln w="381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38" name="" descr=""/>
          <p:cNvPicPr/>
          <p:nvPr/>
        </p:nvPicPr>
        <p:blipFill>
          <a:blip r:embed="rId2"/>
          <a:stretch/>
        </p:blipFill>
        <p:spPr>
          <a:xfrm>
            <a:off x="0" y="4206960"/>
            <a:ext cx="2209680" cy="1508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9" name=""/>
          <p:cNvSpPr/>
          <p:nvPr/>
        </p:nvSpPr>
        <p:spPr>
          <a:xfrm>
            <a:off x="762120" y="3505320"/>
            <a:ext cx="0" cy="76176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10440" y="5722920"/>
            <a:ext cx="2473560" cy="51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Load: 500MW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4114800" y="3505320"/>
            <a:ext cx="0" cy="9144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762120" y="3505320"/>
            <a:ext cx="335268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533520" y="2438280"/>
            <a:ext cx="3124080" cy="8240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Line Limit 600MW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Actual Flow 500MW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 flipV="1">
            <a:off x="3473280" y="403812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45" name="" descr=""/>
          <p:cNvPicPr/>
          <p:nvPr/>
        </p:nvPicPr>
        <p:blipFill>
          <a:blip r:embed="rId3"/>
          <a:stretch/>
        </p:blipFill>
        <p:spPr>
          <a:xfrm>
            <a:off x="7162920" y="4800600"/>
            <a:ext cx="1600200" cy="134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46" name=""/>
          <p:cNvSpPr/>
          <p:nvPr/>
        </p:nvSpPr>
        <p:spPr>
          <a:xfrm>
            <a:off x="6102360" y="6045120"/>
            <a:ext cx="31323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ERCOT EMS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4419720" y="3581280"/>
            <a:ext cx="4724280" cy="1143000"/>
          </a:xfrm>
          <a:prstGeom prst="cloudCallout">
            <a:avLst>
              <a:gd name="adj1" fmla="val -268"/>
              <a:gd name="adj2" fmla="val 9361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Unit Texas 1 go </a:t>
            </a:r>
            <a:r>
              <a:rPr b="0" lang="en-US" sz="2800" strike="noStrike" u="none">
                <a:solidFill>
                  <a:srgbClr val="ff3300"/>
                </a:solidFill>
                <a:effectLst/>
                <a:uFillTx/>
                <a:latin typeface="CG Omega"/>
              </a:rPr>
              <a:t>to or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</a:t>
            </a:r>
            <a:r>
              <a:rPr b="0" lang="en-US" sz="28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above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300MW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9B8470B2-2898-45C6-AA07-C6EE4AB60D65}" type="slidenum">
              <a:t>7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F22B5E5B-78A4-41AB-A905-C909C83E94FB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"/>
          <p:cNvSpPr/>
          <p:nvPr/>
        </p:nvSpPr>
        <p:spPr>
          <a:xfrm>
            <a:off x="4800600" y="3352680"/>
            <a:ext cx="338472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5715000" y="3200400"/>
            <a:ext cx="1371600" cy="0"/>
          </a:xfrm>
          <a:prstGeom prst="line">
            <a:avLst/>
          </a:prstGeom>
          <a:ln w="9360">
            <a:solidFill>
              <a:srgbClr val="ff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5192280" y="2286000"/>
            <a:ext cx="2720160" cy="825480"/>
          </a:xfrm>
          <a:prstGeom prst="rect">
            <a:avLst/>
          </a:prstGeom>
          <a:noFill/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Line limit 300MW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Actual flow 370MW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534520" y="2743200"/>
            <a:ext cx="183960" cy="33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2" name="" descr=""/>
          <p:cNvPicPr/>
          <p:nvPr/>
        </p:nvPicPr>
        <p:blipFill>
          <a:blip r:embed="rId1"/>
          <a:stretch/>
        </p:blipFill>
        <p:spPr>
          <a:xfrm>
            <a:off x="3657600" y="4540320"/>
            <a:ext cx="2209680" cy="12510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3" name=""/>
          <p:cNvSpPr/>
          <p:nvPr/>
        </p:nvSpPr>
        <p:spPr>
          <a:xfrm>
            <a:off x="3048120" y="5791320"/>
            <a:ext cx="30477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Texas1is @ 230MW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1828800" y="3200400"/>
            <a:ext cx="1371600" cy="0"/>
          </a:xfrm>
          <a:prstGeom prst="line">
            <a:avLst/>
          </a:prstGeom>
          <a:ln w="936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55" name="" descr=""/>
          <p:cNvPicPr/>
          <p:nvPr/>
        </p:nvPicPr>
        <p:blipFill>
          <a:blip r:embed="rId2"/>
          <a:stretch/>
        </p:blipFill>
        <p:spPr>
          <a:xfrm>
            <a:off x="0" y="3733920"/>
            <a:ext cx="2058840" cy="13795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56" name=""/>
          <p:cNvSpPr/>
          <p:nvPr/>
        </p:nvSpPr>
        <p:spPr>
          <a:xfrm>
            <a:off x="990720" y="3352680"/>
            <a:ext cx="0" cy="53352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-38880" y="5181480"/>
            <a:ext cx="21495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Load: 600MW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00600" y="3352680"/>
            <a:ext cx="0" cy="1219320"/>
          </a:xfrm>
          <a:prstGeom prst="line">
            <a:avLst/>
          </a:prstGeom>
          <a:ln w="572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990720" y="3352680"/>
            <a:ext cx="380988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>
            <a:off x="990720" y="2286000"/>
            <a:ext cx="3657600" cy="8240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Line Limit 700MW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Actual Flow 600MW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 flipV="1">
            <a:off x="4952880" y="3505320"/>
            <a:ext cx="0" cy="838080"/>
          </a:xfrm>
          <a:prstGeom prst="line">
            <a:avLst/>
          </a:prstGeom>
          <a:ln w="12600">
            <a:solidFill>
              <a:srgbClr val="a50021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2" name="" descr=""/>
          <p:cNvPicPr/>
          <p:nvPr/>
        </p:nvPicPr>
        <p:blipFill>
          <a:blip r:embed="rId3"/>
          <a:stretch/>
        </p:blipFill>
        <p:spPr>
          <a:xfrm>
            <a:off x="7543800" y="4876920"/>
            <a:ext cx="1600200" cy="134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63" name=""/>
          <p:cNvSpPr/>
          <p:nvPr/>
        </p:nvSpPr>
        <p:spPr>
          <a:xfrm>
            <a:off x="6102360" y="6045120"/>
            <a:ext cx="31323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ERCOT EMS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5181480" y="3505320"/>
            <a:ext cx="3962520" cy="1371600"/>
          </a:xfrm>
          <a:prstGeom prst="cloudCallout">
            <a:avLst>
              <a:gd name="adj1" fmla="val 12097"/>
              <a:gd name="adj2" fmla="val 53472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Unit Texas 1 Operate exactly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at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300MW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533520" y="1066680"/>
            <a:ext cx="8305560" cy="1130760"/>
          </a:xfrm>
          <a:prstGeom prst="rect">
            <a:avLst/>
          </a:prstGeom>
          <a:noFill/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Category 4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(Security Issue)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- If the shift factors of a resource are positive for some of the binding operational constraints, but negative for others, the resource is instructed to operate at the MWLEVEL value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2239560" y="3583080"/>
            <a:ext cx="2255400" cy="641160"/>
          </a:xfrm>
          <a:prstGeom prst="rect">
            <a:avLst/>
          </a:prstGeom>
          <a:noFill/>
          <a:ln w="28440">
            <a:solidFill>
              <a:srgbClr val="a5002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a50021"/>
                </a:solidFill>
                <a:effectLst/>
                <a:uFillTx/>
                <a:latin typeface="CG Omega"/>
              </a:rPr>
              <a:t>Line limit 300MW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a50021"/>
                </a:solidFill>
                <a:effectLst/>
                <a:uFillTx/>
                <a:latin typeface="CG Omega"/>
              </a:rPr>
              <a:t>Actual flow 230MW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369A7B2-31A7-48B5-85DF-4BE03F79A4E8}" type="slidenum">
              <a:t>8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71B5CBB6-6A97-405A-813F-C5ABC37E22A4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"/>
          <p:cNvSpPr/>
          <p:nvPr/>
        </p:nvSpPr>
        <p:spPr>
          <a:xfrm>
            <a:off x="3886200" y="3809880"/>
            <a:ext cx="4451400" cy="0"/>
          </a:xfrm>
          <a:prstGeom prst="line">
            <a:avLst/>
          </a:prstGeom>
          <a:ln w="38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4400640" y="3657600"/>
            <a:ext cx="1371600" cy="0"/>
          </a:xfrm>
          <a:prstGeom prst="line">
            <a:avLst/>
          </a:prstGeom>
          <a:ln w="28440">
            <a:solidFill>
              <a:srgbClr val="0066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4787640" y="2666880"/>
            <a:ext cx="2788200" cy="825480"/>
          </a:xfrm>
          <a:prstGeom prst="rect">
            <a:avLst/>
          </a:prstGeom>
          <a:noFill/>
          <a:ln w="38160">
            <a:solidFill>
              <a:srgbClr val="0066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Line limit 200MW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6600"/>
                </a:solidFill>
                <a:effectLst/>
                <a:uFillTx/>
                <a:latin typeface="Times New Roman"/>
              </a:rPr>
              <a:t>Actual Flow 170MW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1" name="" descr=""/>
          <p:cNvPicPr/>
          <p:nvPr/>
        </p:nvPicPr>
        <p:blipFill>
          <a:blip r:embed="rId1"/>
          <a:stretch/>
        </p:blipFill>
        <p:spPr>
          <a:xfrm>
            <a:off x="2730600" y="4540320"/>
            <a:ext cx="2298600" cy="13017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2" name=""/>
          <p:cNvSpPr/>
          <p:nvPr/>
        </p:nvSpPr>
        <p:spPr>
          <a:xfrm>
            <a:off x="2419200" y="5759280"/>
            <a:ext cx="2990880" cy="824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Texas 1 is @ 230MW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1428840" y="3657600"/>
            <a:ext cx="1371600" cy="0"/>
          </a:xfrm>
          <a:prstGeom prst="line">
            <a:avLst/>
          </a:prstGeom>
          <a:ln w="28440">
            <a:solidFill>
              <a:srgbClr val="0000ff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74" name="" descr=""/>
          <p:cNvPicPr/>
          <p:nvPr/>
        </p:nvPicPr>
        <p:blipFill>
          <a:blip r:embed="rId2"/>
          <a:stretch/>
        </p:blipFill>
        <p:spPr>
          <a:xfrm>
            <a:off x="0" y="4419720"/>
            <a:ext cx="1981080" cy="12952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75" name=""/>
          <p:cNvSpPr/>
          <p:nvPr/>
        </p:nvSpPr>
        <p:spPr>
          <a:xfrm>
            <a:off x="1047600" y="3809880"/>
            <a:ext cx="0" cy="762120"/>
          </a:xfrm>
          <a:prstGeom prst="line">
            <a:avLst/>
          </a:prstGeom>
          <a:ln w="28440">
            <a:solidFill>
              <a:srgbClr val="0000ff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-131040" y="5608800"/>
            <a:ext cx="21495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Load: 400MW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3886200" y="3809880"/>
            <a:ext cx="0" cy="76212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1047600" y="3809880"/>
            <a:ext cx="2838600" cy="0"/>
          </a:xfrm>
          <a:prstGeom prst="line">
            <a:avLst/>
          </a:prstGeom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457200" y="2666880"/>
            <a:ext cx="3352680" cy="824040"/>
          </a:xfrm>
          <a:prstGeom prst="rect">
            <a:avLst/>
          </a:prstGeom>
          <a:noFill/>
          <a:ln w="2844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Line Limit 600MW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ff"/>
                </a:solidFill>
                <a:effectLst/>
                <a:uFillTx/>
                <a:latin typeface="CG Omega"/>
              </a:rPr>
              <a:t>Actual Flow 400MW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 flipV="1">
            <a:off x="3733920" y="4038120"/>
            <a:ext cx="0" cy="30492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1800" rIns="91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1" name="" descr=""/>
          <p:cNvPicPr/>
          <p:nvPr/>
        </p:nvPicPr>
        <p:blipFill>
          <a:blip r:embed="rId3"/>
          <a:stretch/>
        </p:blipFill>
        <p:spPr>
          <a:xfrm>
            <a:off x="7543800" y="4648320"/>
            <a:ext cx="1600200" cy="13478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82" name=""/>
          <p:cNvSpPr/>
          <p:nvPr/>
        </p:nvSpPr>
        <p:spPr>
          <a:xfrm>
            <a:off x="6186600" y="5943600"/>
            <a:ext cx="3132360" cy="45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ERCOT EMS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572000" y="3733920"/>
            <a:ext cx="3733920" cy="1523880"/>
          </a:xfrm>
          <a:prstGeom prst="cloudCallout">
            <a:avLst>
              <a:gd name="adj1" fmla="val 17217"/>
              <a:gd name="adj2" fmla="val 56148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Unit Texas 1 Operate exactly </a:t>
            </a:r>
            <a:r>
              <a:rPr b="1" lang="en-US" sz="2400" strike="noStrike" u="none">
                <a:solidFill>
                  <a:srgbClr val="ff0000"/>
                </a:solidFill>
                <a:effectLst/>
                <a:uFillTx/>
                <a:latin typeface="CG Omega"/>
              </a:rPr>
              <a:t>at</a:t>
            </a: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CG Omega"/>
              </a:rPr>
              <a:t> 300MW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905120" y="0"/>
            <a:ext cx="7238880" cy="1066680"/>
          </a:xfrm>
          <a:prstGeom prst="rect">
            <a:avLst/>
          </a:prstGeom>
          <a:solidFill>
            <a:srgbClr val="99ffcc"/>
          </a:solidFill>
          <a:ln w="9360">
            <a:solidFill>
              <a:srgbClr val="66ff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5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Deployment Category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304920" y="1066680"/>
            <a:ext cx="8534160" cy="1435680"/>
          </a:xfrm>
          <a:prstGeom prst="rect">
            <a:avLst/>
          </a:prstGeom>
          <a:noFill/>
          <a:ln w="38160">
            <a:solidFill>
              <a:srgbClr val="0000ff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Category 4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</a:t>
            </a: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(Commercially)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 - If the shift factors of a resource are 0 for all the binding constraints, but the resource is instructed to operate at the MW LEVEL value for settlement purpose </a:t>
            </a:r>
            <a:r>
              <a:rPr b="0" i="1" lang="en-US" sz="2000" strike="noStrike" u="none">
                <a:solidFill>
                  <a:srgbClr val="000000"/>
                </a:solidFill>
                <a:effectLst/>
                <a:uFillTx/>
                <a:latin typeface="Arial"/>
                <a:ea typeface="Times New Roman"/>
              </a:rPr>
              <a:t>.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ff3300"/>
              </a:buClr>
              <a:buFont typeface="Wingdings" charset="2"/>
              <a:buChar char="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000" strike="noStrike" u="none">
                <a:solidFill>
                  <a:srgbClr val="ff3300"/>
                </a:solidFill>
                <a:effectLst/>
                <a:uFillTx/>
                <a:latin typeface="Arial"/>
                <a:ea typeface="Times New Roman"/>
              </a:rPr>
              <a:t>A New category will be assigned for the commercial category 4.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060EF886-52ED-4354-A5AE-BC2B28A07EB1}" type="slidenum">
              <a:t>9</a:t>
            </a:fld>
          </a:p>
        </p:txBody>
      </p:sp>
      <p:sp>
        <p:nvSpPr>
          <p:cNvPr id="3" name="PlaceHolder 2"/>
          <p:cNvSpPr>
            <a:spLocks noGrp="1"/>
          </p:cNvSpPr>
          <p:nvPr>
            <p:ph type="dt" idx="1"/>
          </p:nvPr>
        </p:nvSpPr>
        <p:spPr/>
        <p:txBody>
          <a:bodyPr/>
          <a:p>
            <a:fld id="{29862257-C793-4EF6-9406-1E8F2F8CDBFD}" type="datetime1">
              <a:rPr lang="en-US"/>
              <a:t>09/27/25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2001-11-01T14:11:13Z</dcterms:created>
  <dc:creator>Yonggang Li</dc:creator>
  <dc:description/>
  <dc:language>en-US</dc:language>
  <cp:lastModifiedBy>Joel Mickey</cp:lastModifiedBy>
  <cp:lastPrinted>2000-04-06T17:47:02Z</cp:lastPrinted>
  <dcterms:modified xsi:type="dcterms:W3CDTF">2001-11-12T21:06:08Z</dcterms:modified>
  <cp:revision>282</cp:revision>
  <dc:subject>Texas Commercial Operations</dc:subject>
  <dc:title>Presentation Title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r8>1349022723</vt:r8>
  </property>
  <property fmtid="{D5CDD505-2E9C-101B-9397-08002B2CF9AE}" pid="3" name="_AuthorEmail">
    <vt:lpwstr>JMickey@ercot.com</vt:lpwstr>
  </property>
  <property fmtid="{D5CDD505-2E9C-101B-9397-08002B2CF9AE}" pid="4" name="_AuthorEmailDisplayName">
    <vt:lpwstr>Mickey, Joel</vt:lpwstr>
  </property>
  <property fmtid="{D5CDD505-2E9C-101B-9397-08002B2CF9AE}" pid="5" name="_EmailSubject">
    <vt:lpwstr>Joint WMS - QSE Project Managers meeting - presentation materials</vt:lpwstr>
  </property>
</Properties>
</file>