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664325" cy="9802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8809200" y="0"/>
            <a:ext cx="334800" cy="6858000"/>
          </a:xfrm>
          <a:prstGeom prst="rect">
            <a:avLst/>
          </a:prstGeom>
          <a:gradFill rotWithShape="0">
            <a:gsLst>
              <a:gs pos="0">
                <a:srgbClr val="000044"/>
              </a:gs>
              <a:gs pos="50000">
                <a:srgbClr val="3366ff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-9360" y="4489560"/>
            <a:ext cx="5754600" cy="2368440"/>
          </a:xfrm>
          <a:custGeom>
            <a:avLst/>
            <a:gdLst/>
            <a:ahLst/>
            <a:rect l="l" t="t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000000"/>
              </a:gs>
              <a:gs pos="100000">
                <a:srgbClr val="000066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0" y="3817800"/>
            <a:ext cx="8164440" cy="3019680"/>
          </a:xfrm>
          <a:custGeom>
            <a:avLst/>
            <a:gdLst/>
            <a:ahLst/>
            <a:rect l="l" t="t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0" y="3146400"/>
            <a:ext cx="9144000" cy="3691080"/>
          </a:xfrm>
          <a:custGeom>
            <a:avLst/>
            <a:gdLst/>
            <a:ahLst/>
            <a:rect l="l" t="t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2460600"/>
            <a:ext cx="9144000" cy="2497320"/>
          </a:xfrm>
          <a:custGeom>
            <a:avLst/>
            <a:gdLst/>
            <a:ahLst/>
            <a:rect l="l" t="t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1793880"/>
            <a:ext cx="9144000" cy="1539720"/>
          </a:xfrm>
          <a:custGeom>
            <a:avLst/>
            <a:gdLst/>
            <a:ahLst/>
            <a:rect l="l" t="t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-20520"/>
            <a:ext cx="9144000" cy="1682640"/>
          </a:xfrm>
          <a:custGeom>
            <a:avLst/>
            <a:gdLst/>
            <a:ahLst/>
            <a:rect l="l" t="t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-20520"/>
            <a:ext cx="8388360" cy="1068120"/>
          </a:xfrm>
          <a:custGeom>
            <a:avLst/>
            <a:gdLst/>
            <a:ahLst/>
            <a:rect l="l" t="t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-20520"/>
            <a:ext cx="4578480" cy="453960"/>
          </a:xfrm>
          <a:custGeom>
            <a:avLst/>
            <a:gdLst/>
            <a:ahLst/>
            <a:rect l="l" t="t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5525C4E-3A43-4ECD-924E-AB09C64B763F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BEE INVOLVEMENT IN THE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COAL EXPORT INDUSTRY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OPTION TWO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228600" y="1676520"/>
            <a:ext cx="861048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85800" y="2590920"/>
            <a:ext cx="838080" cy="38088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JM 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85800" y="3124080"/>
            <a:ext cx="838080" cy="38124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JM 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85800" y="3657600"/>
            <a:ext cx="838080" cy="38088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JM 3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057400" y="2895480"/>
            <a:ext cx="1219320" cy="9907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Selection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Process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85800" y="5562720"/>
            <a:ext cx="838080" cy="38088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JM n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962520" y="2666880"/>
            <a:ext cx="838080" cy="38124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JM 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62520" y="3505320"/>
            <a:ext cx="838080" cy="38088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JM 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962520" y="4343400"/>
            <a:ext cx="838080" cy="38088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JM 3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391520" y="2286000"/>
            <a:ext cx="1295280" cy="2971800"/>
          </a:xfrm>
          <a:prstGeom prst="rect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Allocation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made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available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to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Junior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Miners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486400" y="2895480"/>
            <a:ext cx="1295280" cy="106704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Operational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Management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523880" y="2743200"/>
            <a:ext cx="685800" cy="304920"/>
          </a:xfrm>
          <a:prstGeom prst="line">
            <a:avLst/>
          </a:prstGeom>
          <a:ln w="9360">
            <a:solidFill>
              <a:srgbClr val="ffffff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523880" y="3352680"/>
            <a:ext cx="533520" cy="0"/>
          </a:xfrm>
          <a:prstGeom prst="line">
            <a:avLst/>
          </a:prstGeom>
          <a:ln w="9360">
            <a:solidFill>
              <a:srgbClr val="ffffff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1523880" y="3657240"/>
            <a:ext cx="609840" cy="228600"/>
          </a:xfrm>
          <a:prstGeom prst="line">
            <a:avLst/>
          </a:prstGeom>
          <a:ln w="9360">
            <a:solidFill>
              <a:srgbClr val="ffffff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066680" y="4038480"/>
            <a:ext cx="0" cy="1524240"/>
          </a:xfrm>
          <a:prstGeom prst="line">
            <a:avLst/>
          </a:prstGeom>
          <a:ln w="9360">
            <a:solidFill>
              <a:srgbClr val="ffff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1143000" y="3809520"/>
            <a:ext cx="1295280" cy="1752840"/>
          </a:xfrm>
          <a:prstGeom prst="line">
            <a:avLst/>
          </a:prstGeom>
          <a:ln w="9360">
            <a:solidFill>
              <a:srgbClr val="ffffff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3276360" y="2819520"/>
            <a:ext cx="685800" cy="685800"/>
          </a:xfrm>
          <a:prstGeom prst="line">
            <a:avLst/>
          </a:prstGeom>
          <a:ln w="19080">
            <a:solidFill>
              <a:srgbClr val="ffff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276720" y="3505320"/>
            <a:ext cx="685800" cy="22860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 flipV="1">
            <a:off x="3276360" y="3504960"/>
            <a:ext cx="685800" cy="1066680"/>
          </a:xfrm>
          <a:prstGeom prst="line">
            <a:avLst/>
          </a:prstGeom>
          <a:ln w="28440">
            <a:solidFill>
              <a:srgbClr val="ffff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800600" y="2819520"/>
            <a:ext cx="685800" cy="533160"/>
          </a:xfrm>
          <a:prstGeom prst="line">
            <a:avLst/>
          </a:prstGeom>
          <a:ln w="9360">
            <a:solidFill>
              <a:srgbClr val="ffffff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4800600" y="3657600"/>
            <a:ext cx="685800" cy="76320"/>
          </a:xfrm>
          <a:prstGeom prst="line">
            <a:avLst/>
          </a:prstGeom>
          <a:ln w="9360">
            <a:solidFill>
              <a:srgbClr val="ffffff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4800600" y="3809520"/>
            <a:ext cx="838080" cy="762120"/>
          </a:xfrm>
          <a:prstGeom prst="line">
            <a:avLst/>
          </a:prstGeom>
          <a:ln w="9360">
            <a:solidFill>
              <a:srgbClr val="ffffff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781680" y="3505320"/>
            <a:ext cx="609840" cy="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38080" y="1676520"/>
            <a:ext cx="137160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Proposed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Projects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809880" y="1676520"/>
            <a:ext cx="11430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Approved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Projects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OPTION TWO cont..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Advantages: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 Only feasible projects initiated.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Disadvantages: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 Some proposed projects will not 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be initiated.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 algn="just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OPTION TWO cont..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Additional Initiatives: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Enron, an international marketing company, currently not present in the South African Coal Industry, proposed purchases from JM’s at market related prices and further a guaranteed minimum purchase price.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OPTION TWO cont..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Enron to provide the capital for the JM allocation in SDCT.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 algn="just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option of Project Finance for certain projects to be considered.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OPTION TWO cont..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Eskom to consider purchasing small quantities of middling products from these JM’s.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 algn="just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These guaranteed markets will ensure increased finance opportunities to the JM’s.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 algn="just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SELECTION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685800" y="167616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following participants should be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considered for the selection process: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DPE, DME.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Portnet, Coallink.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New Entrants in SDCT.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Enron.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Etc.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PROPOSAL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It is proposed that serious consideration be given for Option 2.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 algn="just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It is further proposed to attempt increasing the JM allocation.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BEE INVOLVEMENT </a:t>
            </a:r>
            <a:br>
              <a:rPr sz="4400"/>
            </a:br>
            <a:r>
              <a:rPr b="1" lang="en-US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IN THE</a:t>
            </a:r>
            <a:br>
              <a:rPr sz="4400"/>
            </a:br>
            <a:r>
              <a:rPr b="1" lang="en-US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COAL EXPORT INDUSTRY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Introduction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SDCT In Brief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Junior Miners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Scenarios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Proposal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INTRODUCTION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BEE exposure in the Coal Export industry extremely limited.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SDCT primarily BEE.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Junior Miners unresolved.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SDCT integration with RBCT at 6.5 Mt agreed.  (Expansion 10 Mt.)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SDCT IN BRIEF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80520" y="1676520"/>
            <a:ext cx="84582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SDCT integration with RBCT in the interest of the Coal Industry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Tonnages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32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BEE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Newsutu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 Mt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More than 50%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EE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 Mt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50% Proposed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Iscor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 Mt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Substantial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Junior Miners     </a:t>
            </a:r>
            <a:r>
              <a:rPr b="0" lang="en-GB" sz="32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0,5 Mt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  6,5 Mt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SDCT IN BRIEF cont..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Spoornet proposed rail transport subsidy for BEE tonnages rejected by RBCT.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Junior Miner tonnages limited due to insufficient tonnages proposed by RBCT.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Consequently no substantial support from individual shareholders for BEE.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Junior Miner allocation the responsibility of SDCT as part of the integration agreement.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SDCT IN BRIEF cont..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Operational process in place to attempt extension of 1,5 Mt to Junior Miner tonnages.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JUNIOR MINERS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Definition of a Junior Miner unresolved.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Incapable of throughput guarantees.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Important to accommodate and allow new entrants into the Coal Industry.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Increased risk to other new SDCT entrants.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Various options.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OPTION ONE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81532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66680" y="3124080"/>
            <a:ext cx="1447920" cy="45720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JM 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066680" y="2438280"/>
            <a:ext cx="1447920" cy="45720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JM 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066680" y="3809880"/>
            <a:ext cx="1447920" cy="45720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JM 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143000" y="5638680"/>
            <a:ext cx="1295280" cy="45720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JM 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010280" y="1981080"/>
            <a:ext cx="1600200" cy="3429000"/>
          </a:xfrm>
          <a:prstGeom prst="rect">
            <a:avLst/>
          </a:prstGeom>
          <a:solidFill>
            <a:srgbClr val="3366ff"/>
          </a:solidFill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Allocation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made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available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to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Junior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Miners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038480" y="2743200"/>
            <a:ext cx="1676520" cy="152388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Selection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Process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514600" y="2666880"/>
            <a:ext cx="1523880" cy="762120"/>
          </a:xfrm>
          <a:prstGeom prst="line">
            <a:avLst/>
          </a:prstGeom>
          <a:ln w="9360">
            <a:solidFill>
              <a:srgbClr val="ffffff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666880" y="3505320"/>
            <a:ext cx="1371600" cy="0"/>
          </a:xfrm>
          <a:prstGeom prst="line">
            <a:avLst/>
          </a:prstGeom>
          <a:ln w="9360">
            <a:solidFill>
              <a:srgbClr val="ffffff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V="1">
            <a:off x="2514600" y="3581280"/>
            <a:ext cx="1523880" cy="533520"/>
          </a:xfrm>
          <a:prstGeom prst="line">
            <a:avLst/>
          </a:prstGeom>
          <a:ln w="9360">
            <a:solidFill>
              <a:srgbClr val="ffffff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2438280" y="4114800"/>
            <a:ext cx="1905120" cy="1828800"/>
          </a:xfrm>
          <a:prstGeom prst="line">
            <a:avLst/>
          </a:prstGeom>
          <a:ln w="9360">
            <a:solidFill>
              <a:srgbClr val="ffffff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752480" y="4267080"/>
            <a:ext cx="0" cy="1371600"/>
          </a:xfrm>
          <a:prstGeom prst="line">
            <a:avLst/>
          </a:prstGeom>
          <a:ln w="9360">
            <a:solidFill>
              <a:srgbClr val="ffff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715000" y="3505320"/>
            <a:ext cx="129528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OPTION ONE cont..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Advantages: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Widespread participation.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 algn="just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Disadvantages: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 Junior Miners without allocation,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most likely to fail.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2000-11-21T07:56:48Z</dcterms:created>
  <dc:creator>Eskom Tsi</dc:creator>
  <dc:description/>
  <dc:language>en-US</dc:language>
  <cp:lastModifiedBy>Eskom Tsi</cp:lastModifiedBy>
  <cp:lastPrinted>2000-11-29T04:11:39Z</cp:lastPrinted>
  <dcterms:modified xsi:type="dcterms:W3CDTF">2000-11-30T07:24:53Z</dcterms:modified>
  <cp:revision>40</cp:revision>
  <dc:subject/>
  <dc:title>No Slide Title</dc:title>
</cp:coreProperties>
</file>