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wmf" ContentType="image/x-wmf"/>
  <Override PartName="/ppt/media/image2.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402000"/>
              </a:solidFill>
              <a:effectLst/>
              <a:uFillTx/>
              <a:latin typeface="Times New Roman"/>
            </a:endParaRPr>
          </a:p>
        </p:txBody>
      </p:sp>
      <p:sp>
        <p:nvSpPr>
          <p:cNvPr id="6" name="PlaceHolder 1"/>
          <p:cNvSpPr>
            <a:spLocks noGrp="1"/>
          </p:cNvSpPr>
          <p:nvPr>
            <p:ph type="sldImg"/>
          </p:nvPr>
        </p:nvSpPr>
        <p:spPr>
          <a:xfrm>
            <a:off x="1149480" y="691920"/>
            <a:ext cx="4559040" cy="3416040"/>
          </a:xfrm>
          <a:prstGeom prst="rect">
            <a:avLst/>
          </a:prstGeom>
          <a:solidFill>
            <a:srgbClr val="ffffff"/>
          </a:solidFill>
          <a:ln w="12600">
            <a:solidFill>
              <a:srgbClr val="000000"/>
            </a:solidFill>
            <a:miter/>
          </a:ln>
        </p:spPr>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996633"/>
                </a:solidFill>
                <a:effectLst/>
                <a:uFillTx/>
                <a:latin typeface="Times New Roman"/>
              </a:rPr>
              <a:t>Click to move the slide</a:t>
            </a:r>
            <a:endParaRPr b="0" lang="en-US" sz="4400" strike="noStrike" u="none">
              <a:solidFill>
                <a:srgbClr val="996633"/>
              </a:solidFill>
              <a:effectLst/>
              <a:uFillTx/>
              <a:latin typeface="Times New Roman"/>
            </a:endParaRPr>
          </a:p>
        </p:txBody>
      </p:sp>
      <p:sp>
        <p:nvSpPr>
          <p:cNvPr id="7" name="PlaceHolder 2"/>
          <p:cNvSpPr>
            <a:spLocks noGrp="1"/>
          </p:cNvSpPr>
          <p:nvPr>
            <p:ph type="body"/>
          </p:nvPr>
        </p:nvSpPr>
        <p:spPr>
          <a:xfrm>
            <a:off x="914400" y="4343400"/>
            <a:ext cx="5029200" cy="411336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
          <p:cNvSpPr/>
          <p:nvPr/>
        </p:nvSpPr>
        <p:spPr>
          <a:xfrm>
            <a:off x="388620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55" name=""/>
          <p:cNvSpPr/>
          <p:nvPr/>
        </p:nvSpPr>
        <p:spPr>
          <a:xfrm>
            <a:off x="3886200" y="8685360"/>
            <a:ext cx="2971800" cy="458640"/>
          </a:xfrm>
          <a:prstGeom prst="rect">
            <a:avLst/>
          </a:prstGeom>
          <a:noFill/>
          <a:ln w="0">
            <a:noFill/>
          </a:ln>
        </p:spPr>
        <p:style>
          <a:lnRef idx="0"/>
          <a:fillRef idx="0"/>
          <a:effectRef idx="0"/>
          <a:fontRef idx="minor"/>
        </p:style>
        <p:txBody>
          <a:bodyPr lIns="90360" rIns="90360" tIns="44280" bIns="4428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02000"/>
                </a:solidFill>
                <a:effectLst/>
                <a:uFillTx/>
                <a:latin typeface="Times New Roman"/>
              </a:rPr>
              <a:t>1</a:t>
            </a:r>
            <a:endParaRPr b="0" lang="en-US" sz="1200" strike="noStrike" u="none">
              <a:solidFill>
                <a:srgbClr val="402000"/>
              </a:solidFill>
              <a:effectLst/>
              <a:uFillTx/>
              <a:latin typeface="Times New Roman"/>
            </a:endParaRPr>
          </a:p>
        </p:txBody>
      </p:sp>
      <p:sp>
        <p:nvSpPr>
          <p:cNvPr id="56" name=""/>
          <p:cNvSpPr/>
          <p:nvPr/>
        </p:nvSpPr>
        <p:spPr>
          <a:xfrm>
            <a:off x="0" y="8685360"/>
            <a:ext cx="297180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57" name=""/>
          <p:cNvSpPr/>
          <p:nvPr/>
        </p:nvSpPr>
        <p:spPr>
          <a:xfrm>
            <a:off x="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58" name="PlaceHolder 1"/>
          <p:cNvSpPr>
            <a:spLocks noGrp="1"/>
          </p:cNvSpPr>
          <p:nvPr>
            <p:ph type="sldImg"/>
          </p:nvPr>
        </p:nvSpPr>
        <p:spPr>
          <a:xfrm>
            <a:off x="1149480" y="692280"/>
            <a:ext cx="4559040" cy="3416040"/>
          </a:xfrm>
          <a:prstGeom prst="rect">
            <a:avLst/>
          </a:prstGeom>
          <a:ln w="0">
            <a:noFill/>
          </a:ln>
        </p:spPr>
      </p:sp>
      <p:sp>
        <p:nvSpPr>
          <p:cNvPr id="59" name="PlaceHolder 2"/>
          <p:cNvSpPr>
            <a:spLocks noGrp="1"/>
          </p:cNvSpPr>
          <p:nvPr>
            <p:ph type="body"/>
          </p:nvPr>
        </p:nvSpPr>
        <p:spPr>
          <a:xfrm>
            <a:off x="914400" y="4343400"/>
            <a:ext cx="5029200" cy="41133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
          <p:cNvSpPr/>
          <p:nvPr/>
        </p:nvSpPr>
        <p:spPr>
          <a:xfrm>
            <a:off x="388620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61" name=""/>
          <p:cNvSpPr/>
          <p:nvPr/>
        </p:nvSpPr>
        <p:spPr>
          <a:xfrm>
            <a:off x="3886200" y="8685360"/>
            <a:ext cx="2971800" cy="458640"/>
          </a:xfrm>
          <a:prstGeom prst="rect">
            <a:avLst/>
          </a:prstGeom>
          <a:noFill/>
          <a:ln w="0">
            <a:noFill/>
          </a:ln>
        </p:spPr>
        <p:style>
          <a:lnRef idx="0"/>
          <a:fillRef idx="0"/>
          <a:effectRef idx="0"/>
          <a:fontRef idx="minor"/>
        </p:style>
        <p:txBody>
          <a:bodyPr lIns="90360" rIns="90360" tIns="44280" bIns="4428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02000"/>
                </a:solidFill>
                <a:effectLst/>
                <a:uFillTx/>
                <a:latin typeface="Times New Roman"/>
              </a:rPr>
              <a:t>3</a:t>
            </a:r>
            <a:endParaRPr b="0" lang="en-US" sz="1200" strike="noStrike" u="none">
              <a:solidFill>
                <a:srgbClr val="402000"/>
              </a:solidFill>
              <a:effectLst/>
              <a:uFillTx/>
              <a:latin typeface="Times New Roman"/>
            </a:endParaRPr>
          </a:p>
        </p:txBody>
      </p:sp>
      <p:sp>
        <p:nvSpPr>
          <p:cNvPr id="62" name=""/>
          <p:cNvSpPr/>
          <p:nvPr/>
        </p:nvSpPr>
        <p:spPr>
          <a:xfrm>
            <a:off x="0" y="8685360"/>
            <a:ext cx="297180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63" name=""/>
          <p:cNvSpPr/>
          <p:nvPr/>
        </p:nvSpPr>
        <p:spPr>
          <a:xfrm>
            <a:off x="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64" name="PlaceHolder 1"/>
          <p:cNvSpPr>
            <a:spLocks noGrp="1"/>
          </p:cNvSpPr>
          <p:nvPr>
            <p:ph type="sldImg"/>
          </p:nvPr>
        </p:nvSpPr>
        <p:spPr>
          <a:xfrm>
            <a:off x="1149480" y="692280"/>
            <a:ext cx="4559040" cy="3416040"/>
          </a:xfrm>
          <a:prstGeom prst="rect">
            <a:avLst/>
          </a:prstGeom>
          <a:ln w="0">
            <a:noFill/>
          </a:ln>
        </p:spPr>
      </p:sp>
      <p:sp>
        <p:nvSpPr>
          <p:cNvPr id="65" name="PlaceHolder 2"/>
          <p:cNvSpPr>
            <a:spLocks noGrp="1"/>
          </p:cNvSpPr>
          <p:nvPr>
            <p:ph type="body"/>
          </p:nvPr>
        </p:nvSpPr>
        <p:spPr>
          <a:xfrm>
            <a:off x="914400" y="4343400"/>
            <a:ext cx="5029200" cy="41133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
          <p:cNvSpPr/>
          <p:nvPr/>
        </p:nvSpPr>
        <p:spPr>
          <a:xfrm>
            <a:off x="388620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67" name=""/>
          <p:cNvSpPr/>
          <p:nvPr/>
        </p:nvSpPr>
        <p:spPr>
          <a:xfrm>
            <a:off x="3886200" y="8685360"/>
            <a:ext cx="2971800" cy="458640"/>
          </a:xfrm>
          <a:prstGeom prst="rect">
            <a:avLst/>
          </a:prstGeom>
          <a:noFill/>
          <a:ln w="0">
            <a:noFill/>
          </a:ln>
        </p:spPr>
        <p:style>
          <a:lnRef idx="0"/>
          <a:fillRef idx="0"/>
          <a:effectRef idx="0"/>
          <a:fontRef idx="minor"/>
        </p:style>
        <p:txBody>
          <a:bodyPr lIns="90360" rIns="90360" tIns="44280" bIns="4428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02000"/>
                </a:solidFill>
                <a:effectLst/>
                <a:uFillTx/>
                <a:latin typeface="Times New Roman"/>
              </a:rPr>
              <a:t>2</a:t>
            </a:r>
            <a:endParaRPr b="0" lang="en-US" sz="1200" strike="noStrike" u="none">
              <a:solidFill>
                <a:srgbClr val="402000"/>
              </a:solidFill>
              <a:effectLst/>
              <a:uFillTx/>
              <a:latin typeface="Times New Roman"/>
            </a:endParaRPr>
          </a:p>
        </p:txBody>
      </p:sp>
      <p:sp>
        <p:nvSpPr>
          <p:cNvPr id="68" name=""/>
          <p:cNvSpPr/>
          <p:nvPr/>
        </p:nvSpPr>
        <p:spPr>
          <a:xfrm>
            <a:off x="0" y="8685360"/>
            <a:ext cx="297180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69" name=""/>
          <p:cNvSpPr/>
          <p:nvPr/>
        </p:nvSpPr>
        <p:spPr>
          <a:xfrm>
            <a:off x="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70" name="PlaceHolder 1"/>
          <p:cNvSpPr>
            <a:spLocks noGrp="1"/>
          </p:cNvSpPr>
          <p:nvPr>
            <p:ph type="sldImg"/>
          </p:nvPr>
        </p:nvSpPr>
        <p:spPr>
          <a:xfrm>
            <a:off x="1149480" y="692280"/>
            <a:ext cx="4559040" cy="3416040"/>
          </a:xfrm>
          <a:prstGeom prst="rect">
            <a:avLst/>
          </a:prstGeom>
          <a:ln w="0">
            <a:noFill/>
          </a:ln>
        </p:spPr>
      </p:sp>
      <p:sp>
        <p:nvSpPr>
          <p:cNvPr id="71" name="PlaceHolder 2"/>
          <p:cNvSpPr>
            <a:spLocks noGrp="1"/>
          </p:cNvSpPr>
          <p:nvPr>
            <p:ph type="body"/>
          </p:nvPr>
        </p:nvSpPr>
        <p:spPr>
          <a:xfrm>
            <a:off x="914400" y="4343400"/>
            <a:ext cx="5029200" cy="41133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
          <p:cNvSpPr/>
          <p:nvPr/>
        </p:nvSpPr>
        <p:spPr>
          <a:xfrm>
            <a:off x="388620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73" name=""/>
          <p:cNvSpPr/>
          <p:nvPr/>
        </p:nvSpPr>
        <p:spPr>
          <a:xfrm>
            <a:off x="3886200" y="8685360"/>
            <a:ext cx="2971800" cy="458640"/>
          </a:xfrm>
          <a:prstGeom prst="rect">
            <a:avLst/>
          </a:prstGeom>
          <a:noFill/>
          <a:ln w="0">
            <a:noFill/>
          </a:ln>
        </p:spPr>
        <p:style>
          <a:lnRef idx="0"/>
          <a:fillRef idx="0"/>
          <a:effectRef idx="0"/>
          <a:fontRef idx="minor"/>
        </p:style>
        <p:txBody>
          <a:bodyPr lIns="90360" rIns="90360" tIns="44280" bIns="4428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02000"/>
                </a:solidFill>
                <a:effectLst/>
                <a:uFillTx/>
                <a:latin typeface="Times New Roman"/>
              </a:rPr>
              <a:t>3</a:t>
            </a:r>
            <a:endParaRPr b="0" lang="en-US" sz="1200" strike="noStrike" u="none">
              <a:solidFill>
                <a:srgbClr val="402000"/>
              </a:solidFill>
              <a:effectLst/>
              <a:uFillTx/>
              <a:latin typeface="Times New Roman"/>
            </a:endParaRPr>
          </a:p>
        </p:txBody>
      </p:sp>
      <p:sp>
        <p:nvSpPr>
          <p:cNvPr id="74" name=""/>
          <p:cNvSpPr/>
          <p:nvPr/>
        </p:nvSpPr>
        <p:spPr>
          <a:xfrm>
            <a:off x="0" y="8685360"/>
            <a:ext cx="297180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75" name=""/>
          <p:cNvSpPr/>
          <p:nvPr/>
        </p:nvSpPr>
        <p:spPr>
          <a:xfrm>
            <a:off x="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76" name="PlaceHolder 1"/>
          <p:cNvSpPr>
            <a:spLocks noGrp="1"/>
          </p:cNvSpPr>
          <p:nvPr>
            <p:ph type="sldImg"/>
          </p:nvPr>
        </p:nvSpPr>
        <p:spPr>
          <a:xfrm>
            <a:off x="1149480" y="692280"/>
            <a:ext cx="4559040" cy="3416040"/>
          </a:xfrm>
          <a:prstGeom prst="rect">
            <a:avLst/>
          </a:prstGeom>
          <a:ln w="0">
            <a:noFill/>
          </a:ln>
        </p:spPr>
      </p:sp>
      <p:sp>
        <p:nvSpPr>
          <p:cNvPr id="77" name="PlaceHolder 2"/>
          <p:cNvSpPr>
            <a:spLocks noGrp="1"/>
          </p:cNvSpPr>
          <p:nvPr>
            <p:ph type="body"/>
          </p:nvPr>
        </p:nvSpPr>
        <p:spPr>
          <a:xfrm>
            <a:off x="914400" y="4343400"/>
            <a:ext cx="5029200" cy="41133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
          <p:cNvSpPr/>
          <p:nvPr/>
        </p:nvSpPr>
        <p:spPr>
          <a:xfrm>
            <a:off x="388620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79" name=""/>
          <p:cNvSpPr/>
          <p:nvPr/>
        </p:nvSpPr>
        <p:spPr>
          <a:xfrm>
            <a:off x="3886200" y="8685360"/>
            <a:ext cx="2971800" cy="458640"/>
          </a:xfrm>
          <a:prstGeom prst="rect">
            <a:avLst/>
          </a:prstGeom>
          <a:noFill/>
          <a:ln w="0">
            <a:noFill/>
          </a:ln>
        </p:spPr>
        <p:style>
          <a:lnRef idx="0"/>
          <a:fillRef idx="0"/>
          <a:effectRef idx="0"/>
          <a:fontRef idx="minor"/>
        </p:style>
        <p:txBody>
          <a:bodyPr lIns="90360" rIns="90360" tIns="44280" bIns="4428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02000"/>
                </a:solidFill>
                <a:effectLst/>
                <a:uFillTx/>
                <a:latin typeface="Times New Roman"/>
              </a:rPr>
              <a:t>4</a:t>
            </a:r>
            <a:endParaRPr b="0" lang="en-US" sz="1200" strike="noStrike" u="none">
              <a:solidFill>
                <a:srgbClr val="402000"/>
              </a:solidFill>
              <a:effectLst/>
              <a:uFillTx/>
              <a:latin typeface="Times New Roman"/>
            </a:endParaRPr>
          </a:p>
        </p:txBody>
      </p:sp>
      <p:sp>
        <p:nvSpPr>
          <p:cNvPr id="80" name=""/>
          <p:cNvSpPr/>
          <p:nvPr/>
        </p:nvSpPr>
        <p:spPr>
          <a:xfrm>
            <a:off x="0" y="8685360"/>
            <a:ext cx="297180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81" name=""/>
          <p:cNvSpPr/>
          <p:nvPr/>
        </p:nvSpPr>
        <p:spPr>
          <a:xfrm>
            <a:off x="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82" name="PlaceHolder 1"/>
          <p:cNvSpPr>
            <a:spLocks noGrp="1"/>
          </p:cNvSpPr>
          <p:nvPr>
            <p:ph type="sldImg"/>
          </p:nvPr>
        </p:nvSpPr>
        <p:spPr>
          <a:xfrm>
            <a:off x="1149480" y="692280"/>
            <a:ext cx="4559040" cy="3416040"/>
          </a:xfrm>
          <a:prstGeom prst="rect">
            <a:avLst/>
          </a:prstGeom>
          <a:ln w="0">
            <a:noFill/>
          </a:ln>
        </p:spPr>
      </p:sp>
      <p:sp>
        <p:nvSpPr>
          <p:cNvPr id="83" name="PlaceHolder 2"/>
          <p:cNvSpPr>
            <a:spLocks noGrp="1"/>
          </p:cNvSpPr>
          <p:nvPr>
            <p:ph type="body"/>
          </p:nvPr>
        </p:nvSpPr>
        <p:spPr>
          <a:xfrm>
            <a:off x="914400" y="4343400"/>
            <a:ext cx="5029200" cy="41133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
          <p:cNvSpPr/>
          <p:nvPr/>
        </p:nvSpPr>
        <p:spPr>
          <a:xfrm>
            <a:off x="388620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85" name=""/>
          <p:cNvSpPr/>
          <p:nvPr/>
        </p:nvSpPr>
        <p:spPr>
          <a:xfrm>
            <a:off x="3886200" y="8685360"/>
            <a:ext cx="2971800" cy="458640"/>
          </a:xfrm>
          <a:prstGeom prst="rect">
            <a:avLst/>
          </a:prstGeom>
          <a:noFill/>
          <a:ln w="0">
            <a:noFill/>
          </a:ln>
        </p:spPr>
        <p:style>
          <a:lnRef idx="0"/>
          <a:fillRef idx="0"/>
          <a:effectRef idx="0"/>
          <a:fontRef idx="minor"/>
        </p:style>
        <p:txBody>
          <a:bodyPr lIns="90360" rIns="90360" tIns="44280" bIns="4428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02000"/>
                </a:solidFill>
                <a:effectLst/>
                <a:uFillTx/>
                <a:latin typeface="Times New Roman"/>
              </a:rPr>
              <a:t>3</a:t>
            </a:r>
            <a:endParaRPr b="0" lang="en-US" sz="1200" strike="noStrike" u="none">
              <a:solidFill>
                <a:srgbClr val="402000"/>
              </a:solidFill>
              <a:effectLst/>
              <a:uFillTx/>
              <a:latin typeface="Times New Roman"/>
            </a:endParaRPr>
          </a:p>
        </p:txBody>
      </p:sp>
      <p:sp>
        <p:nvSpPr>
          <p:cNvPr id="86" name=""/>
          <p:cNvSpPr/>
          <p:nvPr/>
        </p:nvSpPr>
        <p:spPr>
          <a:xfrm>
            <a:off x="0" y="8685360"/>
            <a:ext cx="297180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87" name=""/>
          <p:cNvSpPr/>
          <p:nvPr/>
        </p:nvSpPr>
        <p:spPr>
          <a:xfrm>
            <a:off x="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88" name="PlaceHolder 1"/>
          <p:cNvSpPr>
            <a:spLocks noGrp="1"/>
          </p:cNvSpPr>
          <p:nvPr>
            <p:ph type="sldImg"/>
          </p:nvPr>
        </p:nvSpPr>
        <p:spPr>
          <a:xfrm>
            <a:off x="1149480" y="692280"/>
            <a:ext cx="4559040" cy="3416040"/>
          </a:xfrm>
          <a:prstGeom prst="rect">
            <a:avLst/>
          </a:prstGeom>
          <a:ln w="0">
            <a:noFill/>
          </a:ln>
        </p:spPr>
      </p:sp>
      <p:sp>
        <p:nvSpPr>
          <p:cNvPr id="89" name="PlaceHolder 2"/>
          <p:cNvSpPr>
            <a:spLocks noGrp="1"/>
          </p:cNvSpPr>
          <p:nvPr>
            <p:ph type="body"/>
          </p:nvPr>
        </p:nvSpPr>
        <p:spPr>
          <a:xfrm>
            <a:off x="914400" y="4343400"/>
            <a:ext cx="5029200" cy="41133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
          <p:cNvSpPr/>
          <p:nvPr/>
        </p:nvSpPr>
        <p:spPr>
          <a:xfrm>
            <a:off x="388620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91" name=""/>
          <p:cNvSpPr/>
          <p:nvPr/>
        </p:nvSpPr>
        <p:spPr>
          <a:xfrm>
            <a:off x="3886200" y="8685360"/>
            <a:ext cx="2971800" cy="458640"/>
          </a:xfrm>
          <a:prstGeom prst="rect">
            <a:avLst/>
          </a:prstGeom>
          <a:noFill/>
          <a:ln w="0">
            <a:noFill/>
          </a:ln>
        </p:spPr>
        <p:style>
          <a:lnRef idx="0"/>
          <a:fillRef idx="0"/>
          <a:effectRef idx="0"/>
          <a:fontRef idx="minor"/>
        </p:style>
        <p:txBody>
          <a:bodyPr lIns="90360" rIns="90360" tIns="44280" bIns="4428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02000"/>
                </a:solidFill>
                <a:effectLst/>
                <a:uFillTx/>
                <a:latin typeface="Times New Roman"/>
              </a:rPr>
              <a:t>3</a:t>
            </a:r>
            <a:endParaRPr b="0" lang="en-US" sz="1200" strike="noStrike" u="none">
              <a:solidFill>
                <a:srgbClr val="402000"/>
              </a:solidFill>
              <a:effectLst/>
              <a:uFillTx/>
              <a:latin typeface="Times New Roman"/>
            </a:endParaRPr>
          </a:p>
        </p:txBody>
      </p:sp>
      <p:sp>
        <p:nvSpPr>
          <p:cNvPr id="92" name=""/>
          <p:cNvSpPr/>
          <p:nvPr/>
        </p:nvSpPr>
        <p:spPr>
          <a:xfrm>
            <a:off x="0" y="8685360"/>
            <a:ext cx="297180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93" name=""/>
          <p:cNvSpPr/>
          <p:nvPr/>
        </p:nvSpPr>
        <p:spPr>
          <a:xfrm>
            <a:off x="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94" name="PlaceHolder 1"/>
          <p:cNvSpPr>
            <a:spLocks noGrp="1"/>
          </p:cNvSpPr>
          <p:nvPr>
            <p:ph type="sldImg"/>
          </p:nvPr>
        </p:nvSpPr>
        <p:spPr>
          <a:xfrm>
            <a:off x="1149480" y="692280"/>
            <a:ext cx="4559040" cy="3416040"/>
          </a:xfrm>
          <a:prstGeom prst="rect">
            <a:avLst/>
          </a:prstGeom>
          <a:ln w="0">
            <a:noFill/>
          </a:ln>
        </p:spPr>
      </p:sp>
      <p:sp>
        <p:nvSpPr>
          <p:cNvPr id="95" name="PlaceHolder 2"/>
          <p:cNvSpPr>
            <a:spLocks noGrp="1"/>
          </p:cNvSpPr>
          <p:nvPr>
            <p:ph type="body"/>
          </p:nvPr>
        </p:nvSpPr>
        <p:spPr>
          <a:xfrm>
            <a:off x="914400" y="4343400"/>
            <a:ext cx="5029200" cy="41133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
          <p:cNvSpPr/>
          <p:nvPr/>
        </p:nvSpPr>
        <p:spPr>
          <a:xfrm>
            <a:off x="388620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97" name=""/>
          <p:cNvSpPr/>
          <p:nvPr/>
        </p:nvSpPr>
        <p:spPr>
          <a:xfrm>
            <a:off x="3886200" y="8685360"/>
            <a:ext cx="2971800" cy="458640"/>
          </a:xfrm>
          <a:prstGeom prst="rect">
            <a:avLst/>
          </a:prstGeom>
          <a:noFill/>
          <a:ln w="0">
            <a:noFill/>
          </a:ln>
        </p:spPr>
        <p:style>
          <a:lnRef idx="0"/>
          <a:fillRef idx="0"/>
          <a:effectRef idx="0"/>
          <a:fontRef idx="minor"/>
        </p:style>
        <p:txBody>
          <a:bodyPr lIns="90360" rIns="90360" tIns="44280" bIns="4428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402000"/>
                </a:solidFill>
                <a:effectLst/>
                <a:uFillTx/>
                <a:latin typeface="Times New Roman"/>
              </a:rPr>
              <a:t>3</a:t>
            </a:r>
            <a:endParaRPr b="0" lang="en-US" sz="1200" strike="noStrike" u="none">
              <a:solidFill>
                <a:srgbClr val="402000"/>
              </a:solidFill>
              <a:effectLst/>
              <a:uFillTx/>
              <a:latin typeface="Times New Roman"/>
            </a:endParaRPr>
          </a:p>
        </p:txBody>
      </p:sp>
      <p:sp>
        <p:nvSpPr>
          <p:cNvPr id="98" name=""/>
          <p:cNvSpPr/>
          <p:nvPr/>
        </p:nvSpPr>
        <p:spPr>
          <a:xfrm>
            <a:off x="0" y="8685360"/>
            <a:ext cx="2971800" cy="458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99" name=""/>
          <p:cNvSpPr/>
          <p:nvPr/>
        </p:nvSpPr>
        <p:spPr>
          <a:xfrm>
            <a:off x="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100" name="PlaceHolder 1"/>
          <p:cNvSpPr>
            <a:spLocks noGrp="1"/>
          </p:cNvSpPr>
          <p:nvPr>
            <p:ph type="sldImg"/>
          </p:nvPr>
        </p:nvSpPr>
        <p:spPr>
          <a:xfrm>
            <a:off x="1149480" y="692280"/>
            <a:ext cx="4559040" cy="3416040"/>
          </a:xfrm>
          <a:prstGeom prst="rect">
            <a:avLst/>
          </a:prstGeom>
          <a:ln w="0">
            <a:noFill/>
          </a:ln>
        </p:spPr>
      </p:sp>
      <p:sp>
        <p:nvSpPr>
          <p:cNvPr id="101" name="PlaceHolder 2"/>
          <p:cNvSpPr>
            <a:spLocks noGrp="1"/>
          </p:cNvSpPr>
          <p:nvPr>
            <p:ph type="body"/>
          </p:nvPr>
        </p:nvSpPr>
        <p:spPr>
          <a:xfrm>
            <a:off x="914400" y="4343400"/>
            <a:ext cx="5029200" cy="41133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grpSp>
        <p:nvGrpSpPr>
          <p:cNvPr id="0" name=""/>
          <p:cNvGrpSpPr/>
          <p:nvPr/>
        </p:nvGrpSpPr>
        <p:grpSpPr>
          <a:xfrm>
            <a:off x="0" y="0"/>
            <a:ext cx="8872560" cy="6946920"/>
            <a:chOff x="0" y="0"/>
            <a:chExt cx="8872560" cy="6946920"/>
          </a:xfrm>
        </p:grpSpPr>
        <p:sp>
          <p:nvSpPr>
            <p:cNvPr id="1" name=""/>
            <p:cNvSpPr/>
            <p:nvPr/>
          </p:nvSpPr>
          <p:spPr>
            <a:xfrm>
              <a:off x="533520" y="237960"/>
              <a:ext cx="8339040" cy="6391440"/>
            </a:xfrm>
            <a:prstGeom prst="rect">
              <a:avLst/>
            </a:prstGeom>
            <a:solidFill>
              <a:srgbClr val="fbfae2"/>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pic>
          <p:nvPicPr>
            <p:cNvPr id="2" name="" descr=""/>
            <p:cNvPicPr/>
            <p:nvPr/>
          </p:nvPicPr>
          <p:blipFill>
            <a:blip r:embed="rId2"/>
            <a:stretch/>
          </p:blipFill>
          <p:spPr>
            <a:xfrm>
              <a:off x="0" y="0"/>
              <a:ext cx="1152360" cy="6946920"/>
            </a:xfrm>
            <a:prstGeom prst="rect">
              <a:avLst/>
            </a:prstGeom>
            <a:noFill/>
            <a:ln w="0">
              <a:noFill/>
            </a:ln>
          </p:spPr>
        </p:pic>
        <p:sp>
          <p:nvSpPr>
            <p:cNvPr id="3" name=""/>
            <p:cNvSpPr/>
            <p:nvPr/>
          </p:nvSpPr>
          <p:spPr>
            <a:xfrm>
              <a:off x="1071720" y="1600200"/>
              <a:ext cx="7646760" cy="0"/>
            </a:xfrm>
            <a:prstGeom prst="line">
              <a:avLst/>
            </a:prstGeom>
            <a:ln w="12600">
              <a:solidFill>
                <a:srgbClr val="a08366"/>
              </a:solidFill>
              <a:miter/>
            </a:ln>
          </p:spPr>
          <p:style>
            <a:lnRef idx="0"/>
            <a:fillRef idx="0"/>
            <a:effectRef idx="0"/>
            <a:fontRef idx="minor"/>
          </p:style>
          <p:txBody>
            <a:bodyPr lIns="90000" rIns="90000" tIns="-46800" bIns="-46800" anchor="ctr">
              <a:noAutofit/>
            </a:bodyPr>
            <a:p>
              <a:endParaRPr b="0" lang="en-US" sz="2400" strike="noStrike" u="none">
                <a:solidFill>
                  <a:srgbClr val="402000"/>
                </a:solidFill>
                <a:effectLst/>
                <a:uFillTx/>
                <a:latin typeface="Times New Roman"/>
              </a:endParaRPr>
            </a:p>
          </p:txBody>
        </p:sp>
      </p:grpSp>
      <p:sp>
        <p:nvSpPr>
          <p:cNvPr id="4" name="PlaceHolder 1"/>
          <p:cNvSpPr>
            <a:spLocks noGrp="1"/>
          </p:cNvSpPr>
          <p:nvPr>
            <p:ph type="body"/>
          </p:nvPr>
        </p:nvSpPr>
        <p:spPr>
          <a:xfrm>
            <a:off x="990720" y="1828800"/>
            <a:ext cx="7772400" cy="4114800"/>
          </a:xfrm>
          <a:prstGeom prst="rect">
            <a:avLst/>
          </a:prstGeom>
          <a:noFill/>
          <a:ln w="0">
            <a:noFill/>
          </a:ln>
        </p:spPr>
        <p:txBody>
          <a:bodyPr lIns="90360" rIns="90360" tIns="44280" bIns="44280" anchor="t">
            <a:normAutofit/>
          </a:bodyPr>
          <a:p>
            <a:pPr marL="343080" indent="-343080">
              <a:spcBef>
                <a:spcPts val="799"/>
              </a:spcBef>
              <a:buClr>
                <a:srgbClr val="ce9964"/>
              </a:buClr>
              <a:buSzPct val="87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402000"/>
                </a:solidFill>
                <a:effectLst/>
                <a:uFillTx/>
                <a:latin typeface="Times New Roman"/>
              </a:rPr>
              <a:t>Click to edit the outline text format</a:t>
            </a:r>
            <a:endParaRPr b="0" lang="en-US" sz="3200" strike="noStrike" u="none">
              <a:solidFill>
                <a:srgbClr val="402000"/>
              </a:solidFill>
              <a:effectLst/>
              <a:uFillTx/>
              <a:latin typeface="Times New Roman"/>
            </a:endParaRPr>
          </a:p>
          <a:p>
            <a:pPr lvl="1" marL="743040" indent="-285840">
              <a:spcBef>
                <a:spcPts val="799"/>
              </a:spcBef>
              <a:buClr>
                <a:srgbClr val="ce9964"/>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402000"/>
                </a:solidFill>
                <a:effectLst/>
                <a:uFillTx/>
                <a:latin typeface="Times New Roman"/>
              </a:rPr>
              <a:t>Second Outline Level</a:t>
            </a:r>
            <a:endParaRPr b="0" lang="en-US" sz="3200" strike="noStrike" u="none">
              <a:solidFill>
                <a:srgbClr val="402000"/>
              </a:solidFill>
              <a:effectLst/>
              <a:uFillTx/>
              <a:latin typeface="Times New Roman"/>
            </a:endParaRPr>
          </a:p>
          <a:p>
            <a:pPr lvl="2" marL="1143000" indent="-228600">
              <a:spcBef>
                <a:spcPts val="799"/>
              </a:spcBef>
              <a:buClr>
                <a:srgbClr val="ce9964"/>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402000"/>
                </a:solidFill>
                <a:effectLst/>
                <a:uFillTx/>
                <a:latin typeface="Times New Roman"/>
              </a:rPr>
              <a:t>Third Outline Level</a:t>
            </a:r>
            <a:endParaRPr b="0" lang="en-US" sz="3200" strike="noStrike" u="none">
              <a:solidFill>
                <a:srgbClr val="402000"/>
              </a:solidFill>
              <a:effectLst/>
              <a:uFillTx/>
              <a:latin typeface="Times New Roman"/>
            </a:endParaRPr>
          </a:p>
          <a:p>
            <a:pPr lvl="3" marL="1600200" indent="-228600">
              <a:spcBef>
                <a:spcPts val="799"/>
              </a:spcBef>
              <a:buClr>
                <a:srgbClr val="ce9964"/>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402000"/>
                </a:solidFill>
                <a:effectLst/>
                <a:uFillTx/>
                <a:latin typeface="Times New Roman"/>
              </a:rPr>
              <a:t>Fourth Outline Level</a:t>
            </a:r>
            <a:endParaRPr b="0" lang="en-US" sz="3200" strike="noStrike" u="none">
              <a:solidFill>
                <a:srgbClr val="402000"/>
              </a:solidFill>
              <a:effectLst/>
              <a:uFillTx/>
              <a:latin typeface="Times New Roman"/>
            </a:endParaRPr>
          </a:p>
          <a:p>
            <a:pPr lvl="4" marL="2057400" indent="-228600">
              <a:spcBef>
                <a:spcPts val="799"/>
              </a:spcBef>
              <a:buClr>
                <a:srgbClr val="ce9964"/>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402000"/>
                </a:solidFill>
                <a:effectLst/>
                <a:uFillTx/>
                <a:latin typeface="Times New Roman"/>
              </a:rPr>
              <a:t>Fifth Outline Level</a:t>
            </a:r>
            <a:endParaRPr b="0" lang="en-US" sz="3200" strike="noStrike" u="none">
              <a:solidFill>
                <a:srgbClr val="402000"/>
              </a:solidFill>
              <a:effectLst/>
              <a:uFillTx/>
              <a:latin typeface="Times New Roman"/>
            </a:endParaRPr>
          </a:p>
          <a:p>
            <a:pPr lvl="5" marL="2057400" indent="-228600">
              <a:spcBef>
                <a:spcPts val="799"/>
              </a:spcBef>
              <a:buClr>
                <a:srgbClr val="402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402000"/>
                </a:solidFill>
                <a:effectLst/>
                <a:uFillTx/>
                <a:latin typeface="Times New Roman"/>
              </a:rPr>
              <a:t>Sixth Outline Level</a:t>
            </a:r>
            <a:endParaRPr b="0" lang="en-US" sz="3200" strike="noStrike" u="none">
              <a:solidFill>
                <a:srgbClr val="402000"/>
              </a:solidFill>
              <a:effectLst/>
              <a:uFillTx/>
              <a:latin typeface="Times New Roman"/>
            </a:endParaRPr>
          </a:p>
          <a:p>
            <a:pPr lvl="6" marL="2057400" indent="-228600">
              <a:spcBef>
                <a:spcPts val="799"/>
              </a:spcBef>
              <a:buClr>
                <a:srgbClr val="402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402000"/>
                </a:solidFill>
                <a:effectLst/>
                <a:uFillTx/>
                <a:latin typeface="Times New Roman"/>
              </a:rPr>
              <a:t>Seventh Outline Level</a:t>
            </a:r>
            <a:endParaRPr b="0" lang="en-US" sz="3200" strike="noStrike" u="none">
              <a:solidFill>
                <a:srgbClr val="402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xml"/><Relationship Id="rId3"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8" name=""/>
          <p:cNvSpPr/>
          <p:nvPr/>
        </p:nvSpPr>
        <p:spPr>
          <a:xfrm>
            <a:off x="990720" y="6095880"/>
            <a:ext cx="1904760" cy="457200"/>
          </a:xfrm>
          <a:prstGeom prst="rect">
            <a:avLst/>
          </a:prstGeom>
          <a:noFill/>
          <a:ln w="0">
            <a:noFill/>
          </a:ln>
        </p:spPr>
        <p:style>
          <a:lnRef idx="0"/>
          <a:fillRef idx="0"/>
          <a:effectRef idx="0"/>
          <a:fontRef idx="minor"/>
        </p:style>
        <p:txBody>
          <a:bodyPr lIns="90360" rIns="90360" tIns="44280" bIns="44280"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5/14/01</a:t>
            </a:r>
            <a:endParaRPr b="0" lang="en-US" sz="1400" strike="noStrike" u="none">
              <a:solidFill>
                <a:srgbClr val="402000"/>
              </a:solidFill>
              <a:effectLst/>
              <a:uFillTx/>
              <a:latin typeface="Times New Roman"/>
            </a:endParaRPr>
          </a:p>
        </p:txBody>
      </p:sp>
      <p:sp>
        <p:nvSpPr>
          <p:cNvPr id="9" name=""/>
          <p:cNvSpPr/>
          <p:nvPr/>
        </p:nvSpPr>
        <p:spPr>
          <a:xfrm>
            <a:off x="6858000" y="6095880"/>
            <a:ext cx="1905120" cy="457200"/>
          </a:xfrm>
          <a:prstGeom prst="rect">
            <a:avLst/>
          </a:prstGeom>
          <a:noFill/>
          <a:ln w="0">
            <a:noFill/>
          </a:ln>
        </p:spPr>
        <p:style>
          <a:lnRef idx="0"/>
          <a:fillRef idx="0"/>
          <a:effectRef idx="0"/>
          <a:fontRef idx="minor"/>
        </p:style>
        <p:txBody>
          <a:bodyPr lIns="90360" rIns="90360" tIns="44280" bIns="44280" anchor="t">
            <a:noAutofit/>
          </a:bodyPr>
          <a:p>
            <a:pPr algn="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1</a:t>
            </a:r>
            <a:endParaRPr b="0" lang="en-US" sz="1400" strike="noStrike" u="none">
              <a:solidFill>
                <a:srgbClr val="402000"/>
              </a:solidFill>
              <a:effectLst/>
              <a:uFillTx/>
              <a:latin typeface="Times New Roman"/>
            </a:endParaRPr>
          </a:p>
        </p:txBody>
      </p:sp>
      <p:sp>
        <p:nvSpPr>
          <p:cNvPr id="10" name=""/>
          <p:cNvSpPr/>
          <p:nvPr/>
        </p:nvSpPr>
        <p:spPr>
          <a:xfrm>
            <a:off x="3429000" y="6095880"/>
            <a:ext cx="2895480" cy="457200"/>
          </a:xfrm>
          <a:prstGeom prst="rect">
            <a:avLst/>
          </a:prstGeom>
          <a:noFill/>
          <a:ln w="0">
            <a:noFill/>
          </a:ln>
        </p:spPr>
        <p:style>
          <a:lnRef idx="0"/>
          <a:fillRef idx="0"/>
          <a:effectRef idx="0"/>
          <a:fontRef idx="minor"/>
        </p:style>
        <p:txBody>
          <a:bodyPr lIns="90360" rIns="90360" tIns="44280" bIns="44280" anchor="t">
            <a:no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S. Motzko</a:t>
            </a:r>
            <a:endParaRPr b="0" lang="en-US" sz="1400" strike="noStrike" u="none">
              <a:solidFill>
                <a:srgbClr val="402000"/>
              </a:solidFill>
              <a:effectLst/>
              <a:uFillTx/>
              <a:latin typeface="Times New Roman"/>
            </a:endParaRPr>
          </a:p>
        </p:txBody>
      </p:sp>
      <p:sp>
        <p:nvSpPr>
          <p:cNvPr id="11" name=""/>
          <p:cNvSpPr/>
          <p:nvPr/>
        </p:nvSpPr>
        <p:spPr>
          <a:xfrm>
            <a:off x="990720" y="1828800"/>
            <a:ext cx="7772400" cy="4114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12" name=""/>
          <p:cNvSpPr/>
          <p:nvPr/>
        </p:nvSpPr>
        <p:spPr>
          <a:xfrm>
            <a:off x="1117440" y="879480"/>
            <a:ext cx="2034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13" name=""/>
          <p:cNvSpPr/>
          <p:nvPr/>
        </p:nvSpPr>
        <p:spPr>
          <a:xfrm>
            <a:off x="1274760" y="884160"/>
            <a:ext cx="6918480" cy="69840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996633"/>
                </a:solidFill>
                <a:effectLst/>
                <a:uFillTx/>
                <a:latin typeface="Times New Roman"/>
              </a:rPr>
              <a:t>BAAQMD Generator Proposal</a:t>
            </a:r>
            <a:endParaRPr b="0" lang="en-US" sz="4000" strike="noStrike" u="none">
              <a:solidFill>
                <a:srgbClr val="402000"/>
              </a:solidFill>
              <a:effectLst/>
              <a:uFillTx/>
              <a:latin typeface="Times New Roman"/>
            </a:endParaRPr>
          </a:p>
        </p:txBody>
      </p:sp>
      <p:sp>
        <p:nvSpPr>
          <p:cNvPr id="14" name=""/>
          <p:cNvSpPr/>
          <p:nvPr/>
        </p:nvSpPr>
        <p:spPr>
          <a:xfrm>
            <a:off x="3330000" y="1646280"/>
            <a:ext cx="2479320" cy="69840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996633"/>
                </a:solidFill>
                <a:effectLst/>
                <a:uFillTx/>
                <a:latin typeface="Times New Roman"/>
              </a:rPr>
              <a:t>April 2001</a:t>
            </a:r>
            <a:endParaRPr b="0" lang="en-US" sz="4000" strike="noStrike" u="none">
              <a:solidFill>
                <a:srgbClr val="402000"/>
              </a:solidFill>
              <a:effectLst/>
              <a:uFillTx/>
              <a:latin typeface="Times New Roman"/>
            </a:endParaRPr>
          </a:p>
        </p:txBody>
      </p:sp>
      <p:sp>
        <p:nvSpPr>
          <p:cNvPr id="15" name=""/>
          <p:cNvSpPr/>
          <p:nvPr/>
        </p:nvSpPr>
        <p:spPr>
          <a:xfrm>
            <a:off x="3488760" y="4927680"/>
            <a:ext cx="2662920" cy="69840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996633"/>
                </a:solidFill>
                <a:effectLst/>
                <a:uFillTx/>
                <a:latin typeface="Times New Roman"/>
              </a:rPr>
              <a:t>What Is It?</a:t>
            </a:r>
            <a:endParaRPr b="0" lang="en-US" sz="4000" strike="noStrike" u="none">
              <a:solidFill>
                <a:srgbClr val="402000"/>
              </a:solidFill>
              <a:effectLst/>
              <a:uFillTx/>
              <a:latin typeface="Times New Roman"/>
            </a:endParaRPr>
          </a:p>
        </p:txBody>
      </p:sp>
      <p:pic>
        <p:nvPicPr>
          <p:cNvPr id="16" name="" descr=""/>
          <p:cNvPicPr/>
          <p:nvPr/>
        </p:nvPicPr>
        <p:blipFill>
          <a:blip r:embed="rId1"/>
          <a:stretch/>
        </p:blipFill>
        <p:spPr>
          <a:xfrm>
            <a:off x="3048120" y="2362320"/>
            <a:ext cx="3429000" cy="2706480"/>
          </a:xfrm>
          <a:prstGeom prst="rect">
            <a:avLst/>
          </a:prstGeom>
          <a:noFill/>
          <a:ln w="0">
            <a:noFill/>
          </a:ln>
        </p:spPr>
      </p:pic>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17" name=""/>
          <p:cNvSpPr/>
          <p:nvPr/>
        </p:nvSpPr>
        <p:spPr>
          <a:xfrm>
            <a:off x="990720" y="6095880"/>
            <a:ext cx="1904760" cy="457200"/>
          </a:xfrm>
          <a:prstGeom prst="rect">
            <a:avLst/>
          </a:prstGeom>
          <a:noFill/>
          <a:ln w="0">
            <a:noFill/>
          </a:ln>
        </p:spPr>
        <p:style>
          <a:lnRef idx="0"/>
          <a:fillRef idx="0"/>
          <a:effectRef idx="0"/>
          <a:fontRef idx="minor"/>
        </p:style>
        <p:txBody>
          <a:bodyPr lIns="90360" rIns="90360" tIns="44280" bIns="44280"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5/14/01</a:t>
            </a:r>
            <a:endParaRPr b="0" lang="en-US" sz="1400" strike="noStrike" u="none">
              <a:solidFill>
                <a:srgbClr val="402000"/>
              </a:solidFill>
              <a:effectLst/>
              <a:uFillTx/>
              <a:latin typeface="Times New Roman"/>
            </a:endParaRPr>
          </a:p>
        </p:txBody>
      </p:sp>
      <p:sp>
        <p:nvSpPr>
          <p:cNvPr id="18" name=""/>
          <p:cNvSpPr/>
          <p:nvPr/>
        </p:nvSpPr>
        <p:spPr>
          <a:xfrm>
            <a:off x="6858000" y="6095880"/>
            <a:ext cx="1905120" cy="457200"/>
          </a:xfrm>
          <a:prstGeom prst="rect">
            <a:avLst/>
          </a:prstGeom>
          <a:noFill/>
          <a:ln w="0">
            <a:noFill/>
          </a:ln>
        </p:spPr>
        <p:style>
          <a:lnRef idx="0"/>
          <a:fillRef idx="0"/>
          <a:effectRef idx="0"/>
          <a:fontRef idx="minor"/>
        </p:style>
        <p:txBody>
          <a:bodyPr lIns="90360" rIns="90360" tIns="44280" bIns="44280" anchor="t">
            <a:noAutofit/>
          </a:bodyPr>
          <a:p>
            <a:pPr algn="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2</a:t>
            </a:r>
            <a:endParaRPr b="0" lang="en-US" sz="1400" strike="noStrike" u="none">
              <a:solidFill>
                <a:srgbClr val="402000"/>
              </a:solidFill>
              <a:effectLst/>
              <a:uFillTx/>
              <a:latin typeface="Times New Roman"/>
            </a:endParaRPr>
          </a:p>
        </p:txBody>
      </p:sp>
      <p:sp>
        <p:nvSpPr>
          <p:cNvPr id="19" name=""/>
          <p:cNvSpPr/>
          <p:nvPr/>
        </p:nvSpPr>
        <p:spPr>
          <a:xfrm>
            <a:off x="3429000" y="6095880"/>
            <a:ext cx="2895480" cy="457200"/>
          </a:xfrm>
          <a:prstGeom prst="rect">
            <a:avLst/>
          </a:prstGeom>
          <a:noFill/>
          <a:ln w="0">
            <a:noFill/>
          </a:ln>
        </p:spPr>
        <p:style>
          <a:lnRef idx="0"/>
          <a:fillRef idx="0"/>
          <a:effectRef idx="0"/>
          <a:fontRef idx="minor"/>
        </p:style>
        <p:txBody>
          <a:bodyPr lIns="90360" rIns="90360" tIns="44280" bIns="44280" anchor="t">
            <a:no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S. Motzko</a:t>
            </a:r>
            <a:endParaRPr b="0" lang="en-US" sz="1400" strike="noStrike" u="none">
              <a:solidFill>
                <a:srgbClr val="402000"/>
              </a:solidFill>
              <a:effectLst/>
              <a:uFillTx/>
              <a:latin typeface="Times New Roman"/>
            </a:endParaRPr>
          </a:p>
        </p:txBody>
      </p:sp>
      <p:sp>
        <p:nvSpPr>
          <p:cNvPr id="20" name=""/>
          <p:cNvSpPr/>
          <p:nvPr/>
        </p:nvSpPr>
        <p:spPr>
          <a:xfrm>
            <a:off x="990720" y="1828800"/>
            <a:ext cx="7772400" cy="4114800"/>
          </a:xfrm>
          <a:prstGeom prst="rect">
            <a:avLst/>
          </a:prstGeom>
          <a:noFill/>
          <a:ln w="0">
            <a:noFill/>
          </a:ln>
        </p:spPr>
        <p:style>
          <a:lnRef idx="0"/>
          <a:fillRef idx="0"/>
          <a:effectRef idx="0"/>
          <a:fontRef idx="minor"/>
        </p:style>
        <p:txBody>
          <a:bodyPr lIns="90360" rIns="90360" tIns="44280" bIns="44280" anchor="t">
            <a:noAutofit/>
          </a:bodyPr>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With the current energy crisis in California, many people are looking toward emergency generators to help their businesses cope with the potential of rolling blackouts.</a:t>
            </a:r>
            <a:endParaRPr b="0" lang="en-US" sz="2000" strike="noStrike" u="none">
              <a:solidFill>
                <a:srgbClr val="402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402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 clean diesel emergency generator emits more than 20 times as much NOx as a new well-controlled power plant.</a:t>
            </a:r>
            <a:endParaRPr b="0" lang="en-US" sz="2000" strike="noStrike" u="none">
              <a:solidFill>
                <a:srgbClr val="402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402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Diesel particulate has been identified as a toxic air contaminant with a potency that results in cancer risks from engines operated for as little as 30 hours per year.</a:t>
            </a:r>
            <a:endParaRPr b="0" lang="en-US" sz="2000" strike="noStrike" u="none">
              <a:solidFill>
                <a:srgbClr val="402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402000"/>
              </a:solidFill>
              <a:effectLst/>
              <a:uFillTx/>
              <a:latin typeface="Times New Roman"/>
            </a:endParaRPr>
          </a:p>
        </p:txBody>
      </p:sp>
      <p:sp>
        <p:nvSpPr>
          <p:cNvPr id="21" name=""/>
          <p:cNvSpPr/>
          <p:nvPr/>
        </p:nvSpPr>
        <p:spPr>
          <a:xfrm>
            <a:off x="898560" y="868320"/>
            <a:ext cx="7154640" cy="57672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996633"/>
                </a:solidFill>
                <a:effectLst/>
                <a:uFillTx/>
                <a:latin typeface="Times New Roman"/>
              </a:rPr>
              <a:t>BAAQMD Rule Management Summary</a:t>
            </a:r>
            <a:endParaRPr b="0" lang="en-US" sz="3200" strike="noStrike" u="none">
              <a:solidFill>
                <a:srgbClr val="402000"/>
              </a:solidFill>
              <a:effectLst/>
              <a:uFillTx/>
              <a:latin typeface="Times New Roman"/>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22" name=""/>
          <p:cNvSpPr/>
          <p:nvPr/>
        </p:nvSpPr>
        <p:spPr>
          <a:xfrm>
            <a:off x="990720" y="6095880"/>
            <a:ext cx="1904760" cy="457200"/>
          </a:xfrm>
          <a:prstGeom prst="rect">
            <a:avLst/>
          </a:prstGeom>
          <a:noFill/>
          <a:ln w="0">
            <a:noFill/>
          </a:ln>
        </p:spPr>
        <p:style>
          <a:lnRef idx="0"/>
          <a:fillRef idx="0"/>
          <a:effectRef idx="0"/>
          <a:fontRef idx="minor"/>
        </p:style>
        <p:txBody>
          <a:bodyPr lIns="90360" rIns="90360" tIns="44280" bIns="44280"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5/14/01</a:t>
            </a:r>
            <a:endParaRPr b="0" lang="en-US" sz="1400" strike="noStrike" u="none">
              <a:solidFill>
                <a:srgbClr val="402000"/>
              </a:solidFill>
              <a:effectLst/>
              <a:uFillTx/>
              <a:latin typeface="Times New Roman"/>
            </a:endParaRPr>
          </a:p>
        </p:txBody>
      </p:sp>
      <p:sp>
        <p:nvSpPr>
          <p:cNvPr id="23" name=""/>
          <p:cNvSpPr/>
          <p:nvPr/>
        </p:nvSpPr>
        <p:spPr>
          <a:xfrm>
            <a:off x="6858000" y="6095880"/>
            <a:ext cx="1905120" cy="457200"/>
          </a:xfrm>
          <a:prstGeom prst="rect">
            <a:avLst/>
          </a:prstGeom>
          <a:noFill/>
          <a:ln w="0">
            <a:noFill/>
          </a:ln>
        </p:spPr>
        <p:style>
          <a:lnRef idx="0"/>
          <a:fillRef idx="0"/>
          <a:effectRef idx="0"/>
          <a:fontRef idx="minor"/>
        </p:style>
        <p:txBody>
          <a:bodyPr lIns="90360" rIns="90360" tIns="44280" bIns="44280" anchor="t">
            <a:noAutofit/>
          </a:bodyPr>
          <a:p>
            <a:pPr algn="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3</a:t>
            </a:r>
            <a:endParaRPr b="0" lang="en-US" sz="1400" strike="noStrike" u="none">
              <a:solidFill>
                <a:srgbClr val="402000"/>
              </a:solidFill>
              <a:effectLst/>
              <a:uFillTx/>
              <a:latin typeface="Times New Roman"/>
            </a:endParaRPr>
          </a:p>
        </p:txBody>
      </p:sp>
      <p:sp>
        <p:nvSpPr>
          <p:cNvPr id="24" name=""/>
          <p:cNvSpPr/>
          <p:nvPr/>
        </p:nvSpPr>
        <p:spPr>
          <a:xfrm>
            <a:off x="3429000" y="6095880"/>
            <a:ext cx="2895480" cy="457200"/>
          </a:xfrm>
          <a:prstGeom prst="rect">
            <a:avLst/>
          </a:prstGeom>
          <a:noFill/>
          <a:ln w="0">
            <a:noFill/>
          </a:ln>
        </p:spPr>
        <p:style>
          <a:lnRef idx="0"/>
          <a:fillRef idx="0"/>
          <a:effectRef idx="0"/>
          <a:fontRef idx="minor"/>
        </p:style>
        <p:txBody>
          <a:bodyPr lIns="90360" rIns="90360" tIns="44280" bIns="44280" anchor="t">
            <a:no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S. Motzko</a:t>
            </a:r>
            <a:endParaRPr b="0" lang="en-US" sz="1400" strike="noStrike" u="none">
              <a:solidFill>
                <a:srgbClr val="402000"/>
              </a:solidFill>
              <a:effectLst/>
              <a:uFillTx/>
              <a:latin typeface="Times New Roman"/>
            </a:endParaRPr>
          </a:p>
        </p:txBody>
      </p:sp>
      <p:sp>
        <p:nvSpPr>
          <p:cNvPr id="25" name=""/>
          <p:cNvSpPr/>
          <p:nvPr/>
        </p:nvSpPr>
        <p:spPr>
          <a:xfrm>
            <a:off x="990720" y="1828800"/>
            <a:ext cx="7772400" cy="4114800"/>
          </a:xfrm>
          <a:prstGeom prst="rect">
            <a:avLst/>
          </a:prstGeom>
          <a:noFill/>
          <a:ln w="0">
            <a:noFill/>
          </a:ln>
        </p:spPr>
        <p:style>
          <a:lnRef idx="0"/>
          <a:fillRef idx="0"/>
          <a:effectRef idx="0"/>
          <a:fontRef idx="minor"/>
        </p:style>
        <p:txBody>
          <a:bodyPr lIns="90360" rIns="90360" tIns="44280" bIns="44280" anchor="t">
            <a:noAutofit/>
          </a:bodyPr>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Emergency standby engines have been exempt from permitting as an emissions source only if used for 100 hours or less testing and 200 hours or less of emergency use per year.</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There is a proposed BAAQMD regulation (April 2001) where the exemption will be eliminated and the ability to grant permits will be eased.</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Mobile sources are not addressed by BAAQMD, provided they are &lt;1 year, but fall under the state of California rules (CARB).</a:t>
            </a:r>
            <a:endParaRPr b="0" lang="en-US" sz="2000" strike="noStrike" u="none">
              <a:solidFill>
                <a:srgbClr val="402000"/>
              </a:solidFill>
              <a:effectLst/>
              <a:uFillTx/>
              <a:latin typeface="Times New Roman"/>
            </a:endParaRPr>
          </a:p>
        </p:txBody>
      </p:sp>
      <p:sp>
        <p:nvSpPr>
          <p:cNvPr id="26" name=""/>
          <p:cNvSpPr/>
          <p:nvPr/>
        </p:nvSpPr>
        <p:spPr>
          <a:xfrm>
            <a:off x="1369800" y="1587600"/>
            <a:ext cx="6415560" cy="51588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402000"/>
                </a:solidFill>
                <a:effectLst/>
                <a:uFillTx/>
                <a:latin typeface="Times New Roman"/>
              </a:rPr>
              <a:t>Background - Diesel Standby Generators</a:t>
            </a:r>
            <a:endParaRPr b="0" lang="en-US" sz="2800" strike="noStrike" u="none">
              <a:solidFill>
                <a:srgbClr val="402000"/>
              </a:solidFill>
              <a:effectLst/>
              <a:uFillTx/>
              <a:latin typeface="Times New Roman"/>
            </a:endParaRPr>
          </a:p>
        </p:txBody>
      </p:sp>
      <p:sp>
        <p:nvSpPr>
          <p:cNvPr id="27" name=""/>
          <p:cNvSpPr/>
          <p:nvPr/>
        </p:nvSpPr>
        <p:spPr>
          <a:xfrm>
            <a:off x="1117440" y="879480"/>
            <a:ext cx="2034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402000"/>
              </a:solidFill>
              <a:effectLst/>
              <a:uFillTx/>
              <a:latin typeface="Times New Roman"/>
            </a:endParaRPr>
          </a:p>
        </p:txBody>
      </p:sp>
      <p:sp>
        <p:nvSpPr>
          <p:cNvPr id="28" name=""/>
          <p:cNvSpPr/>
          <p:nvPr/>
        </p:nvSpPr>
        <p:spPr>
          <a:xfrm>
            <a:off x="906120" y="820800"/>
            <a:ext cx="6918480" cy="69840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996633"/>
                </a:solidFill>
                <a:effectLst/>
                <a:uFillTx/>
                <a:latin typeface="Times New Roman"/>
              </a:rPr>
              <a:t>BAAQMD Generator Proposal</a:t>
            </a:r>
            <a:endParaRPr b="0" lang="en-US" sz="4000" strike="noStrike" u="none">
              <a:solidFill>
                <a:srgbClr val="402000"/>
              </a:solidFill>
              <a:effectLst/>
              <a:uFillTx/>
              <a:latin typeface="Times New Roman"/>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29" name=""/>
          <p:cNvSpPr/>
          <p:nvPr/>
        </p:nvSpPr>
        <p:spPr>
          <a:xfrm>
            <a:off x="990720" y="6095880"/>
            <a:ext cx="1904760" cy="457200"/>
          </a:xfrm>
          <a:prstGeom prst="rect">
            <a:avLst/>
          </a:prstGeom>
          <a:noFill/>
          <a:ln w="0">
            <a:noFill/>
          </a:ln>
        </p:spPr>
        <p:style>
          <a:lnRef idx="0"/>
          <a:fillRef idx="0"/>
          <a:effectRef idx="0"/>
          <a:fontRef idx="minor"/>
        </p:style>
        <p:txBody>
          <a:bodyPr lIns="90360" rIns="90360" tIns="44280" bIns="44280"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5/14/01</a:t>
            </a:r>
            <a:endParaRPr b="0" lang="en-US" sz="1400" strike="noStrike" u="none">
              <a:solidFill>
                <a:srgbClr val="402000"/>
              </a:solidFill>
              <a:effectLst/>
              <a:uFillTx/>
              <a:latin typeface="Times New Roman"/>
            </a:endParaRPr>
          </a:p>
        </p:txBody>
      </p:sp>
      <p:sp>
        <p:nvSpPr>
          <p:cNvPr id="30" name=""/>
          <p:cNvSpPr/>
          <p:nvPr/>
        </p:nvSpPr>
        <p:spPr>
          <a:xfrm>
            <a:off x="6858000" y="6095880"/>
            <a:ext cx="1905120" cy="457200"/>
          </a:xfrm>
          <a:prstGeom prst="rect">
            <a:avLst/>
          </a:prstGeom>
          <a:noFill/>
          <a:ln w="0">
            <a:noFill/>
          </a:ln>
        </p:spPr>
        <p:style>
          <a:lnRef idx="0"/>
          <a:fillRef idx="0"/>
          <a:effectRef idx="0"/>
          <a:fontRef idx="minor"/>
        </p:style>
        <p:txBody>
          <a:bodyPr lIns="90360" rIns="90360" tIns="44280" bIns="44280" anchor="t">
            <a:noAutofit/>
          </a:bodyPr>
          <a:p>
            <a:pPr algn="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4</a:t>
            </a:r>
            <a:endParaRPr b="0" lang="en-US" sz="1400" strike="noStrike" u="none">
              <a:solidFill>
                <a:srgbClr val="402000"/>
              </a:solidFill>
              <a:effectLst/>
              <a:uFillTx/>
              <a:latin typeface="Times New Roman"/>
            </a:endParaRPr>
          </a:p>
        </p:txBody>
      </p:sp>
      <p:sp>
        <p:nvSpPr>
          <p:cNvPr id="31" name=""/>
          <p:cNvSpPr/>
          <p:nvPr/>
        </p:nvSpPr>
        <p:spPr>
          <a:xfrm>
            <a:off x="3429000" y="6095880"/>
            <a:ext cx="2895480" cy="457200"/>
          </a:xfrm>
          <a:prstGeom prst="rect">
            <a:avLst/>
          </a:prstGeom>
          <a:noFill/>
          <a:ln w="0">
            <a:noFill/>
          </a:ln>
        </p:spPr>
        <p:style>
          <a:lnRef idx="0"/>
          <a:fillRef idx="0"/>
          <a:effectRef idx="0"/>
          <a:fontRef idx="minor"/>
        </p:style>
        <p:txBody>
          <a:bodyPr lIns="90360" rIns="90360" tIns="44280" bIns="44280" anchor="t">
            <a:no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S. Motzko</a:t>
            </a:r>
            <a:endParaRPr b="0" lang="en-US" sz="1400" strike="noStrike" u="none">
              <a:solidFill>
                <a:srgbClr val="402000"/>
              </a:solidFill>
              <a:effectLst/>
              <a:uFillTx/>
              <a:latin typeface="Times New Roman"/>
            </a:endParaRPr>
          </a:p>
        </p:txBody>
      </p:sp>
      <p:sp>
        <p:nvSpPr>
          <p:cNvPr id="32" name=""/>
          <p:cNvSpPr/>
          <p:nvPr/>
        </p:nvSpPr>
        <p:spPr>
          <a:xfrm>
            <a:off x="990720" y="1828800"/>
            <a:ext cx="7772400" cy="4114800"/>
          </a:xfrm>
          <a:prstGeom prst="rect">
            <a:avLst/>
          </a:prstGeom>
          <a:noFill/>
          <a:ln w="0">
            <a:noFill/>
          </a:ln>
        </p:spPr>
        <p:style>
          <a:lnRef idx="0"/>
          <a:fillRef idx="0"/>
          <a:effectRef idx="0"/>
          <a:fontRef idx="minor"/>
        </p:style>
        <p:txBody>
          <a:bodyPr lIns="90360" rIns="90360" tIns="44280" bIns="44280" anchor="t">
            <a:noAutofit/>
          </a:bodyPr>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Proposed Regulation was published on the BAAQMD website on Monday, April 30, 2001.</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Workshop on the Proposed Regulation was held May 11, 2001 at the BAAQMD.</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Proposed Final Draft Regulation scheduled to be published on the BAAQMD website on May 20, 2001.</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The final regulation will be voted on by the BAAQMD Board of Directors (tentatively) on June 20, 2001.</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The regulation would be effective July 1, 2001 and the permitting process will be announced in a letter to those thought to possibly have generators.</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402000"/>
              </a:solidFill>
              <a:effectLst/>
              <a:uFillTx/>
              <a:latin typeface="Times New Roman"/>
            </a:endParaRPr>
          </a:p>
        </p:txBody>
      </p:sp>
      <p:sp>
        <p:nvSpPr>
          <p:cNvPr id="33" name=""/>
          <p:cNvSpPr/>
          <p:nvPr/>
        </p:nvSpPr>
        <p:spPr>
          <a:xfrm>
            <a:off x="903240" y="868320"/>
            <a:ext cx="7787880" cy="63756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996633"/>
                </a:solidFill>
                <a:effectLst/>
                <a:uFillTx/>
                <a:latin typeface="Times New Roman"/>
              </a:rPr>
              <a:t>BAAQMD Generator Proposal Timing</a:t>
            </a:r>
            <a:endParaRPr b="0" lang="en-US" sz="3600" strike="noStrike" u="none">
              <a:solidFill>
                <a:srgbClr val="402000"/>
              </a:solidFill>
              <a:effectLst/>
              <a:uFillTx/>
              <a:latin typeface="Times New Roman"/>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34" name=""/>
          <p:cNvSpPr/>
          <p:nvPr/>
        </p:nvSpPr>
        <p:spPr>
          <a:xfrm>
            <a:off x="990720" y="6095880"/>
            <a:ext cx="1904760" cy="457200"/>
          </a:xfrm>
          <a:prstGeom prst="rect">
            <a:avLst/>
          </a:prstGeom>
          <a:noFill/>
          <a:ln w="0">
            <a:noFill/>
          </a:ln>
        </p:spPr>
        <p:style>
          <a:lnRef idx="0"/>
          <a:fillRef idx="0"/>
          <a:effectRef idx="0"/>
          <a:fontRef idx="minor"/>
        </p:style>
        <p:txBody>
          <a:bodyPr lIns="90360" rIns="90360" tIns="44280" bIns="44280"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5/14/01</a:t>
            </a:r>
            <a:endParaRPr b="0" lang="en-US" sz="1400" strike="noStrike" u="none">
              <a:solidFill>
                <a:srgbClr val="402000"/>
              </a:solidFill>
              <a:effectLst/>
              <a:uFillTx/>
              <a:latin typeface="Times New Roman"/>
            </a:endParaRPr>
          </a:p>
        </p:txBody>
      </p:sp>
      <p:sp>
        <p:nvSpPr>
          <p:cNvPr id="35" name=""/>
          <p:cNvSpPr/>
          <p:nvPr/>
        </p:nvSpPr>
        <p:spPr>
          <a:xfrm>
            <a:off x="6858000" y="6095880"/>
            <a:ext cx="1905120" cy="457200"/>
          </a:xfrm>
          <a:prstGeom prst="rect">
            <a:avLst/>
          </a:prstGeom>
          <a:noFill/>
          <a:ln w="0">
            <a:noFill/>
          </a:ln>
        </p:spPr>
        <p:style>
          <a:lnRef idx="0"/>
          <a:fillRef idx="0"/>
          <a:effectRef idx="0"/>
          <a:fontRef idx="minor"/>
        </p:style>
        <p:txBody>
          <a:bodyPr lIns="90360" rIns="90360" tIns="44280" bIns="44280" anchor="t">
            <a:noAutofit/>
          </a:bodyPr>
          <a:p>
            <a:pPr algn="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5</a:t>
            </a:r>
            <a:endParaRPr b="0" lang="en-US" sz="1400" strike="noStrike" u="none">
              <a:solidFill>
                <a:srgbClr val="402000"/>
              </a:solidFill>
              <a:effectLst/>
              <a:uFillTx/>
              <a:latin typeface="Times New Roman"/>
            </a:endParaRPr>
          </a:p>
        </p:txBody>
      </p:sp>
      <p:sp>
        <p:nvSpPr>
          <p:cNvPr id="36" name=""/>
          <p:cNvSpPr/>
          <p:nvPr/>
        </p:nvSpPr>
        <p:spPr>
          <a:xfrm>
            <a:off x="3429000" y="6095880"/>
            <a:ext cx="2895480" cy="457200"/>
          </a:xfrm>
          <a:prstGeom prst="rect">
            <a:avLst/>
          </a:prstGeom>
          <a:noFill/>
          <a:ln w="0">
            <a:noFill/>
          </a:ln>
        </p:spPr>
        <p:style>
          <a:lnRef idx="0"/>
          <a:fillRef idx="0"/>
          <a:effectRef idx="0"/>
          <a:fontRef idx="minor"/>
        </p:style>
        <p:txBody>
          <a:bodyPr lIns="90360" rIns="90360" tIns="44280" bIns="44280" anchor="t">
            <a:no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S. Motzko</a:t>
            </a:r>
            <a:endParaRPr b="0" lang="en-US" sz="1400" strike="noStrike" u="none">
              <a:solidFill>
                <a:srgbClr val="402000"/>
              </a:solidFill>
              <a:effectLst/>
              <a:uFillTx/>
              <a:latin typeface="Times New Roman"/>
            </a:endParaRPr>
          </a:p>
        </p:txBody>
      </p:sp>
      <p:sp>
        <p:nvSpPr>
          <p:cNvPr id="37" name=""/>
          <p:cNvSpPr/>
          <p:nvPr/>
        </p:nvSpPr>
        <p:spPr>
          <a:xfrm>
            <a:off x="990720" y="1828800"/>
            <a:ext cx="7772400" cy="4114800"/>
          </a:xfrm>
          <a:prstGeom prst="rect">
            <a:avLst/>
          </a:prstGeom>
          <a:noFill/>
          <a:ln w="0">
            <a:noFill/>
          </a:ln>
        </p:spPr>
        <p:style>
          <a:lnRef idx="0"/>
          <a:fillRef idx="0"/>
          <a:effectRef idx="0"/>
          <a:fontRef idx="minor"/>
        </p:style>
        <p:txBody>
          <a:bodyPr lIns="90360" rIns="90360" tIns="44280" bIns="44280" anchor="t">
            <a:noAutofit/>
          </a:bodyPr>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Permit required for existing and new engines &gt; 50hp</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 limit of 100 hours/year for testing, maintenance and “reliability” (which could include bridging time between announced stage 3 and actual blackout)</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Unlimited run time during actual power outage “emergencies” </a:t>
            </a:r>
            <a:endParaRPr b="0" lang="en-US" sz="2000" strike="noStrike" u="none">
              <a:solidFill>
                <a:srgbClr val="402000"/>
              </a:solidFill>
              <a:effectLst/>
              <a:uFillTx/>
              <a:latin typeface="Times New Roman"/>
            </a:endParaRPr>
          </a:p>
          <a:p>
            <a:pPr lvl="1" marL="743040" indent="-285840">
              <a:lnSpc>
                <a:spcPct val="100000"/>
              </a:lnSpc>
              <a:spcBef>
                <a:spcPts val="451"/>
              </a:spcBef>
              <a:buClr>
                <a:srgbClr val="ce9964"/>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Involuntary curtailment &amp; power provider has shed firm load (blackouts).</a:t>
            </a:r>
            <a:endParaRPr b="0" lang="en-US" sz="18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Existing sources would be exempt from New Source Review</a:t>
            </a:r>
            <a:endParaRPr b="0" lang="en-US" sz="2000" strike="noStrike" u="none">
              <a:solidFill>
                <a:srgbClr val="402000"/>
              </a:solidFill>
              <a:effectLst/>
              <a:uFillTx/>
              <a:latin typeface="Times New Roman"/>
            </a:endParaRPr>
          </a:p>
          <a:p>
            <a:pPr lvl="1" marL="743040" indent="-285840">
              <a:lnSpc>
                <a:spcPct val="100000"/>
              </a:lnSpc>
              <a:spcBef>
                <a:spcPts val="451"/>
              </a:spcBef>
              <a:buClr>
                <a:srgbClr val="ce9964"/>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To meet existing criteria, they must be on-site before 7/1/01.</a:t>
            </a:r>
            <a:endParaRPr b="0" lang="en-US" sz="1800" strike="noStrike" u="none">
              <a:solidFill>
                <a:srgbClr val="402000"/>
              </a:solidFill>
              <a:effectLst/>
              <a:uFillTx/>
              <a:latin typeface="Times New Roman"/>
            </a:endParaRPr>
          </a:p>
          <a:p>
            <a:pPr lvl="1" marL="743040" indent="-285840">
              <a:lnSpc>
                <a:spcPct val="100000"/>
              </a:lnSpc>
              <a:spcBef>
                <a:spcPts val="451"/>
              </a:spcBef>
              <a:buClr>
                <a:srgbClr val="ce9964"/>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New and replacement engines subject to risk management criteria based on characteristics of engine and installation analysis (BAAQMD).</a:t>
            </a:r>
            <a:endParaRPr b="0" lang="en-US" sz="18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Sources installed on or after May 17, 2000 would be subject to existing risk management policies.</a:t>
            </a:r>
            <a:endParaRPr b="0" lang="en-US" sz="2000" strike="noStrike" u="none">
              <a:solidFill>
                <a:srgbClr val="402000"/>
              </a:solidFill>
              <a:effectLst/>
              <a:uFillTx/>
              <a:latin typeface="Times New Roman"/>
            </a:endParaRPr>
          </a:p>
        </p:txBody>
      </p:sp>
      <p:sp>
        <p:nvSpPr>
          <p:cNvPr id="38" name=""/>
          <p:cNvSpPr/>
          <p:nvPr/>
        </p:nvSpPr>
        <p:spPr>
          <a:xfrm>
            <a:off x="912600" y="826920"/>
            <a:ext cx="6918480" cy="69840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996633"/>
                </a:solidFill>
                <a:effectLst/>
                <a:uFillTx/>
                <a:latin typeface="Times New Roman"/>
              </a:rPr>
              <a:t>BAAQMD Generator Proposal</a:t>
            </a:r>
            <a:endParaRPr b="0" lang="en-US" sz="4000" strike="noStrike" u="none">
              <a:solidFill>
                <a:srgbClr val="402000"/>
              </a:solidFill>
              <a:effectLst/>
              <a:uFillTx/>
              <a:latin typeface="Times New Roman"/>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39" name=""/>
          <p:cNvSpPr/>
          <p:nvPr/>
        </p:nvSpPr>
        <p:spPr>
          <a:xfrm>
            <a:off x="990720" y="6095880"/>
            <a:ext cx="1904760" cy="457200"/>
          </a:xfrm>
          <a:prstGeom prst="rect">
            <a:avLst/>
          </a:prstGeom>
          <a:noFill/>
          <a:ln w="0">
            <a:noFill/>
          </a:ln>
        </p:spPr>
        <p:style>
          <a:lnRef idx="0"/>
          <a:fillRef idx="0"/>
          <a:effectRef idx="0"/>
          <a:fontRef idx="minor"/>
        </p:style>
        <p:txBody>
          <a:bodyPr lIns="90360" rIns="90360" tIns="44280" bIns="44280"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5/14/01</a:t>
            </a:r>
            <a:endParaRPr b="0" lang="en-US" sz="1400" strike="noStrike" u="none">
              <a:solidFill>
                <a:srgbClr val="402000"/>
              </a:solidFill>
              <a:effectLst/>
              <a:uFillTx/>
              <a:latin typeface="Times New Roman"/>
            </a:endParaRPr>
          </a:p>
        </p:txBody>
      </p:sp>
      <p:sp>
        <p:nvSpPr>
          <p:cNvPr id="40" name=""/>
          <p:cNvSpPr/>
          <p:nvPr/>
        </p:nvSpPr>
        <p:spPr>
          <a:xfrm>
            <a:off x="6858000" y="6095880"/>
            <a:ext cx="1905120" cy="457200"/>
          </a:xfrm>
          <a:prstGeom prst="rect">
            <a:avLst/>
          </a:prstGeom>
          <a:noFill/>
          <a:ln w="0">
            <a:noFill/>
          </a:ln>
        </p:spPr>
        <p:style>
          <a:lnRef idx="0"/>
          <a:fillRef idx="0"/>
          <a:effectRef idx="0"/>
          <a:fontRef idx="minor"/>
        </p:style>
        <p:txBody>
          <a:bodyPr lIns="90360" rIns="90360" tIns="44280" bIns="44280" anchor="t">
            <a:noAutofit/>
          </a:bodyPr>
          <a:p>
            <a:pPr algn="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6</a:t>
            </a:r>
            <a:endParaRPr b="0" lang="en-US" sz="1400" strike="noStrike" u="none">
              <a:solidFill>
                <a:srgbClr val="402000"/>
              </a:solidFill>
              <a:effectLst/>
              <a:uFillTx/>
              <a:latin typeface="Times New Roman"/>
            </a:endParaRPr>
          </a:p>
        </p:txBody>
      </p:sp>
      <p:sp>
        <p:nvSpPr>
          <p:cNvPr id="41" name=""/>
          <p:cNvSpPr/>
          <p:nvPr/>
        </p:nvSpPr>
        <p:spPr>
          <a:xfrm>
            <a:off x="3429000" y="6095880"/>
            <a:ext cx="2895480" cy="457200"/>
          </a:xfrm>
          <a:prstGeom prst="rect">
            <a:avLst/>
          </a:prstGeom>
          <a:noFill/>
          <a:ln w="0">
            <a:noFill/>
          </a:ln>
        </p:spPr>
        <p:style>
          <a:lnRef idx="0"/>
          <a:fillRef idx="0"/>
          <a:effectRef idx="0"/>
          <a:fontRef idx="minor"/>
        </p:style>
        <p:txBody>
          <a:bodyPr lIns="90360" rIns="90360" tIns="44280" bIns="44280" anchor="t">
            <a:no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S. Motzko</a:t>
            </a:r>
            <a:endParaRPr b="0" lang="en-US" sz="1400" strike="noStrike" u="none">
              <a:solidFill>
                <a:srgbClr val="402000"/>
              </a:solidFill>
              <a:effectLst/>
              <a:uFillTx/>
              <a:latin typeface="Times New Roman"/>
            </a:endParaRPr>
          </a:p>
        </p:txBody>
      </p:sp>
      <p:sp>
        <p:nvSpPr>
          <p:cNvPr id="42" name=""/>
          <p:cNvSpPr/>
          <p:nvPr/>
        </p:nvSpPr>
        <p:spPr>
          <a:xfrm>
            <a:off x="990720" y="1828800"/>
            <a:ext cx="7772400" cy="4114800"/>
          </a:xfrm>
          <a:prstGeom prst="rect">
            <a:avLst/>
          </a:prstGeom>
          <a:noFill/>
          <a:ln w="0">
            <a:noFill/>
          </a:ln>
        </p:spPr>
        <p:style>
          <a:lnRef idx="0"/>
          <a:fillRef idx="0"/>
          <a:effectRef idx="0"/>
          <a:fontRef idx="minor"/>
        </p:style>
        <p:txBody>
          <a:bodyPr lIns="90360" rIns="90360" tIns="44280" bIns="44280" anchor="t">
            <a:noAutofit/>
          </a:bodyPr>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BAAQMD to send out letters notifying the need for permits within three months of adoption of the amendments.</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Loss of exemption (existing generators) permits will be processed and issued automatically.</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New source review permits (including replacement generators) will be reviewed by a team of permit engineers.</a:t>
            </a:r>
            <a:endParaRPr b="0" lang="en-US" sz="2000" strike="noStrike" u="none">
              <a:solidFill>
                <a:srgbClr val="402000"/>
              </a:solidFill>
              <a:effectLst/>
              <a:uFillTx/>
              <a:latin typeface="Times New Roman"/>
            </a:endParaRPr>
          </a:p>
          <a:p>
            <a:pPr lvl="1" marL="743040" indent="-285840">
              <a:lnSpc>
                <a:spcPct val="100000"/>
              </a:lnSpc>
              <a:spcBef>
                <a:spcPts val="451"/>
              </a:spcBef>
              <a:buClr>
                <a:srgbClr val="ce9964"/>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402000"/>
                </a:solidFill>
                <a:effectLst/>
                <a:uFillTx/>
                <a:latin typeface="Times New Roman"/>
              </a:rPr>
              <a:t>Must meet BACT combustion control (NOx &amp; Particulate Emmissions)</a:t>
            </a:r>
            <a:endParaRPr b="0" lang="en-US" sz="18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The cost of the permits:</a:t>
            </a:r>
            <a:endParaRPr b="0" lang="en-US" sz="2000" strike="noStrike" u="none">
              <a:solidFill>
                <a:srgbClr val="402000"/>
              </a:solidFill>
              <a:effectLst/>
              <a:uFillTx/>
              <a:latin typeface="Times New Roman"/>
            </a:endParaRPr>
          </a:p>
          <a:p>
            <a:pPr lvl="1" marL="743040" indent="-285840">
              <a:lnSpc>
                <a:spcPct val="100000"/>
              </a:lnSpc>
              <a:spcBef>
                <a:spcPts val="451"/>
              </a:spcBef>
              <a:buClr>
                <a:srgbClr val="ce9964"/>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402000"/>
                </a:solidFill>
                <a:effectLst/>
                <a:uFillTx/>
                <a:latin typeface="Times New Roman"/>
              </a:rPr>
              <a:t>$120/year annual fee for small engine </a:t>
            </a:r>
            <a:endParaRPr b="0" lang="en-US" sz="1800" strike="noStrike" u="none">
              <a:solidFill>
                <a:srgbClr val="402000"/>
              </a:solidFill>
              <a:effectLst/>
              <a:uFillTx/>
              <a:latin typeface="Times New Roman"/>
            </a:endParaRPr>
          </a:p>
          <a:p>
            <a:pPr lvl="1" marL="743040" indent="-285840">
              <a:lnSpc>
                <a:spcPct val="100000"/>
              </a:lnSpc>
              <a:spcBef>
                <a:spcPts val="451"/>
              </a:spcBef>
              <a:buClr>
                <a:srgbClr val="ce9964"/>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402000"/>
                </a:solidFill>
                <a:effectLst/>
                <a:uFillTx/>
                <a:latin typeface="Times New Roman"/>
              </a:rPr>
              <a:t>~$550 for replacement or new engine permit/application</a:t>
            </a:r>
            <a:endParaRPr b="0" lang="en-US" sz="18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Standby Generator Application Instructions Online</a:t>
            </a:r>
            <a:endParaRPr b="0" lang="en-US" sz="2000" strike="noStrike" u="none">
              <a:solidFill>
                <a:srgbClr val="402000"/>
              </a:solidFill>
              <a:effectLst/>
              <a:uFillTx/>
              <a:latin typeface="Times New Roman"/>
            </a:endParaRPr>
          </a:p>
          <a:p>
            <a:pPr lvl="1" marL="743040" indent="-28584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&lt;http://www.baaqmd.gov/permit/standby.htm&gt;</a:t>
            </a:r>
            <a:endParaRPr b="0" lang="en-US" sz="2000" strike="noStrike" u="none">
              <a:solidFill>
                <a:srgbClr val="402000"/>
              </a:solidFill>
              <a:effectLst/>
              <a:uFillTx/>
              <a:latin typeface="Times New Roman"/>
            </a:endParaRPr>
          </a:p>
        </p:txBody>
      </p:sp>
      <p:sp>
        <p:nvSpPr>
          <p:cNvPr id="43" name=""/>
          <p:cNvSpPr/>
          <p:nvPr/>
        </p:nvSpPr>
        <p:spPr>
          <a:xfrm>
            <a:off x="910440" y="874800"/>
            <a:ext cx="7455960" cy="63756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996633"/>
                </a:solidFill>
                <a:effectLst/>
                <a:uFillTx/>
                <a:latin typeface="Times New Roman"/>
              </a:rPr>
              <a:t>BAAQMD Generator Permit Process</a:t>
            </a:r>
            <a:endParaRPr b="0" lang="en-US" sz="3600" strike="noStrike" u="none">
              <a:solidFill>
                <a:srgbClr val="402000"/>
              </a:solidFill>
              <a:effectLst/>
              <a:uFillTx/>
              <a:latin typeface="Times New Roman"/>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44" name=""/>
          <p:cNvSpPr/>
          <p:nvPr/>
        </p:nvSpPr>
        <p:spPr>
          <a:xfrm>
            <a:off x="990720" y="6095880"/>
            <a:ext cx="1904760" cy="457200"/>
          </a:xfrm>
          <a:prstGeom prst="rect">
            <a:avLst/>
          </a:prstGeom>
          <a:noFill/>
          <a:ln w="0">
            <a:noFill/>
          </a:ln>
        </p:spPr>
        <p:style>
          <a:lnRef idx="0"/>
          <a:fillRef idx="0"/>
          <a:effectRef idx="0"/>
          <a:fontRef idx="minor"/>
        </p:style>
        <p:txBody>
          <a:bodyPr lIns="90360" rIns="90360" tIns="44280" bIns="44280"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5/14/01</a:t>
            </a:r>
            <a:endParaRPr b="0" lang="en-US" sz="1400" strike="noStrike" u="none">
              <a:solidFill>
                <a:srgbClr val="402000"/>
              </a:solidFill>
              <a:effectLst/>
              <a:uFillTx/>
              <a:latin typeface="Times New Roman"/>
            </a:endParaRPr>
          </a:p>
        </p:txBody>
      </p:sp>
      <p:sp>
        <p:nvSpPr>
          <p:cNvPr id="45" name=""/>
          <p:cNvSpPr/>
          <p:nvPr/>
        </p:nvSpPr>
        <p:spPr>
          <a:xfrm>
            <a:off x="6858000" y="6095880"/>
            <a:ext cx="1905120" cy="457200"/>
          </a:xfrm>
          <a:prstGeom prst="rect">
            <a:avLst/>
          </a:prstGeom>
          <a:noFill/>
          <a:ln w="0">
            <a:noFill/>
          </a:ln>
        </p:spPr>
        <p:style>
          <a:lnRef idx="0"/>
          <a:fillRef idx="0"/>
          <a:effectRef idx="0"/>
          <a:fontRef idx="minor"/>
        </p:style>
        <p:txBody>
          <a:bodyPr lIns="90360" rIns="90360" tIns="44280" bIns="44280" anchor="t">
            <a:noAutofit/>
          </a:bodyPr>
          <a:p>
            <a:pPr algn="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7</a:t>
            </a:r>
            <a:endParaRPr b="0" lang="en-US" sz="1400" strike="noStrike" u="none">
              <a:solidFill>
                <a:srgbClr val="402000"/>
              </a:solidFill>
              <a:effectLst/>
              <a:uFillTx/>
              <a:latin typeface="Times New Roman"/>
            </a:endParaRPr>
          </a:p>
        </p:txBody>
      </p:sp>
      <p:sp>
        <p:nvSpPr>
          <p:cNvPr id="46" name=""/>
          <p:cNvSpPr/>
          <p:nvPr/>
        </p:nvSpPr>
        <p:spPr>
          <a:xfrm>
            <a:off x="3429000" y="6095880"/>
            <a:ext cx="2895480" cy="457200"/>
          </a:xfrm>
          <a:prstGeom prst="rect">
            <a:avLst/>
          </a:prstGeom>
          <a:noFill/>
          <a:ln w="0">
            <a:noFill/>
          </a:ln>
        </p:spPr>
        <p:style>
          <a:lnRef idx="0"/>
          <a:fillRef idx="0"/>
          <a:effectRef idx="0"/>
          <a:fontRef idx="minor"/>
        </p:style>
        <p:txBody>
          <a:bodyPr lIns="90360" rIns="90360" tIns="44280" bIns="44280" anchor="t">
            <a:no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S. Motzko</a:t>
            </a:r>
            <a:endParaRPr b="0" lang="en-US" sz="1400" strike="noStrike" u="none">
              <a:solidFill>
                <a:srgbClr val="402000"/>
              </a:solidFill>
              <a:effectLst/>
              <a:uFillTx/>
              <a:latin typeface="Times New Roman"/>
            </a:endParaRPr>
          </a:p>
        </p:txBody>
      </p:sp>
      <p:sp>
        <p:nvSpPr>
          <p:cNvPr id="47" name=""/>
          <p:cNvSpPr/>
          <p:nvPr/>
        </p:nvSpPr>
        <p:spPr>
          <a:xfrm>
            <a:off x="990720" y="1828800"/>
            <a:ext cx="7772400" cy="4114800"/>
          </a:xfrm>
          <a:prstGeom prst="rect">
            <a:avLst/>
          </a:prstGeom>
          <a:noFill/>
          <a:ln w="0">
            <a:noFill/>
          </a:ln>
        </p:spPr>
        <p:style>
          <a:lnRef idx="0"/>
          <a:fillRef idx="0"/>
          <a:effectRef idx="0"/>
          <a:fontRef idx="minor"/>
        </p:style>
        <p:txBody>
          <a:bodyPr lIns="90360" rIns="90360" tIns="44280" bIns="44280" anchor="t">
            <a:noAutofit/>
          </a:bodyPr>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Non-resettable totalizing meter that measures hours of operation required.</a:t>
            </a:r>
            <a:endParaRPr b="0" lang="en-US" sz="2000" strike="noStrike" u="none">
              <a:solidFill>
                <a:srgbClr val="402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Records must be kept for at least 2 years.</a:t>
            </a:r>
            <a:endParaRPr b="0" lang="en-US" sz="2000" strike="noStrike" u="none">
              <a:solidFill>
                <a:srgbClr val="402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Monthly log of usage shall include:</a:t>
            </a:r>
            <a:endParaRPr b="0" lang="en-US" sz="2000" strike="noStrike" u="none">
              <a:solidFill>
                <a:srgbClr val="402000"/>
              </a:solidFill>
              <a:effectLst/>
              <a:uFillTx/>
              <a:latin typeface="Times New Roman"/>
            </a:endParaRPr>
          </a:p>
          <a:p>
            <a:pPr lvl="1" marL="743040" indent="-285840">
              <a:lnSpc>
                <a:spcPct val="100000"/>
              </a:lnSpc>
              <a:spcBef>
                <a:spcPts val="451"/>
              </a:spcBef>
              <a:buClr>
                <a:srgbClr val="ce9964"/>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402000"/>
                </a:solidFill>
                <a:effectLst/>
                <a:uFillTx/>
                <a:latin typeface="Times New Roman"/>
              </a:rPr>
              <a:t>Hours of operation (total)</a:t>
            </a:r>
            <a:endParaRPr b="0" lang="en-US" sz="1800" strike="noStrike" u="none">
              <a:solidFill>
                <a:srgbClr val="402000"/>
              </a:solidFill>
              <a:effectLst/>
              <a:uFillTx/>
              <a:latin typeface="Times New Roman"/>
            </a:endParaRPr>
          </a:p>
          <a:p>
            <a:pPr lvl="1" marL="743040" indent="-285840">
              <a:lnSpc>
                <a:spcPct val="100000"/>
              </a:lnSpc>
              <a:spcBef>
                <a:spcPts val="451"/>
              </a:spcBef>
              <a:buClr>
                <a:srgbClr val="ce9964"/>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402000"/>
                </a:solidFill>
                <a:effectLst/>
                <a:uFillTx/>
                <a:latin typeface="Times New Roman"/>
              </a:rPr>
              <a:t>Hours of operation (emergency)</a:t>
            </a:r>
            <a:endParaRPr b="0" lang="en-US" sz="1800" strike="noStrike" u="none">
              <a:solidFill>
                <a:srgbClr val="402000"/>
              </a:solidFill>
              <a:effectLst/>
              <a:uFillTx/>
              <a:latin typeface="Times New Roman"/>
            </a:endParaRPr>
          </a:p>
          <a:p>
            <a:pPr lvl="1" marL="743040" indent="-285840">
              <a:lnSpc>
                <a:spcPct val="100000"/>
              </a:lnSpc>
              <a:spcBef>
                <a:spcPts val="451"/>
              </a:spcBef>
              <a:buClr>
                <a:srgbClr val="ce9964"/>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402000"/>
                </a:solidFill>
                <a:effectLst/>
                <a:uFillTx/>
                <a:latin typeface="Times New Roman"/>
              </a:rPr>
              <a:t>For each emergency, the nature of the emergency condition</a:t>
            </a:r>
            <a:endParaRPr b="0" lang="en-US" sz="18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402000"/>
              </a:solidFill>
              <a:effectLst/>
              <a:uFillTx/>
              <a:latin typeface="Times New Roman"/>
            </a:endParaRPr>
          </a:p>
        </p:txBody>
      </p:sp>
      <p:sp>
        <p:nvSpPr>
          <p:cNvPr id="48" name=""/>
          <p:cNvSpPr/>
          <p:nvPr/>
        </p:nvSpPr>
        <p:spPr>
          <a:xfrm>
            <a:off x="909720" y="874800"/>
            <a:ext cx="7470360" cy="63756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996633"/>
                </a:solidFill>
                <a:effectLst/>
                <a:uFillTx/>
                <a:latin typeface="Times New Roman"/>
              </a:rPr>
              <a:t>BAAQMD Monitoring Requirements</a:t>
            </a:r>
            <a:endParaRPr b="0" lang="en-US" sz="3600" strike="noStrike" u="none">
              <a:solidFill>
                <a:srgbClr val="402000"/>
              </a:solidFill>
              <a:effectLst/>
              <a:uFillTx/>
              <a:latin typeface="Times New Roman"/>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49" name=""/>
          <p:cNvSpPr/>
          <p:nvPr/>
        </p:nvSpPr>
        <p:spPr>
          <a:xfrm>
            <a:off x="990720" y="6095880"/>
            <a:ext cx="1904760" cy="457200"/>
          </a:xfrm>
          <a:prstGeom prst="rect">
            <a:avLst/>
          </a:prstGeom>
          <a:noFill/>
          <a:ln w="0">
            <a:noFill/>
          </a:ln>
        </p:spPr>
        <p:style>
          <a:lnRef idx="0"/>
          <a:fillRef idx="0"/>
          <a:effectRef idx="0"/>
          <a:fontRef idx="minor"/>
        </p:style>
        <p:txBody>
          <a:bodyPr lIns="90360" rIns="90360" tIns="44280" bIns="44280"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5/14/01</a:t>
            </a:r>
            <a:endParaRPr b="0" lang="en-US" sz="1400" strike="noStrike" u="none">
              <a:solidFill>
                <a:srgbClr val="402000"/>
              </a:solidFill>
              <a:effectLst/>
              <a:uFillTx/>
              <a:latin typeface="Times New Roman"/>
            </a:endParaRPr>
          </a:p>
        </p:txBody>
      </p:sp>
      <p:sp>
        <p:nvSpPr>
          <p:cNvPr id="50" name=""/>
          <p:cNvSpPr/>
          <p:nvPr/>
        </p:nvSpPr>
        <p:spPr>
          <a:xfrm>
            <a:off x="6858000" y="6095880"/>
            <a:ext cx="1905120" cy="457200"/>
          </a:xfrm>
          <a:prstGeom prst="rect">
            <a:avLst/>
          </a:prstGeom>
          <a:noFill/>
          <a:ln w="0">
            <a:noFill/>
          </a:ln>
        </p:spPr>
        <p:style>
          <a:lnRef idx="0"/>
          <a:fillRef idx="0"/>
          <a:effectRef idx="0"/>
          <a:fontRef idx="minor"/>
        </p:style>
        <p:txBody>
          <a:bodyPr lIns="90360" rIns="90360" tIns="44280" bIns="44280" anchor="t">
            <a:noAutofit/>
          </a:bodyPr>
          <a:p>
            <a:pPr algn="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8</a:t>
            </a:r>
            <a:endParaRPr b="0" lang="en-US" sz="1400" strike="noStrike" u="none">
              <a:solidFill>
                <a:srgbClr val="402000"/>
              </a:solidFill>
              <a:effectLst/>
              <a:uFillTx/>
              <a:latin typeface="Times New Roman"/>
            </a:endParaRPr>
          </a:p>
        </p:txBody>
      </p:sp>
      <p:sp>
        <p:nvSpPr>
          <p:cNvPr id="51" name=""/>
          <p:cNvSpPr/>
          <p:nvPr/>
        </p:nvSpPr>
        <p:spPr>
          <a:xfrm>
            <a:off x="3429000" y="6095880"/>
            <a:ext cx="2895480" cy="457200"/>
          </a:xfrm>
          <a:prstGeom prst="rect">
            <a:avLst/>
          </a:prstGeom>
          <a:noFill/>
          <a:ln w="0">
            <a:noFill/>
          </a:ln>
        </p:spPr>
        <p:style>
          <a:lnRef idx="0"/>
          <a:fillRef idx="0"/>
          <a:effectRef idx="0"/>
          <a:fontRef idx="minor"/>
        </p:style>
        <p:txBody>
          <a:bodyPr lIns="90360" rIns="90360" tIns="44280" bIns="44280" anchor="t">
            <a:no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a08366"/>
                </a:solidFill>
                <a:effectLst/>
                <a:uFillTx/>
                <a:latin typeface="Times New Roman"/>
              </a:rPr>
              <a:t>S. Motzko</a:t>
            </a:r>
            <a:endParaRPr b="0" lang="en-US" sz="1400" strike="noStrike" u="none">
              <a:solidFill>
                <a:srgbClr val="402000"/>
              </a:solidFill>
              <a:effectLst/>
              <a:uFillTx/>
              <a:latin typeface="Times New Roman"/>
            </a:endParaRPr>
          </a:p>
        </p:txBody>
      </p:sp>
      <p:sp>
        <p:nvSpPr>
          <p:cNvPr id="52" name=""/>
          <p:cNvSpPr/>
          <p:nvPr/>
        </p:nvSpPr>
        <p:spPr>
          <a:xfrm>
            <a:off x="990720" y="1828800"/>
            <a:ext cx="7772400" cy="4114800"/>
          </a:xfrm>
          <a:prstGeom prst="rect">
            <a:avLst/>
          </a:prstGeom>
          <a:noFill/>
          <a:ln w="0">
            <a:noFill/>
          </a:ln>
        </p:spPr>
        <p:style>
          <a:lnRef idx="0"/>
          <a:fillRef idx="0"/>
          <a:effectRef idx="0"/>
          <a:fontRef idx="minor"/>
        </p:style>
        <p:txBody>
          <a:bodyPr lIns="90360" rIns="90360" tIns="44280" bIns="44280" anchor="t">
            <a:noAutofit/>
          </a:bodyPr>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An emergency standby generator may be temporarily converted to discretionary use (this section expires January 1, 2003), provided the following criteria are met:</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The engine is an internal combustion engine.</a:t>
            </a:r>
            <a:endParaRPr b="0" lang="en-US" sz="2000" strike="noStrike" u="none">
              <a:solidFill>
                <a:srgbClr val="402000"/>
              </a:solidFill>
              <a:effectLst/>
              <a:uFillTx/>
              <a:latin typeface="Times New Roman"/>
            </a:endParaRPr>
          </a:p>
          <a:p>
            <a:pPr lvl="1" marL="743040" indent="-285840">
              <a:lnSpc>
                <a:spcPct val="100000"/>
              </a:lnSpc>
              <a:spcBef>
                <a:spcPts val="499"/>
              </a:spcBef>
              <a:buClr>
                <a:srgbClr val="ce9964"/>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The increased emissions from the modified engine do not trigger federal new source review.</a:t>
            </a:r>
            <a:endParaRPr b="0" lang="en-US" sz="2000" strike="noStrike" u="none">
              <a:solidFill>
                <a:srgbClr val="402000"/>
              </a:solidFill>
              <a:effectLst/>
              <a:uFillTx/>
              <a:latin typeface="Times New Roman"/>
            </a:endParaRPr>
          </a:p>
          <a:p>
            <a:pPr lvl="1" marL="743040" indent="-285840">
              <a:lnSpc>
                <a:spcPct val="100000"/>
              </a:lnSpc>
              <a:spcBef>
                <a:spcPts val="499"/>
              </a:spcBef>
              <a:buClr>
                <a:srgbClr val="ce9964"/>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The timing of the engine is adjusted to minimize NOx emissions (without adversely affecting particulate emissions).</a:t>
            </a:r>
            <a:endParaRPr b="0" lang="en-US" sz="2000" strike="noStrike" u="none">
              <a:solidFill>
                <a:srgbClr val="402000"/>
              </a:solidFill>
              <a:effectLst/>
              <a:uFillTx/>
              <a:latin typeface="Times New Roman"/>
            </a:endParaRPr>
          </a:p>
          <a:p>
            <a:pPr lvl="1" marL="743040" indent="-285840">
              <a:lnSpc>
                <a:spcPct val="100000"/>
              </a:lnSpc>
              <a:spcBef>
                <a:spcPts val="499"/>
              </a:spcBef>
              <a:buClr>
                <a:srgbClr val="ce9964"/>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After conversion, the engine will meet the BAAQMD Risk Management Policy for Diesel Engines (subject to permit conditions).</a:t>
            </a:r>
            <a:endParaRPr b="0" lang="en-US" sz="2000" strike="noStrike" u="none">
              <a:solidFill>
                <a:srgbClr val="402000"/>
              </a:solidFill>
              <a:effectLst/>
              <a:uFillTx/>
              <a:latin typeface="Times New Roman"/>
            </a:endParaRPr>
          </a:p>
          <a:p>
            <a:pPr marL="343080" indent="-343080">
              <a:spcBef>
                <a:spcPts val="499"/>
              </a:spcBef>
              <a:buClr>
                <a:srgbClr val="ce9964"/>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402000"/>
              </a:solidFill>
              <a:effectLst/>
              <a:uFillTx/>
              <a:latin typeface="Times New Roman"/>
            </a:endParaRPr>
          </a:p>
        </p:txBody>
      </p:sp>
      <p:sp>
        <p:nvSpPr>
          <p:cNvPr id="53" name=""/>
          <p:cNvSpPr/>
          <p:nvPr/>
        </p:nvSpPr>
        <p:spPr>
          <a:xfrm>
            <a:off x="909720" y="874800"/>
            <a:ext cx="6759000" cy="63756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996633"/>
                </a:solidFill>
                <a:effectLst/>
                <a:uFillTx/>
                <a:latin typeface="Times New Roman"/>
              </a:rPr>
              <a:t>BAAQMD Generator Conversion</a:t>
            </a:r>
            <a:endParaRPr b="0" lang="en-US" sz="3600" strike="noStrike" u="none">
              <a:solidFill>
                <a:srgbClr val="402000"/>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2001-04-30T19:05:40Z</dcterms:created>
  <dc:creator>Stephen Motzko</dc:creator>
  <dc:description/>
  <dc:language>en-US</dc:language>
  <cp:lastModifiedBy>sam liccardo</cp:lastModifiedBy>
  <cp:lastPrinted>2001-05-14T13:44:09Z</cp:lastPrinted>
  <dcterms:modified xsi:type="dcterms:W3CDTF">2001-05-21T18:44:12Z</dcterms:modified>
  <cp:revision>1</cp:revision>
  <dc:subject/>
  <dc:title>Standby Generator Proposed Rules</dc:title>
</cp:coreProperties>
</file>