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 name="PlaceHolder 1"/>
          <p:cNvSpPr>
            <a:spLocks noGrp="1"/>
          </p:cNvSpPr>
          <p:nvPr>
            <p:ph type="sldImg"/>
          </p:nvPr>
        </p:nvSpPr>
        <p:spPr>
          <a:xfrm>
            <a:off x="533520" y="764280"/>
            <a:ext cx="6704640" cy="3771360"/>
          </a:xfrm>
          <a:prstGeom prst="rect">
            <a:avLst/>
          </a:prstGeom>
          <a:noFill/>
          <a:ln w="0">
            <a:noFill/>
          </a:ln>
        </p:spPr>
        <p:txBody>
          <a:bodyPr lIns="0" rIns="0" tIns="0" bIns="0" anchor="ctr">
            <a:noAutofit/>
          </a:bodyPr>
          <a:p>
            <a:pPr algn="ctr"/>
            <a:r>
              <a:rPr b="0" lang="en-US" sz="4400" strike="noStrike" u="none">
                <a:solidFill>
                  <a:srgbClr val="000000"/>
                </a:solidFill>
                <a:effectLst/>
                <a:uFillTx/>
                <a:latin typeface="Arial"/>
              </a:rPr>
              <a:t>Click to move the slide</a:t>
            </a:r>
            <a:endParaRPr b="0" lang="en-US" sz="4400" strike="noStrike" u="none">
              <a:solidFill>
                <a:srgbClr val="000000"/>
              </a:solidFill>
              <a:effectLst/>
              <a:uFillTx/>
              <a:latin typeface="Arial"/>
            </a:endParaRPr>
          </a:p>
        </p:txBody>
      </p:sp>
      <p:sp>
        <p:nvSpPr>
          <p:cNvPr id="9" name="PlaceHolder 2"/>
          <p:cNvSpPr>
            <a:spLocks noGrp="1"/>
          </p:cNvSpPr>
          <p:nvPr>
            <p:ph type="body"/>
          </p:nvPr>
        </p:nvSpPr>
        <p:spPr>
          <a:xfrm>
            <a:off x="777240" y="4777560"/>
            <a:ext cx="6217560" cy="4525920"/>
          </a:xfrm>
          <a:prstGeom prst="rect">
            <a:avLst/>
          </a:prstGeom>
          <a:noFill/>
          <a:ln w="0">
            <a:noFill/>
          </a:ln>
        </p:spPr>
        <p:txBody>
          <a:bodyPr lIns="0" rIns="0" tIns="0" bIns="0" anchor="t">
            <a:noAutofit/>
          </a:bodyPr>
          <a:p>
            <a:pPr indent="0">
              <a:buNone/>
            </a:pPr>
            <a:r>
              <a:rPr b="0" lang="en-US" sz="2000" strike="noStrike" u="none">
                <a:solidFill>
                  <a:srgbClr val="000000"/>
                </a:solidFill>
                <a:effectLst/>
                <a:uFillTx/>
                <a:latin typeface="Arial"/>
              </a:rPr>
              <a:t>Click to edit the notes format</a:t>
            </a:r>
            <a:endParaRPr b="0" lang="en-US" sz="2000" strike="noStrike" u="none">
              <a:solidFill>
                <a:srgbClr val="000000"/>
              </a:solidFill>
              <a:effectLst/>
              <a:uFillTx/>
              <a:latin typeface="Arial"/>
            </a:endParaRPr>
          </a:p>
        </p:txBody>
      </p:sp>
      <p:sp>
        <p:nvSpPr>
          <p:cNvPr id="10" name="PlaceHolder 3"/>
          <p:cNvSpPr>
            <a:spLocks noGrp="1"/>
          </p:cNvSpPr>
          <p:nvPr>
            <p:ph type="hdr"/>
          </p:nvPr>
        </p:nvSpPr>
        <p:spPr>
          <a:xfrm>
            <a:off x="0" y="0"/>
            <a:ext cx="3372840" cy="502560"/>
          </a:xfrm>
          <a:prstGeom prst="rect">
            <a:avLst/>
          </a:prstGeom>
          <a:noFill/>
          <a:ln w="0">
            <a:noFill/>
          </a:ln>
        </p:spPr>
        <p:txBody>
          <a:bodyPr lIns="0" rIns="0" tIns="0" bIns="0" anchor="t">
            <a:noAutofit/>
          </a:bodyPr>
          <a:p>
            <a:pPr indent="0">
              <a:buNone/>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11" name="PlaceHolder 4"/>
          <p:cNvSpPr>
            <a:spLocks noGrp="1"/>
          </p:cNvSpPr>
          <p:nvPr>
            <p:ph type="dt" idx="1"/>
          </p:nvPr>
        </p:nvSpPr>
        <p:spPr>
          <a:xfrm>
            <a:off x="4399200" y="0"/>
            <a:ext cx="3372840" cy="502560"/>
          </a:xfrm>
          <a:prstGeom prst="rect">
            <a:avLst/>
          </a:prstGeom>
          <a:noFill/>
          <a:ln w="0">
            <a:noFill/>
          </a:ln>
        </p:spPr>
        <p:txBody>
          <a:bodyPr lIns="0" rIns="0" tIns="0" bIns="0" anchor="t">
            <a:noAutofit/>
          </a:bodyPr>
          <a:lstStyle>
            <a:lvl1pPr indent="0" algn="r">
              <a:buNone/>
              <a:defRPr b="0" lang="en-US" sz="1400" strike="noStrike" u="none">
                <a:solidFill>
                  <a:srgbClr val="000000"/>
                </a:solidFill>
                <a:effectLst/>
                <a:uFillTx/>
                <a:latin typeface="Times New Roman"/>
              </a:defRPr>
            </a:lvl1pPr>
          </a:lstStyle>
          <a:p>
            <a:pPr indent="0" algn="r">
              <a:buNone/>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2" name="PlaceHolder 5"/>
          <p:cNvSpPr>
            <a:spLocks noGrp="1"/>
          </p:cNvSpPr>
          <p:nvPr>
            <p:ph type="ftr" idx="2"/>
          </p:nvPr>
        </p:nvSpPr>
        <p:spPr>
          <a:xfrm>
            <a:off x="0" y="9555480"/>
            <a:ext cx="3372840" cy="502560"/>
          </a:xfrm>
          <a:prstGeom prst="rect">
            <a:avLst/>
          </a:prstGeom>
          <a:noFill/>
          <a:ln w="0">
            <a:noFill/>
          </a:ln>
        </p:spPr>
        <p:txBody>
          <a:bodyPr lIns="0" rIns="0" tIns="0" bIns="0" anchor="b">
            <a:noAutofit/>
          </a:bodyPr>
          <a:lstStyle>
            <a:lvl1pPr indent="0">
              <a:buNone/>
              <a:defRPr b="0" lang="en-US" sz="1400" strike="noStrike" u="none">
                <a:solidFill>
                  <a:srgbClr val="000000"/>
                </a:solidFill>
                <a:effectLst/>
                <a:uFillTx/>
                <a:latin typeface="Times New Roman"/>
              </a:defRPr>
            </a:lvl1pPr>
          </a:lstStyle>
          <a:p>
            <a:pPr indent="0">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3" name="PlaceHolder 6"/>
          <p:cNvSpPr>
            <a:spLocks noGrp="1"/>
          </p:cNvSpPr>
          <p:nvPr>
            <p:ph type="sldNum" idx="3"/>
          </p:nvPr>
        </p:nvSpPr>
        <p:spPr>
          <a:xfrm>
            <a:off x="4399200" y="9555480"/>
            <a:ext cx="3372840" cy="502560"/>
          </a:xfrm>
          <a:prstGeom prst="rect">
            <a:avLst/>
          </a:prstGeom>
          <a:noFill/>
          <a:ln w="0">
            <a:noFill/>
          </a:ln>
        </p:spPr>
        <p:txBody>
          <a:bodyPr lIns="0" rIns="0" tIns="0" bIns="0" anchor="b">
            <a:noAutofit/>
          </a:bodyPr>
          <a:lstStyle>
            <a:lvl1pPr indent="0" algn="r">
              <a:buNone/>
              <a:defRPr b="0" lang="en-US" sz="1400" strike="noStrike" u="none">
                <a:solidFill>
                  <a:srgbClr val="000000"/>
                </a:solidFill>
                <a:effectLst/>
                <a:uFillTx/>
                <a:latin typeface="Times New Roman"/>
              </a:defRPr>
            </a:lvl1pPr>
          </a:lstStyle>
          <a:p>
            <a:pPr indent="0" algn="r">
              <a:buNone/>
            </a:pPr>
            <a:fld id="{F54FBF6C-A02B-4FB5-B146-BFBACAAA8A7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sldImg"/>
          </p:nvPr>
        </p:nvSpPr>
        <p:spPr>
          <a:xfrm>
            <a:off x="1371600" y="768240"/>
            <a:ext cx="5029200" cy="3767400"/>
          </a:xfrm>
          <a:prstGeom prst="rect">
            <a:avLst/>
          </a:prstGeom>
          <a:ln w="0">
            <a:noFill/>
          </a:ln>
        </p:spPr>
      </p:sp>
      <p:sp>
        <p:nvSpPr>
          <p:cNvPr id="61"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1</a:t>
            </a:r>
            <a:endParaRPr b="0" lang="en-US" sz="12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PlaceHolder 1"/>
          <p:cNvSpPr>
            <a:spLocks noGrp="1"/>
          </p:cNvSpPr>
          <p:nvPr>
            <p:ph type="sldImg"/>
          </p:nvPr>
        </p:nvSpPr>
        <p:spPr>
          <a:xfrm>
            <a:off x="1371600" y="768240"/>
            <a:ext cx="5029200" cy="3767400"/>
          </a:xfrm>
          <a:prstGeom prst="rect">
            <a:avLst/>
          </a:prstGeom>
          <a:ln w="0">
            <a:noFill/>
          </a:ln>
        </p:spPr>
      </p:sp>
      <p:sp>
        <p:nvSpPr>
          <p:cNvPr id="63"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sldImg"/>
          </p:nvPr>
        </p:nvSpPr>
        <p:spPr>
          <a:xfrm>
            <a:off x="1371600" y="768240"/>
            <a:ext cx="5029200" cy="3767400"/>
          </a:xfrm>
          <a:prstGeom prst="rect">
            <a:avLst/>
          </a:prstGeom>
          <a:ln w="0">
            <a:noFill/>
          </a:ln>
        </p:spPr>
      </p:sp>
      <p:sp>
        <p:nvSpPr>
          <p:cNvPr id="65"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2</a:t>
            </a: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sldImg"/>
          </p:nvPr>
        </p:nvSpPr>
        <p:spPr>
          <a:xfrm>
            <a:off x="1371600" y="768240"/>
            <a:ext cx="5029200" cy="3767400"/>
          </a:xfrm>
          <a:prstGeom prst="rect">
            <a:avLst/>
          </a:prstGeom>
          <a:ln w="0">
            <a:noFill/>
          </a:ln>
        </p:spPr>
      </p:sp>
      <p:sp>
        <p:nvSpPr>
          <p:cNvPr id="67"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sldImg"/>
          </p:nvPr>
        </p:nvSpPr>
        <p:spPr>
          <a:xfrm>
            <a:off x="1371600" y="768240"/>
            <a:ext cx="5029200" cy="3767400"/>
          </a:xfrm>
          <a:prstGeom prst="rect">
            <a:avLst/>
          </a:prstGeom>
          <a:ln w="0">
            <a:noFill/>
          </a:ln>
        </p:spPr>
      </p:sp>
      <p:sp>
        <p:nvSpPr>
          <p:cNvPr id="69"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4</a:t>
            </a: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sldImg"/>
          </p:nvPr>
        </p:nvSpPr>
        <p:spPr>
          <a:xfrm>
            <a:off x="1371600" y="768240"/>
            <a:ext cx="5029200" cy="3767400"/>
          </a:xfrm>
          <a:prstGeom prst="rect">
            <a:avLst/>
          </a:prstGeom>
          <a:ln w="0">
            <a:noFill/>
          </a:ln>
        </p:spPr>
      </p:sp>
      <p:sp>
        <p:nvSpPr>
          <p:cNvPr id="71"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PlaceHolder 1"/>
          <p:cNvSpPr>
            <a:spLocks noGrp="1"/>
          </p:cNvSpPr>
          <p:nvPr>
            <p:ph type="sldImg"/>
          </p:nvPr>
        </p:nvSpPr>
        <p:spPr>
          <a:xfrm>
            <a:off x="1371600" y="768240"/>
            <a:ext cx="5029200" cy="3767400"/>
          </a:xfrm>
          <a:prstGeom prst="rect">
            <a:avLst/>
          </a:prstGeom>
          <a:ln w="0">
            <a:noFill/>
          </a:ln>
        </p:spPr>
      </p:sp>
      <p:sp>
        <p:nvSpPr>
          <p:cNvPr id="73"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sldImg"/>
          </p:nvPr>
        </p:nvSpPr>
        <p:spPr>
          <a:xfrm>
            <a:off x="1371600" y="768240"/>
            <a:ext cx="5029200" cy="3767400"/>
          </a:xfrm>
          <a:prstGeom prst="rect">
            <a:avLst/>
          </a:prstGeom>
          <a:ln w="0">
            <a:noFill/>
          </a:ln>
        </p:spPr>
      </p:sp>
      <p:sp>
        <p:nvSpPr>
          <p:cNvPr id="75" name="PlaceHolder 2"/>
          <p:cNvSpPr>
            <a:spLocks noGrp="1"/>
          </p:cNvSpPr>
          <p:nvPr>
            <p:ph type="body"/>
          </p:nvPr>
        </p:nvSpPr>
        <p:spPr>
          <a:xfrm>
            <a:off x="777240" y="4773240"/>
            <a:ext cx="6217920" cy="4526280"/>
          </a:xfrm>
          <a:prstGeom prst="rect">
            <a:avLst/>
          </a:prstGeom>
          <a:noFill/>
          <a:ln w="0">
            <a:noFill/>
          </a:ln>
        </p:spPr>
        <p:txBody>
          <a:bodyPr lIns="0" rIns="0" tIns="0" bIns="0" anchor="t">
            <a:spAutoFit/>
          </a:bodyPr>
          <a:p>
            <a:pPr indent="0" algn="r">
              <a:lnSpc>
                <a:spcPct val="100000"/>
              </a:lnSpc>
              <a:buNone/>
            </a:pPr>
            <a:r>
              <a:rPr b="0" lang="en-US" sz="1200" strike="noStrike" u="none">
                <a:solidFill>
                  <a:srgbClr val="000000"/>
                </a:solidFill>
                <a:effectLst/>
                <a:uFillTx/>
                <a:latin typeface="Times New Roman"/>
                <a:ea typeface="Times New Roman"/>
              </a:rPr>
              <a:t>3</a:t>
            </a: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Master">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aster">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pPr>
            <a:endParaRPr b="0" lang="en-US" sz="4400" strike="noStrike" u="none">
              <a:solidFill>
                <a:srgbClr val="000000"/>
              </a:solidFill>
              <a:effectLst/>
              <a:uFillTx/>
              <a:latin typeface="Arial"/>
            </a:endParaRPr>
          </a:p>
        </p:txBody>
      </p:sp>
      <p:sp>
        <p:nvSpPr>
          <p:cNvPr id="7"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8872560" cy="6946920"/>
            <a:chOff x="0" y="0"/>
            <a:chExt cx="8872560" cy="6946920"/>
          </a:xfrm>
        </p:grpSpPr>
        <p:sp>
          <p:nvSpPr>
            <p:cNvPr id="1" name=""/>
            <p:cNvSpPr/>
            <p:nvPr/>
          </p:nvSpPr>
          <p:spPr>
            <a:xfrm>
              <a:off x="533520" y="237960"/>
              <a:ext cx="8339040" cy="6391440"/>
            </a:xfrm>
            <a:prstGeom prst="rect">
              <a:avLst/>
            </a:prstGeom>
            <a:solidFill>
              <a:srgbClr val="fbfae2"/>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pic>
          <p:nvPicPr>
            <p:cNvPr id="2" name="" descr=""/>
            <p:cNvPicPr/>
            <p:nvPr/>
          </p:nvPicPr>
          <p:blipFill>
            <a:blip r:embed="rId2"/>
            <a:stretch/>
          </p:blipFill>
          <p:spPr>
            <a:xfrm>
              <a:off x="0" y="0"/>
              <a:ext cx="1152360" cy="6946920"/>
            </a:xfrm>
            <a:prstGeom prst="rect">
              <a:avLst/>
            </a:prstGeom>
            <a:noFill/>
            <a:ln w="0">
              <a:noFill/>
            </a:ln>
          </p:spPr>
        </p:pic>
        <p:sp>
          <p:nvSpPr>
            <p:cNvPr id="3" name=""/>
            <p:cNvSpPr/>
            <p:nvPr/>
          </p:nvSpPr>
          <p:spPr>
            <a:xfrm>
              <a:off x="1065240" y="1600200"/>
              <a:ext cx="7659720" cy="0"/>
            </a:xfrm>
            <a:prstGeom prst="line">
              <a:avLst/>
            </a:prstGeom>
            <a:ln w="12600">
              <a:solidFill>
                <a:srgbClr val="a08366"/>
              </a:solidFill>
              <a:round/>
            </a:ln>
          </p:spPr>
          <p:style>
            <a:lnRef idx="0"/>
            <a:fillRef idx="0"/>
            <a:effectRef idx="0"/>
            <a:fontRef idx="minor"/>
          </p:style>
          <p:txBody>
            <a:bodyPr lIns="96120" rIns="96120" tIns="-51120" bIns="-51120" anchor="t">
              <a:noAutofit/>
            </a:bodyPr>
            <a:p>
              <a:endParaRPr b="0" lang="en-US" sz="1800" strike="noStrike" u="none">
                <a:solidFill>
                  <a:srgbClr val="000000"/>
                </a:solidFill>
                <a:effectLst/>
                <a:uFillTx/>
                <a:latin typeface="Arial"/>
              </a:endParaRPr>
            </a:p>
          </p:txBody>
        </p:sp>
      </p:grpSp>
      <p:sp>
        <p:nvSpPr>
          <p:cNvPr id="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14"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5/14/01</a:t>
            </a:r>
            <a:endParaRPr b="0" lang="en-US" sz="1400" strike="noStrike" u="none">
              <a:solidFill>
                <a:srgbClr val="ffffff"/>
              </a:solidFill>
              <a:effectLst/>
              <a:uFillTx/>
              <a:latin typeface="Arial"/>
            </a:endParaRPr>
          </a:p>
        </p:txBody>
      </p:sp>
      <p:sp>
        <p:nvSpPr>
          <p:cNvPr id="15"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1</a:t>
            </a:r>
            <a:endParaRPr b="0" lang="en-US" sz="1400" strike="noStrike" u="none">
              <a:solidFill>
                <a:srgbClr val="ffffff"/>
              </a:solidFill>
              <a:effectLst/>
              <a:uFillTx/>
              <a:latin typeface="Arial"/>
            </a:endParaRPr>
          </a:p>
        </p:txBody>
      </p:sp>
      <p:sp>
        <p:nvSpPr>
          <p:cNvPr id="16"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17" name=""/>
          <p:cNvSpPr/>
          <p:nvPr/>
        </p:nvSpPr>
        <p:spPr>
          <a:xfrm>
            <a:off x="990720" y="1828800"/>
            <a:ext cx="7772400" cy="4114800"/>
          </a:xfrm>
          <a:prstGeom prst="rect">
            <a:avLst/>
          </a:prstGeom>
          <a:no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18" name=""/>
          <p:cNvSpPr/>
          <p:nvPr/>
        </p:nvSpPr>
        <p:spPr>
          <a:xfrm>
            <a:off x="1117440" y="879480"/>
            <a:ext cx="203040" cy="457200"/>
          </a:xfrm>
          <a:prstGeom prst="rect">
            <a:avLst/>
          </a:prstGeom>
          <a:no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19" name=""/>
          <p:cNvSpPr txBox="1"/>
          <p:nvPr/>
        </p:nvSpPr>
        <p:spPr>
          <a:xfrm>
            <a:off x="1271520" y="890640"/>
            <a:ext cx="692460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BAAQMD Generator Proposal</a:t>
            </a:r>
            <a:endParaRPr b="0" lang="en-US" sz="4000" strike="noStrike" u="none">
              <a:solidFill>
                <a:srgbClr val="ffffff"/>
              </a:solidFill>
              <a:effectLst/>
              <a:uFillTx/>
              <a:latin typeface="Arial"/>
            </a:endParaRPr>
          </a:p>
        </p:txBody>
      </p:sp>
      <p:sp>
        <p:nvSpPr>
          <p:cNvPr id="20" name=""/>
          <p:cNvSpPr txBox="1"/>
          <p:nvPr/>
        </p:nvSpPr>
        <p:spPr>
          <a:xfrm>
            <a:off x="3328920" y="1652760"/>
            <a:ext cx="248112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April 2001</a:t>
            </a:r>
            <a:endParaRPr b="0" lang="en-US" sz="4000" strike="noStrike" u="none">
              <a:solidFill>
                <a:srgbClr val="ffffff"/>
              </a:solidFill>
              <a:effectLst/>
              <a:uFillTx/>
              <a:latin typeface="Arial"/>
            </a:endParaRPr>
          </a:p>
        </p:txBody>
      </p:sp>
      <p:sp>
        <p:nvSpPr>
          <p:cNvPr id="21" name=""/>
          <p:cNvSpPr txBox="1"/>
          <p:nvPr/>
        </p:nvSpPr>
        <p:spPr>
          <a:xfrm>
            <a:off x="3486240" y="4933800"/>
            <a:ext cx="266544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What Is It?</a:t>
            </a:r>
            <a:endParaRPr b="0" lang="en-US" sz="4000" strike="noStrike" u="none">
              <a:solidFill>
                <a:srgbClr val="ffffff"/>
              </a:solidFill>
              <a:effectLst/>
              <a:uFillTx/>
              <a:latin typeface="Arial"/>
            </a:endParaRPr>
          </a:p>
        </p:txBody>
      </p:sp>
      <p:pic>
        <p:nvPicPr>
          <p:cNvPr id="22" name="" descr=""/>
          <p:cNvPicPr/>
          <p:nvPr/>
        </p:nvPicPr>
        <p:blipFill>
          <a:blip r:embed="rId1"/>
          <a:stretch/>
        </p:blipFill>
        <p:spPr>
          <a:xfrm>
            <a:off x="3048120" y="2362320"/>
            <a:ext cx="3429000" cy="270684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23"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5/14/01</a:t>
            </a:r>
            <a:endParaRPr b="0" lang="en-US" sz="1400" strike="noStrike" u="none">
              <a:solidFill>
                <a:srgbClr val="ffffff"/>
              </a:solidFill>
              <a:effectLst/>
              <a:uFillTx/>
              <a:latin typeface="Arial"/>
            </a:endParaRPr>
          </a:p>
        </p:txBody>
      </p:sp>
      <p:sp>
        <p:nvSpPr>
          <p:cNvPr id="24"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2</a:t>
            </a:r>
            <a:endParaRPr b="0" lang="en-US" sz="1400" strike="noStrike" u="none">
              <a:solidFill>
                <a:srgbClr val="ffffff"/>
              </a:solidFill>
              <a:effectLst/>
              <a:uFillTx/>
              <a:latin typeface="Arial"/>
            </a:endParaRPr>
          </a:p>
        </p:txBody>
      </p:sp>
      <p:sp>
        <p:nvSpPr>
          <p:cNvPr id="25"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26"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pPr>
            <a:r>
              <a:rPr b="1" lang="en-US" sz="2000" strike="noStrike" u="none">
                <a:solidFill>
                  <a:srgbClr val="000000"/>
                </a:solidFill>
                <a:effectLst/>
                <a:uFillTx/>
                <a:latin typeface="Times New Roman"/>
                <a:ea typeface="Times New Roman"/>
              </a:rPr>
              <a:t>With the current energy crisis in California, many people are looking toward emergency generators to help their businesses cope with the potential of rolling blackouts.</a:t>
            </a:r>
            <a:endParaRPr b="0" lang="en-US" sz="2000" strike="noStrike" u="none">
              <a:solidFill>
                <a:srgbClr val="ffffff"/>
              </a:solidFill>
              <a:effectLst/>
              <a:uFillTx/>
              <a:latin typeface="Arial"/>
            </a:endParaRPr>
          </a:p>
          <a:p>
            <a:pPr marL="343080" indent="-343080">
              <a:lnSpc>
                <a:spcPct val="100000"/>
              </a:lnSpc>
              <a:spcBef>
                <a:spcPts val="479"/>
              </a:spcBef>
            </a:pPr>
            <a:endParaRPr b="0" lang="en-US" sz="2000" strike="noStrike" u="none">
              <a:solidFill>
                <a:srgbClr val="ffffff"/>
              </a:solidFill>
              <a:effectLst/>
              <a:uFillTx/>
              <a:latin typeface="Arial"/>
            </a:endParaRPr>
          </a:p>
          <a:p>
            <a:pPr marL="343080" indent="-343080">
              <a:lnSpc>
                <a:spcPct val="100000"/>
              </a:lnSpc>
              <a:spcBef>
                <a:spcPts val="479"/>
              </a:spcBef>
            </a:pPr>
            <a:r>
              <a:rPr b="1" lang="en-US" sz="2000" strike="noStrike" u="none">
                <a:solidFill>
                  <a:srgbClr val="000000"/>
                </a:solidFill>
                <a:effectLst/>
                <a:uFillTx/>
                <a:latin typeface="Times New Roman"/>
                <a:ea typeface="Times New Roman"/>
              </a:rPr>
              <a:t>A clean diesel emergency generator emits more than 20 times as much NOx as a new well-controlled power plant.</a:t>
            </a:r>
            <a:endParaRPr b="0" lang="en-US" sz="2000" strike="noStrike" u="none">
              <a:solidFill>
                <a:srgbClr val="ffffff"/>
              </a:solidFill>
              <a:effectLst/>
              <a:uFillTx/>
              <a:latin typeface="Arial"/>
            </a:endParaRPr>
          </a:p>
          <a:p>
            <a:pPr marL="343080" indent="-343080">
              <a:lnSpc>
                <a:spcPct val="100000"/>
              </a:lnSpc>
              <a:spcBef>
                <a:spcPts val="479"/>
              </a:spcBef>
            </a:pPr>
            <a:endParaRPr b="0" lang="en-US" sz="2000" strike="noStrike" u="none">
              <a:solidFill>
                <a:srgbClr val="ffffff"/>
              </a:solidFill>
              <a:effectLst/>
              <a:uFillTx/>
              <a:latin typeface="Arial"/>
            </a:endParaRPr>
          </a:p>
          <a:p>
            <a:pPr marL="343080" indent="-343080">
              <a:lnSpc>
                <a:spcPct val="100000"/>
              </a:lnSpc>
              <a:spcBef>
                <a:spcPts val="479"/>
              </a:spcBef>
            </a:pPr>
            <a:r>
              <a:rPr b="1" lang="en-US" sz="2000" strike="noStrike" u="none">
                <a:solidFill>
                  <a:srgbClr val="000000"/>
                </a:solidFill>
                <a:effectLst/>
                <a:uFillTx/>
                <a:latin typeface="Times New Roman"/>
                <a:ea typeface="Times New Roman"/>
              </a:rPr>
              <a:t>Diesel particulate has been identified as a toxic air contaminant with a potency that results in cancer risks from engines operated for as little as 30 hours per year.</a:t>
            </a:r>
            <a:endParaRPr b="0" lang="en-US" sz="2000" strike="noStrike" u="none">
              <a:solidFill>
                <a:srgbClr val="ffffff"/>
              </a:solidFill>
              <a:effectLst/>
              <a:uFillTx/>
              <a:latin typeface="Arial"/>
            </a:endParaRPr>
          </a:p>
        </p:txBody>
      </p:sp>
      <p:sp>
        <p:nvSpPr>
          <p:cNvPr id="27" name=""/>
          <p:cNvSpPr txBox="1"/>
          <p:nvPr/>
        </p:nvSpPr>
        <p:spPr>
          <a:xfrm>
            <a:off x="903240" y="874800"/>
            <a:ext cx="7145280" cy="576360"/>
          </a:xfrm>
          <a:prstGeom prst="rect">
            <a:avLst/>
          </a:prstGeom>
          <a:noFill/>
          <a:ln w="0">
            <a:noFill/>
          </a:ln>
        </p:spPr>
        <p:txBody>
          <a:bodyPr lIns="0" rIns="0" tIns="0" bIns="0" anchor="t">
            <a:spAutoFit/>
          </a:bodyPr>
          <a:p>
            <a:pPr>
              <a:lnSpc>
                <a:spcPct val="100000"/>
              </a:lnSpc>
            </a:pPr>
            <a:r>
              <a:rPr b="1" lang="en-US" sz="3200" strike="noStrike" u="none">
                <a:solidFill>
                  <a:srgbClr val="996633"/>
                </a:solidFill>
                <a:effectLst/>
                <a:uFillTx/>
                <a:latin typeface="Times New Roman"/>
                <a:ea typeface="Times New Roman"/>
              </a:rPr>
              <a:t>BAAQMD Rule Management Summary</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28"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5/14/01</a:t>
            </a:r>
            <a:endParaRPr b="0" lang="en-US" sz="1400" strike="noStrike" u="none">
              <a:solidFill>
                <a:srgbClr val="ffffff"/>
              </a:solidFill>
              <a:effectLst/>
              <a:uFillTx/>
              <a:latin typeface="Arial"/>
            </a:endParaRPr>
          </a:p>
        </p:txBody>
      </p:sp>
      <p:sp>
        <p:nvSpPr>
          <p:cNvPr id="29"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3</a:t>
            </a:r>
            <a:endParaRPr b="0" lang="en-US" sz="1400" strike="noStrike" u="none">
              <a:solidFill>
                <a:srgbClr val="ffffff"/>
              </a:solidFill>
              <a:effectLst/>
              <a:uFillTx/>
              <a:latin typeface="Arial"/>
            </a:endParaRPr>
          </a:p>
        </p:txBody>
      </p:sp>
      <p:sp>
        <p:nvSpPr>
          <p:cNvPr id="30"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31"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 </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Emergency standby engines have been exempt from permitting as an emissions source only if used for 100 hours or less testing and 200 hours or less of emergency use per year.</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 </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There is a proposed BAAQMD regulation (April 2001) where the exemption will be eliminated and the ability to grant permits will be eased.</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 </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Mobile sources are not addressed by BAAQMD, provided they are &lt;1 year, but fall under the state of California rules (CARB).</a:t>
            </a:r>
            <a:endParaRPr b="0" lang="en-US" sz="2000" strike="noStrike" u="none">
              <a:solidFill>
                <a:srgbClr val="ffffff"/>
              </a:solidFill>
              <a:effectLst/>
              <a:uFillTx/>
              <a:latin typeface="Arial"/>
            </a:endParaRPr>
          </a:p>
        </p:txBody>
      </p:sp>
      <p:sp>
        <p:nvSpPr>
          <p:cNvPr id="32" name=""/>
          <p:cNvSpPr txBox="1"/>
          <p:nvPr/>
        </p:nvSpPr>
        <p:spPr>
          <a:xfrm>
            <a:off x="1365120" y="1593720"/>
            <a:ext cx="6424560" cy="515880"/>
          </a:xfrm>
          <a:prstGeom prst="rect">
            <a:avLst/>
          </a:prstGeom>
          <a:noFill/>
          <a:ln w="0">
            <a:noFill/>
          </a:ln>
        </p:spPr>
        <p:txBody>
          <a:bodyPr lIns="0" rIns="0" tIns="0" bIns="0" anchor="t">
            <a:spAutoFit/>
          </a:bodyPr>
          <a:p>
            <a:pPr>
              <a:lnSpc>
                <a:spcPct val="100000"/>
              </a:lnSpc>
            </a:pPr>
            <a:r>
              <a:rPr b="1" lang="en-US" sz="2800" strike="noStrike" u="sng">
                <a:solidFill>
                  <a:srgbClr val="402000"/>
                </a:solidFill>
                <a:effectLst/>
                <a:uFillTx/>
                <a:latin typeface="Times New Roman"/>
                <a:ea typeface="Times New Roman"/>
              </a:rPr>
              <a:t>Background - Diesel Standby Generators</a:t>
            </a:r>
            <a:endParaRPr b="0" lang="en-US" sz="2800" strike="noStrike" u="none">
              <a:solidFill>
                <a:srgbClr val="ffffff"/>
              </a:solidFill>
              <a:effectLst/>
              <a:uFillTx/>
              <a:latin typeface="Arial"/>
            </a:endParaRPr>
          </a:p>
        </p:txBody>
      </p:sp>
      <p:sp>
        <p:nvSpPr>
          <p:cNvPr id="33" name=""/>
          <p:cNvSpPr/>
          <p:nvPr/>
        </p:nvSpPr>
        <p:spPr>
          <a:xfrm>
            <a:off x="1117440" y="879480"/>
            <a:ext cx="203040" cy="457200"/>
          </a:xfrm>
          <a:prstGeom prst="rect">
            <a:avLst/>
          </a:prstGeom>
          <a:no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34" name=""/>
          <p:cNvSpPr txBox="1"/>
          <p:nvPr/>
        </p:nvSpPr>
        <p:spPr>
          <a:xfrm>
            <a:off x="903240" y="826920"/>
            <a:ext cx="692460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BAAQMD Generator Proposal</a:t>
            </a:r>
            <a:endParaRPr b="0" lang="en-US" sz="4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35"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5/14/01</a:t>
            </a:r>
            <a:endParaRPr b="0" lang="en-US" sz="1400" strike="noStrike" u="none">
              <a:solidFill>
                <a:srgbClr val="ffffff"/>
              </a:solidFill>
              <a:effectLst/>
              <a:uFillTx/>
              <a:latin typeface="Arial"/>
            </a:endParaRPr>
          </a:p>
        </p:txBody>
      </p:sp>
      <p:sp>
        <p:nvSpPr>
          <p:cNvPr id="36"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4</a:t>
            </a:r>
            <a:endParaRPr b="0" lang="en-US" sz="1400" strike="noStrike" u="none">
              <a:solidFill>
                <a:srgbClr val="ffffff"/>
              </a:solidFill>
              <a:effectLst/>
              <a:uFillTx/>
              <a:latin typeface="Arial"/>
            </a:endParaRPr>
          </a:p>
        </p:txBody>
      </p:sp>
      <p:sp>
        <p:nvSpPr>
          <p:cNvPr id="37"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38"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Proposed Regulation was published on the BAAQMD website on Monday, April 30, 2001.</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Workshop on the Proposed Regulation was held May 11, 2001 at the BAAQMD.</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Proposed Final Draft Regulation scheduled to be published on the BAAQMD website on May 20, 2001.</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 final regulation will be voted on by the BAAQMD Board of Directors (tentatively) on June 20, 2001.</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 regulation would be effective July 1, 2001 and the permitting process will be announced in a letter to those thought to possibly have generators.</a:t>
            </a:r>
            <a:endParaRPr b="0" lang="en-US" sz="2000" strike="noStrike" u="none">
              <a:solidFill>
                <a:srgbClr val="ffffff"/>
              </a:solidFill>
              <a:effectLst/>
              <a:uFillTx/>
              <a:latin typeface="Arial"/>
            </a:endParaRPr>
          </a:p>
        </p:txBody>
      </p:sp>
      <p:sp>
        <p:nvSpPr>
          <p:cNvPr id="39" name=""/>
          <p:cNvSpPr txBox="1"/>
          <p:nvPr/>
        </p:nvSpPr>
        <p:spPr>
          <a:xfrm>
            <a:off x="903240" y="874800"/>
            <a:ext cx="7788240" cy="638280"/>
          </a:xfrm>
          <a:prstGeom prst="rect">
            <a:avLst/>
          </a:prstGeom>
          <a:noFill/>
          <a:ln w="0">
            <a:noFill/>
          </a:ln>
        </p:spPr>
        <p:txBody>
          <a:bodyPr lIns="0" rIns="0" tIns="0" bIns="0" anchor="t">
            <a:spAutoFit/>
          </a:bodyPr>
          <a:p>
            <a:pPr>
              <a:lnSpc>
                <a:spcPct val="100000"/>
              </a:lnSpc>
            </a:pPr>
            <a:r>
              <a:rPr b="1" lang="en-US" sz="3600" strike="noStrike" u="none">
                <a:solidFill>
                  <a:srgbClr val="996633"/>
                </a:solidFill>
                <a:effectLst/>
                <a:uFillTx/>
                <a:latin typeface="Times New Roman"/>
                <a:ea typeface="Times New Roman"/>
              </a:rPr>
              <a:t>BAAQMD Generator Proposal Timing</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40"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5/14/01</a:t>
            </a:r>
            <a:endParaRPr b="0" lang="en-US" sz="1400" strike="noStrike" u="none">
              <a:solidFill>
                <a:srgbClr val="ffffff"/>
              </a:solidFill>
              <a:effectLst/>
              <a:uFillTx/>
              <a:latin typeface="Arial"/>
            </a:endParaRPr>
          </a:p>
        </p:txBody>
      </p:sp>
      <p:sp>
        <p:nvSpPr>
          <p:cNvPr id="41"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5</a:t>
            </a:r>
            <a:endParaRPr b="0" lang="en-US" sz="1400" strike="noStrike" u="none">
              <a:solidFill>
                <a:srgbClr val="ffffff"/>
              </a:solidFill>
              <a:effectLst/>
              <a:uFillTx/>
              <a:latin typeface="Arial"/>
            </a:endParaRPr>
          </a:p>
        </p:txBody>
      </p:sp>
      <p:sp>
        <p:nvSpPr>
          <p:cNvPr id="42"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43"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Permit required for existing and new engines &gt; 50hp</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A limit of 100 hours/year for testing, maintenance and “reliability” (which could include bridging time between announced stage 3 and actual blackout)</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Unlimited run time during actual power outage “emergencies” </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Font typeface="Monotype Sorts"/>
              <a:buChar char=""/>
            </a:pPr>
            <a:r>
              <a:rPr b="0" lang="en-US" sz="1800" strike="noStrike" u="none">
                <a:solidFill>
                  <a:srgbClr val="000000"/>
                </a:solidFill>
                <a:effectLst/>
                <a:uFillTx/>
                <a:latin typeface="Times New Roman"/>
                <a:ea typeface="Times New Roman"/>
              </a:rPr>
              <a:t>Involuntary curtailment &amp; power provider has shed firm load (blackouts).</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Existing sources would be exempt from New Source Review</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Font typeface="Monotype Sorts"/>
              <a:buChar char=""/>
            </a:pPr>
            <a:r>
              <a:rPr b="0" lang="en-US" sz="1800" strike="noStrike" u="none">
                <a:solidFill>
                  <a:srgbClr val="000000"/>
                </a:solidFill>
                <a:effectLst/>
                <a:uFillTx/>
                <a:latin typeface="Times New Roman"/>
                <a:ea typeface="Times New Roman"/>
              </a:rPr>
              <a:t>To meet existing criteria, they must be on-site before 7/1/01.</a:t>
            </a:r>
            <a:endParaRPr b="0" lang="en-US" sz="1800" strike="noStrike" u="none">
              <a:solidFill>
                <a:srgbClr val="ffffff"/>
              </a:solidFill>
              <a:effectLst/>
              <a:uFillTx/>
              <a:latin typeface="Arial"/>
            </a:endParaRPr>
          </a:p>
          <a:p>
            <a:pPr lvl="1" marL="743040" indent="-285840">
              <a:lnSpc>
                <a:spcPct val="100000"/>
              </a:lnSpc>
              <a:spcBef>
                <a:spcPts val="479"/>
              </a:spcBef>
              <a:buClr>
                <a:srgbClr val="ce9964"/>
              </a:buClr>
              <a:buFont typeface="Monotype Sorts"/>
              <a:buChar char=""/>
            </a:pPr>
            <a:r>
              <a:rPr b="0" lang="en-US" sz="1800" strike="noStrike" u="none">
                <a:solidFill>
                  <a:srgbClr val="000000"/>
                </a:solidFill>
                <a:effectLst/>
                <a:uFillTx/>
                <a:latin typeface="Times New Roman"/>
                <a:ea typeface="Times New Roman"/>
              </a:rPr>
              <a:t>New and replacement engines subject to risk management criteria based on characteristics of engine and installation analysis (BAAQMD).</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Sources installed on or after May 17, 2000 would be subject to existing risk management policies.</a:t>
            </a:r>
            <a:endParaRPr b="0" lang="en-US" sz="2000" strike="noStrike" u="none">
              <a:solidFill>
                <a:srgbClr val="ffffff"/>
              </a:solidFill>
              <a:effectLst/>
              <a:uFillTx/>
              <a:latin typeface="Arial"/>
            </a:endParaRPr>
          </a:p>
        </p:txBody>
      </p:sp>
      <p:sp>
        <p:nvSpPr>
          <p:cNvPr id="44" name=""/>
          <p:cNvSpPr txBox="1"/>
          <p:nvPr/>
        </p:nvSpPr>
        <p:spPr>
          <a:xfrm>
            <a:off x="909720" y="833400"/>
            <a:ext cx="6924600" cy="698400"/>
          </a:xfrm>
          <a:prstGeom prst="rect">
            <a:avLst/>
          </a:prstGeom>
          <a:noFill/>
          <a:ln w="0">
            <a:noFill/>
          </a:ln>
        </p:spPr>
        <p:txBody>
          <a:bodyPr lIns="0" rIns="0" tIns="0" bIns="0" anchor="t">
            <a:spAutoFit/>
          </a:bodyPr>
          <a:p>
            <a:pPr>
              <a:lnSpc>
                <a:spcPct val="100000"/>
              </a:lnSpc>
            </a:pPr>
            <a:r>
              <a:rPr b="1" lang="en-US" sz="4000" strike="noStrike" u="none">
                <a:solidFill>
                  <a:srgbClr val="996633"/>
                </a:solidFill>
                <a:effectLst/>
                <a:uFillTx/>
                <a:latin typeface="Times New Roman"/>
                <a:ea typeface="Times New Roman"/>
              </a:rPr>
              <a:t>BAAQMD Generator Proposal</a:t>
            </a:r>
            <a:endParaRPr b="0" lang="en-US" sz="4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45"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5/14/01</a:t>
            </a:r>
            <a:endParaRPr b="0" lang="en-US" sz="1400" strike="noStrike" u="none">
              <a:solidFill>
                <a:srgbClr val="ffffff"/>
              </a:solidFill>
              <a:effectLst/>
              <a:uFillTx/>
              <a:latin typeface="Arial"/>
            </a:endParaRPr>
          </a:p>
        </p:txBody>
      </p:sp>
      <p:sp>
        <p:nvSpPr>
          <p:cNvPr id="46"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6</a:t>
            </a:r>
            <a:endParaRPr b="0" lang="en-US" sz="1400" strike="noStrike" u="none">
              <a:solidFill>
                <a:srgbClr val="ffffff"/>
              </a:solidFill>
              <a:effectLst/>
              <a:uFillTx/>
              <a:latin typeface="Arial"/>
            </a:endParaRPr>
          </a:p>
        </p:txBody>
      </p:sp>
      <p:sp>
        <p:nvSpPr>
          <p:cNvPr id="47"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48"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BAAQMD to send out letters notifying the need for permits within three months of adoption of the amendments.</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Loss of exemption (existing generators) permits will be processed and issued automatically.</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New source review permits (including replacement generators) will be reviewed by a team of permit engineers.</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Must meet BACT combustion control (NOx &amp; Particulate Emmissions)</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 cost of the permits:</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$120/year annual fee for small engine </a:t>
            </a:r>
            <a:endParaRPr b="0" lang="en-US" sz="18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~$550 for replacement or new engine permit/application</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Standby Generator Application Instructions Online</a:t>
            </a:r>
            <a:endParaRPr b="0" lang="en-US" sz="2000" strike="noStrike" u="none">
              <a:solidFill>
                <a:srgbClr val="ffffff"/>
              </a:solidFill>
              <a:effectLst/>
              <a:uFillTx/>
              <a:latin typeface="Arial"/>
            </a:endParaRPr>
          </a:p>
          <a:p>
            <a:pPr marL="743040" indent="-285840">
              <a:lnSpc>
                <a:spcPct val="100000"/>
              </a:lnSpc>
              <a:spcBef>
                <a:spcPts val="479"/>
              </a:spcBef>
            </a:pPr>
            <a:r>
              <a:rPr b="1" lang="en-US" sz="2000" strike="noStrike" u="none">
                <a:solidFill>
                  <a:srgbClr val="000000"/>
                </a:solidFill>
                <a:effectLst/>
                <a:uFillTx/>
                <a:latin typeface="Times New Roman"/>
                <a:ea typeface="Times New Roman"/>
              </a:rPr>
              <a:t>&lt;http://www.baaqmd.gov/permit/standby.htm&gt;</a:t>
            </a:r>
            <a:endParaRPr b="0" lang="en-US" sz="2000" strike="noStrike" u="none">
              <a:solidFill>
                <a:srgbClr val="ffffff"/>
              </a:solidFill>
              <a:effectLst/>
              <a:uFillTx/>
              <a:latin typeface="Arial"/>
            </a:endParaRPr>
          </a:p>
        </p:txBody>
      </p:sp>
      <p:sp>
        <p:nvSpPr>
          <p:cNvPr id="49" name=""/>
          <p:cNvSpPr txBox="1"/>
          <p:nvPr/>
        </p:nvSpPr>
        <p:spPr>
          <a:xfrm>
            <a:off x="909720" y="880920"/>
            <a:ext cx="7454880" cy="638280"/>
          </a:xfrm>
          <a:prstGeom prst="rect">
            <a:avLst/>
          </a:prstGeom>
          <a:noFill/>
          <a:ln w="0">
            <a:noFill/>
          </a:ln>
        </p:spPr>
        <p:txBody>
          <a:bodyPr lIns="0" rIns="0" tIns="0" bIns="0" anchor="t">
            <a:spAutoFit/>
          </a:bodyPr>
          <a:p>
            <a:pPr>
              <a:lnSpc>
                <a:spcPct val="100000"/>
              </a:lnSpc>
            </a:pPr>
            <a:r>
              <a:rPr b="1" lang="en-US" sz="3600" strike="noStrike" u="none">
                <a:solidFill>
                  <a:srgbClr val="996633"/>
                </a:solidFill>
                <a:effectLst/>
                <a:uFillTx/>
                <a:latin typeface="Times New Roman"/>
                <a:ea typeface="Times New Roman"/>
              </a:rPr>
              <a:t>BAAQMD Generator Permit Process</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50"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5/14/01</a:t>
            </a:r>
            <a:endParaRPr b="0" lang="en-US" sz="1400" strike="noStrike" u="none">
              <a:solidFill>
                <a:srgbClr val="ffffff"/>
              </a:solidFill>
              <a:effectLst/>
              <a:uFillTx/>
              <a:latin typeface="Arial"/>
            </a:endParaRPr>
          </a:p>
        </p:txBody>
      </p:sp>
      <p:sp>
        <p:nvSpPr>
          <p:cNvPr id="51"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7</a:t>
            </a:r>
            <a:endParaRPr b="0" lang="en-US" sz="1400" strike="noStrike" u="none">
              <a:solidFill>
                <a:srgbClr val="ffffff"/>
              </a:solidFill>
              <a:effectLst/>
              <a:uFillTx/>
              <a:latin typeface="Arial"/>
            </a:endParaRPr>
          </a:p>
        </p:txBody>
      </p:sp>
      <p:sp>
        <p:nvSpPr>
          <p:cNvPr id="52"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53"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Non-resettable totalizing meter that measures hours of operation required.</a:t>
            </a:r>
            <a:endParaRPr b="0" lang="en-US" sz="2000" strike="noStrike" u="none">
              <a:solidFill>
                <a:srgbClr val="ffffff"/>
              </a:solidFill>
              <a:effectLst/>
              <a:uFillTx/>
              <a:latin typeface="Arial"/>
            </a:endParaRPr>
          </a:p>
          <a:p>
            <a:pPr marL="343080" indent="-343080">
              <a:lnSpc>
                <a:spcPct val="100000"/>
              </a:lnSpc>
              <a:spcBef>
                <a:spcPts val="479"/>
              </a:spcBef>
            </a:pP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Records must be kept for at least 2 years.</a:t>
            </a:r>
            <a:endParaRPr b="0" lang="en-US" sz="2000" strike="noStrike" u="none">
              <a:solidFill>
                <a:srgbClr val="ffffff"/>
              </a:solidFill>
              <a:effectLst/>
              <a:uFillTx/>
              <a:latin typeface="Arial"/>
            </a:endParaRPr>
          </a:p>
          <a:p>
            <a:pPr marL="343080" indent="-343080">
              <a:lnSpc>
                <a:spcPct val="100000"/>
              </a:lnSpc>
              <a:spcBef>
                <a:spcPts val="479"/>
              </a:spcBef>
            </a:pP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Monthly log of usage shall include:</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Hours of operation (total)</a:t>
            </a:r>
            <a:endParaRPr b="0" lang="en-US" sz="18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Hours of operation (emergency)</a:t>
            </a:r>
            <a:endParaRPr b="0" lang="en-US" sz="18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0" lang="en-US" sz="1800" strike="noStrike" u="none">
                <a:solidFill>
                  <a:srgbClr val="402000"/>
                </a:solidFill>
                <a:effectLst/>
                <a:uFillTx/>
                <a:latin typeface="Times New Roman"/>
                <a:ea typeface="Times New Roman"/>
              </a:rPr>
              <a:t>For each emergency, the nature of the emergency condition</a:t>
            </a:r>
            <a:endParaRPr b="0" lang="en-US" sz="18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 </a:t>
            </a:r>
            <a:endParaRPr b="0" lang="en-US" sz="2000" strike="noStrike" u="none">
              <a:solidFill>
                <a:srgbClr val="ffffff"/>
              </a:solidFill>
              <a:effectLst/>
              <a:uFillTx/>
              <a:latin typeface="Arial"/>
            </a:endParaRPr>
          </a:p>
        </p:txBody>
      </p:sp>
      <p:sp>
        <p:nvSpPr>
          <p:cNvPr id="54" name=""/>
          <p:cNvSpPr txBox="1"/>
          <p:nvPr/>
        </p:nvSpPr>
        <p:spPr>
          <a:xfrm>
            <a:off x="909720" y="880920"/>
            <a:ext cx="7470720" cy="638280"/>
          </a:xfrm>
          <a:prstGeom prst="rect">
            <a:avLst/>
          </a:prstGeom>
          <a:noFill/>
          <a:ln w="0">
            <a:noFill/>
          </a:ln>
        </p:spPr>
        <p:txBody>
          <a:bodyPr lIns="0" rIns="0" tIns="0" bIns="0" anchor="t">
            <a:spAutoFit/>
          </a:bodyPr>
          <a:p>
            <a:pPr>
              <a:lnSpc>
                <a:spcPct val="100000"/>
              </a:lnSpc>
            </a:pPr>
            <a:r>
              <a:rPr b="1" lang="en-US" sz="3600" strike="noStrike" u="none">
                <a:solidFill>
                  <a:srgbClr val="996633"/>
                </a:solidFill>
                <a:effectLst/>
                <a:uFillTx/>
                <a:latin typeface="Times New Roman"/>
                <a:ea typeface="Times New Roman"/>
              </a:rPr>
              <a:t>BAAQMD Monitoring Requirements</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8c735a"/>
        </a:solidFill>
      </p:bgPr>
    </p:bg>
    <p:spTree>
      <p:nvGrpSpPr>
        <p:cNvPr id="1" name=""/>
        <p:cNvGrpSpPr/>
        <p:nvPr/>
      </p:nvGrpSpPr>
      <p:grpSpPr>
        <a:xfrm>
          <a:off x="0" y="0"/>
          <a:ext cx="0" cy="0"/>
          <a:chOff x="0" y="0"/>
          <a:chExt cx="0" cy="0"/>
        </a:xfrm>
      </p:grpSpPr>
      <p:sp>
        <p:nvSpPr>
          <p:cNvPr id="55" name=""/>
          <p:cNvSpPr txBox="1"/>
          <p:nvPr/>
        </p:nvSpPr>
        <p:spPr>
          <a:xfrm>
            <a:off x="990720" y="6095880"/>
            <a:ext cx="1905120" cy="457200"/>
          </a:xfrm>
          <a:prstGeom prst="rect">
            <a:avLst/>
          </a:prstGeom>
          <a:noFill/>
          <a:ln w="0">
            <a:noFill/>
          </a:ln>
        </p:spPr>
        <p:txBody>
          <a:bodyPr lIns="0" rIns="0" tIns="0" bIns="0" anchor="t">
            <a:spAutoFit/>
          </a:bodyPr>
          <a:p>
            <a:pPr>
              <a:lnSpc>
                <a:spcPct val="100000"/>
              </a:lnSpc>
              <a:spcBef>
                <a:spcPts val="1199"/>
              </a:spcBef>
            </a:pPr>
            <a:r>
              <a:rPr b="0" lang="en-US" sz="1400" strike="noStrike" u="none">
                <a:solidFill>
                  <a:srgbClr val="a08366"/>
                </a:solidFill>
                <a:effectLst/>
                <a:uFillTx/>
                <a:latin typeface="Times New Roman"/>
                <a:ea typeface="Times New Roman"/>
              </a:rPr>
              <a:t>5/14/01</a:t>
            </a:r>
            <a:endParaRPr b="0" lang="en-US" sz="1400" strike="noStrike" u="none">
              <a:solidFill>
                <a:srgbClr val="ffffff"/>
              </a:solidFill>
              <a:effectLst/>
              <a:uFillTx/>
              <a:latin typeface="Arial"/>
            </a:endParaRPr>
          </a:p>
        </p:txBody>
      </p:sp>
      <p:sp>
        <p:nvSpPr>
          <p:cNvPr id="56" name=""/>
          <p:cNvSpPr txBox="1"/>
          <p:nvPr/>
        </p:nvSpPr>
        <p:spPr>
          <a:xfrm>
            <a:off x="6858000" y="6095880"/>
            <a:ext cx="1905120" cy="457200"/>
          </a:xfrm>
          <a:prstGeom prst="rect">
            <a:avLst/>
          </a:prstGeom>
          <a:noFill/>
          <a:ln w="0">
            <a:noFill/>
          </a:ln>
        </p:spPr>
        <p:txBody>
          <a:bodyPr lIns="0" rIns="0" tIns="0" bIns="0" anchor="t">
            <a:spAutoFit/>
          </a:bodyPr>
          <a:p>
            <a:pPr algn="r">
              <a:lnSpc>
                <a:spcPct val="100000"/>
              </a:lnSpc>
              <a:spcBef>
                <a:spcPts val="1199"/>
              </a:spcBef>
            </a:pPr>
            <a:r>
              <a:rPr b="0" lang="en-US" sz="1400" strike="noStrike" u="none">
                <a:solidFill>
                  <a:srgbClr val="a08366"/>
                </a:solidFill>
                <a:effectLst/>
                <a:uFillTx/>
                <a:latin typeface="Times New Roman"/>
                <a:ea typeface="Times New Roman"/>
              </a:rPr>
              <a:t>8</a:t>
            </a:r>
            <a:endParaRPr b="0" lang="en-US" sz="1400" strike="noStrike" u="none">
              <a:solidFill>
                <a:srgbClr val="ffffff"/>
              </a:solidFill>
              <a:effectLst/>
              <a:uFillTx/>
              <a:latin typeface="Arial"/>
            </a:endParaRPr>
          </a:p>
        </p:txBody>
      </p:sp>
      <p:sp>
        <p:nvSpPr>
          <p:cNvPr id="57" name=""/>
          <p:cNvSpPr txBox="1"/>
          <p:nvPr/>
        </p:nvSpPr>
        <p:spPr>
          <a:xfrm>
            <a:off x="3429000" y="6095880"/>
            <a:ext cx="2895480" cy="457200"/>
          </a:xfrm>
          <a:prstGeom prst="rect">
            <a:avLst/>
          </a:prstGeom>
          <a:noFill/>
          <a:ln w="0">
            <a:noFill/>
          </a:ln>
        </p:spPr>
        <p:txBody>
          <a:bodyPr lIns="0" rIns="0" tIns="0" bIns="0" anchor="t">
            <a:spAutoFit/>
          </a:bodyPr>
          <a:p>
            <a:pPr algn="ctr">
              <a:lnSpc>
                <a:spcPct val="100000"/>
              </a:lnSpc>
              <a:spcBef>
                <a:spcPts val="1199"/>
              </a:spcBef>
            </a:pPr>
            <a:r>
              <a:rPr b="0" lang="en-US" sz="1400" strike="noStrike" u="none">
                <a:solidFill>
                  <a:srgbClr val="a08366"/>
                </a:solidFill>
                <a:effectLst/>
                <a:uFillTx/>
                <a:latin typeface="Times New Roman"/>
                <a:ea typeface="Times New Roman"/>
              </a:rPr>
              <a:t>S. Motzko</a:t>
            </a:r>
            <a:endParaRPr b="0" lang="en-US" sz="1400" strike="noStrike" u="none">
              <a:solidFill>
                <a:srgbClr val="ffffff"/>
              </a:solidFill>
              <a:effectLst/>
              <a:uFillTx/>
              <a:latin typeface="Arial"/>
            </a:endParaRPr>
          </a:p>
        </p:txBody>
      </p:sp>
      <p:sp>
        <p:nvSpPr>
          <p:cNvPr id="58" name=""/>
          <p:cNvSpPr txBox="1"/>
          <p:nvPr/>
        </p:nvSpPr>
        <p:spPr>
          <a:xfrm>
            <a:off x="990720" y="1828800"/>
            <a:ext cx="7772400" cy="4114800"/>
          </a:xfrm>
          <a:prstGeom prst="rect">
            <a:avLst/>
          </a:prstGeom>
          <a:noFill/>
          <a:ln w="0">
            <a:noFill/>
          </a:ln>
        </p:spPr>
        <p:txBody>
          <a:bodyPr lIns="0" rIns="0" tIns="0" bIns="0" anchor="t">
            <a:spAutoFit/>
          </a:bodyPr>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An emergency standby generator may be temporarily converted to discretionary use (this section expires January 1, 2003), provided the following criteria are met:</a:t>
            </a:r>
            <a:endParaRPr b="0" lang="en-US" sz="2000" strike="noStrike" u="none">
              <a:solidFill>
                <a:srgbClr val="ffffff"/>
              </a:solidFill>
              <a:effectLst/>
              <a:uFillTx/>
              <a:latin typeface="Arial"/>
            </a:endParaRPr>
          </a:p>
          <a:p>
            <a:pPr marL="343080" indent="-34308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 engine is an internal combustion engine.</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 increased emissions from the modified engine do not trigger federal new source review.</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The timing of the engine is adjusted to minimize NOx emissions (without adversely affecting particulate emissions).</a:t>
            </a:r>
            <a:endParaRPr b="0" lang="en-US" sz="2000" strike="noStrike" u="none">
              <a:solidFill>
                <a:srgbClr val="ffffff"/>
              </a:solidFill>
              <a:effectLst/>
              <a:uFillTx/>
              <a:latin typeface="Arial"/>
            </a:endParaRPr>
          </a:p>
          <a:p>
            <a:pPr lvl="1" marL="743040" indent="-285840">
              <a:lnSpc>
                <a:spcPct val="100000"/>
              </a:lnSpc>
              <a:spcBef>
                <a:spcPts val="479"/>
              </a:spcBef>
              <a:buClr>
                <a:srgbClr val="ce9964"/>
              </a:buClr>
              <a:buSzPct val="90000"/>
              <a:buFont typeface="Monotype Sorts"/>
              <a:buChar char=""/>
            </a:pPr>
            <a:r>
              <a:rPr b="1" lang="en-US" sz="2000" strike="noStrike" u="none">
                <a:solidFill>
                  <a:srgbClr val="000000"/>
                </a:solidFill>
                <a:effectLst/>
                <a:uFillTx/>
                <a:latin typeface="Times New Roman"/>
                <a:ea typeface="Times New Roman"/>
              </a:rPr>
              <a:t>After conversion, the engine will meet the BAAQMD Risk Management Policy for Diesel Engines (subject to permit conditions).</a:t>
            </a:r>
            <a:endParaRPr b="0" lang="en-US" sz="2000" strike="noStrike" u="none">
              <a:solidFill>
                <a:srgbClr val="ffffff"/>
              </a:solidFill>
              <a:effectLst/>
              <a:uFillTx/>
              <a:latin typeface="Arial"/>
            </a:endParaRPr>
          </a:p>
        </p:txBody>
      </p:sp>
      <p:sp>
        <p:nvSpPr>
          <p:cNvPr id="59" name=""/>
          <p:cNvSpPr txBox="1"/>
          <p:nvPr/>
        </p:nvSpPr>
        <p:spPr>
          <a:xfrm>
            <a:off x="909720" y="880920"/>
            <a:ext cx="6757920" cy="638280"/>
          </a:xfrm>
          <a:prstGeom prst="rect">
            <a:avLst/>
          </a:prstGeom>
          <a:noFill/>
          <a:ln w="0">
            <a:noFill/>
          </a:ln>
        </p:spPr>
        <p:txBody>
          <a:bodyPr lIns="0" rIns="0" tIns="0" bIns="0" anchor="t">
            <a:spAutoFit/>
          </a:bodyPr>
          <a:p>
            <a:pPr>
              <a:lnSpc>
                <a:spcPct val="100000"/>
              </a:lnSpc>
            </a:pPr>
            <a:r>
              <a:rPr b="1" lang="en-US" sz="3600" strike="noStrike" u="none">
                <a:solidFill>
                  <a:srgbClr val="996633"/>
                </a:solidFill>
                <a:effectLst/>
                <a:uFillTx/>
                <a:latin typeface="Times New Roman"/>
                <a:ea typeface="Times New Roman"/>
              </a:rPr>
              <a:t>BAAQMD Generator Conversion</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Stephen Motzko</dc:creator>
  <dc:description/>
  <dc:language>en-US</dc:language>
  <cp:lastModifiedBy>Stephen Motzko</cp:lastModifiedBy>
  <cp:revision>0</cp:revision>
  <dc:subject/>
  <dc:title>Standby Generator Proposed Rules</dc:title>
</cp:coreProperties>
</file>