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54000" y="6505560"/>
            <a:ext cx="955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5 - </a:t>
            </a:r>
            <a:fld id="{44C8794B-52C1-45A4-8D89-DE5F46AE562D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2404800" y="1558800"/>
            <a:ext cx="4351320" cy="329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 Kaminski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1048320" y="219240"/>
            <a:ext cx="7047000" cy="9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Heating Oil 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Nearby Heating Oil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1539720" y="1743120"/>
          <a:ext cx="6080400" cy="4314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9720" y="1743120"/>
                    <a:ext cx="6080400" cy="431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 rot="16200000">
            <a:off x="402480" y="360252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1899000" y="257040"/>
            <a:ext cx="5347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392120" y="1709640"/>
            <a:ext cx="6349680" cy="34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acts regulating formulation of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244520" y="191628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244520" y="275436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244520" y="357984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244520" y="441792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52920" y="193680"/>
            <a:ext cx="9030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Correlation Between Natural Gas and Heating Oil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6200000">
            <a:off x="-1614240" y="3323160"/>
            <a:ext cx="42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correlation for trailing 6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817560" y="1555920"/>
          <a:ext cx="7729560" cy="420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7560" y="1555920"/>
                    <a:ext cx="7729560" cy="42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1911960" y="231840"/>
            <a:ext cx="5347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392120" y="1596960"/>
            <a:ext cx="6349680" cy="31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acts regulating formulation of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44520" y="176364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44520" y="255096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244520" y="331308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244520" y="40752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3161880" y="235080"/>
            <a:ext cx="2849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244320" y="1511280"/>
            <a:ext cx="26600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common are: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806120" y="2565360"/>
            <a:ext cx="98640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28240" y="2565360"/>
            <a:ext cx="151308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67960" y="2568600"/>
            <a:ext cx="15130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B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086280" y="16495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971800" y="311148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971800" y="345456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971800" y="379728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971800" y="414036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460840" y="3111480"/>
            <a:ext cx="736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460840" y="3454560"/>
            <a:ext cx="736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460840" y="3797280"/>
            <a:ext cx="736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3149280" y="244440"/>
            <a:ext cx="2849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8760" y="1536840"/>
            <a:ext cx="710928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 1: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(Product Price) x (42)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 2: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Crude oil value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 3: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Number of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Spread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(spreads are quoted in $ per barrel)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679840" y="3124080"/>
            <a:ext cx="139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705040" y="2806560"/>
            <a:ext cx="3327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705040" y="3441600"/>
            <a:ext cx="3327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2205000" y="244440"/>
            <a:ext cx="4734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Spreads Examples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303560" y="1217520"/>
            <a:ext cx="22168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Selling Crude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Buying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36240" y="2398680"/>
            <a:ext cx="40921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94 Gasoline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$ .4530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94 Heating Oil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$ .4690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94 Crude Oil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$ 15.66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03440" y="3770280"/>
            <a:ext cx="334332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(42 x 2 x .4530) = 38.05 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(42 x 1 x .4690) = 19.70 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(3 x 15.66)          = 46.98 -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3                       3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$3.59 bid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825480" y="4749840"/>
            <a:ext cx="1968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111480" y="4749840"/>
            <a:ext cx="812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800320" y="1217520"/>
            <a:ext cx="21888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Buying Crude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Selling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825440" y="2411280"/>
            <a:ext cx="40921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94 Gasoline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$ .4535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94 Heating Oil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$ .4695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94 Crude Oil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$ 15.65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072040" y="3770280"/>
            <a:ext cx="334332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(42 x 2 x .4535) = 38.09 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(42 x 1 x .4695) = 19.72 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(3 x 15.65)          = 46.95 -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3                        3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$3.62 offer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194440" y="4749840"/>
            <a:ext cx="1968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480440" y="4749840"/>
            <a:ext cx="81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1858680" y="270000"/>
            <a:ext cx="54313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Spread Option Users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059840" y="1447920"/>
            <a:ext cx="707832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Long cracks (long products/short crude)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Buy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traders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Short cracks (short products, use WTI to hedge)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Buy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Unbranded gasoline distributors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Short gasoline purchases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Buy OTM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914400" y="158580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914400" y="29192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914400" y="42656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"/>
          <p:cNvGraphicFramePr/>
          <p:nvPr/>
        </p:nvGraphicFramePr>
        <p:xfrm>
          <a:off x="804960" y="5578560"/>
          <a:ext cx="274680" cy="75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4960" y="5578560"/>
                    <a:ext cx="274680" cy="75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1" name=""/>
          <p:cNvSpPr/>
          <p:nvPr/>
        </p:nvSpPr>
        <p:spPr>
          <a:xfrm>
            <a:off x="2651760" y="260280"/>
            <a:ext cx="3843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on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(General Properties)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18200" y="1460520"/>
            <a:ext cx="7998120" cy="353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option:  a special case of spread option (K=0)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call (K) </a:t>
            </a:r>
            <a:r>
              <a:rPr b="1" i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&lt;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[call(K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+ put (K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 = 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Obvious:  separate options give more flexibility to the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holder.  Therefore, they cannot be worth less than the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option.  In other words:  the holder of a call and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put has an option to decouple them.  This option has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be worth something.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933480" y="5651640"/>
            <a:ext cx="2021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variance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4" name=""/>
          <p:cNvGraphicFramePr/>
          <p:nvPr/>
        </p:nvGraphicFramePr>
        <p:xfrm>
          <a:off x="711360" y="4879800"/>
          <a:ext cx="3116160" cy="473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11360" y="4879800"/>
                    <a:ext cx="3116160" cy="47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" name=""/>
          <p:cNvSpPr/>
          <p:nvPr/>
        </p:nvSpPr>
        <p:spPr>
          <a:xfrm>
            <a:off x="533520" y="15732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33520" y="22590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2210760" y="272880"/>
            <a:ext cx="47541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Heating Oil 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955800" y="1841400"/>
            <a:ext cx="760392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and call on the 1:1 futures price differential between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 Harbor heating oil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 x 42 - CL = heat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option:  The right to hold a long position in the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underlying heating oil futures contract and a short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in the underlying crude oil futures contract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(the same NYMEX trading month)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and long positions, respectively, for the put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00280" y="19796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00280" y="36561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00280" y="29829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00280" y="53197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067920" y="289080"/>
            <a:ext cx="3017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631160" y="1447920"/>
            <a:ext cx="540720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Definitions and types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crack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Crack, heat, frac, NOB, TED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Exchange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486080" y="158580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486080" y="22590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486080" y="29448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486080" y="35798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486080" y="42656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1729080" y="320760"/>
            <a:ext cx="56854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Gasoline Crack Spread Option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75160" y="1638360"/>
            <a:ext cx="749484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and call options on the 1:1 futures price differential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between NY Harbor unleaded gasoline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 x 42 - CL = gasoline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of the call and put options analogous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the heat crack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23960" y="17636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23960" y="277956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23960" y="34401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678600" y="1536840"/>
            <a:ext cx="772632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by D. Wilcox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 - the forward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K - the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 - valuation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 - expiration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T-t - life of the option (years)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 - volatility (absolute)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 -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N(.) - the cumulative normal distribution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n(.) - the standard normal density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0" name=""/>
          <p:cNvGraphicFramePr/>
          <p:nvPr/>
        </p:nvGraphicFramePr>
        <p:xfrm>
          <a:off x="1204920" y="2019240"/>
          <a:ext cx="4640400" cy="87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04920" y="2019240"/>
                    <a:ext cx="4640400" cy="87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2" name=""/>
          <p:cNvSpPr/>
          <p:nvPr/>
        </p:nvSpPr>
        <p:spPr>
          <a:xfrm>
            <a:off x="2367000" y="247680"/>
            <a:ext cx="4414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Closed Form Formula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20560" y="167472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2379600" y="333360"/>
            <a:ext cx="4414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Closed Form Formula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89200" y="1625760"/>
            <a:ext cx="735588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 of normal distribution of the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expressed in absolute terms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of the option expressed in terms of the “spread”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formula is inconsistent with the standard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Better than Black-Scholes (by any standard) for the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Widely used by the practitioners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11360" y="17636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11360" y="24494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11360" y="311004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11360" y="37702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11360" y="47736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11360" y="578952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"/>
          <p:cNvSpPr/>
          <p:nvPr/>
        </p:nvSpPr>
        <p:spPr>
          <a:xfrm>
            <a:off x="2050200" y="349200"/>
            <a:ext cx="5070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Options: 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491120" y="1270080"/>
            <a:ext cx="656460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closed form formula for a general case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requires use of numerical methods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Starting point:  the formula for the price of a call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346040" y="139536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346040" y="206856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346040" y="275436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334240" y="4189320"/>
            <a:ext cx="4479120" cy="22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X(Y) - price of commodity X(Y)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 - strike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f(X, Y) - probability density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- t - life of the option (years)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- expiration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- valuation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 - interest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1566720" y="3160800"/>
          <a:ext cx="5830920" cy="85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6720" y="3160800"/>
                    <a:ext cx="5830920" cy="85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3066480" y="285840"/>
            <a:ext cx="3017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337760" y="1422360"/>
            <a:ext cx="647172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option on the difference of two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 definition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Call: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 [X-Y-K,0]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Put: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 [K-(X-Y),0]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X(Y):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of commodity x(y)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K: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case:  K=0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exchange one commodity for another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popular in the energy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81160" y="15606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81160" y="22208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181160" y="42148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181160" y="52182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283840" y="285840"/>
            <a:ext cx="4605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 (Put on a Spread)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32160" y="225756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816240" y="3730680"/>
            <a:ext cx="74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Strike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57560" y="4187880"/>
            <a:ext cx="833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911280" y="49752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62040" y="2400480"/>
            <a:ext cx="5448240" cy="3073320"/>
          </a:xfrm>
          <a:custGeom>
            <a:avLst/>
            <a:gdLst/>
            <a:ahLst/>
            <a:rect l="l" t="t" r="r" b="b"/>
            <a:pathLst>
              <a:path w="3432" h="1936">
                <a:moveTo>
                  <a:pt x="0" y="0"/>
                </a:moveTo>
                <a:lnTo>
                  <a:pt x="96" y="48"/>
                </a:lnTo>
                <a:lnTo>
                  <a:pt x="160" y="48"/>
                </a:lnTo>
                <a:lnTo>
                  <a:pt x="176" y="104"/>
                </a:lnTo>
                <a:lnTo>
                  <a:pt x="256" y="120"/>
                </a:lnTo>
                <a:lnTo>
                  <a:pt x="328" y="120"/>
                </a:lnTo>
                <a:lnTo>
                  <a:pt x="408" y="88"/>
                </a:lnTo>
                <a:lnTo>
                  <a:pt x="544" y="160"/>
                </a:lnTo>
                <a:lnTo>
                  <a:pt x="752" y="256"/>
                </a:lnTo>
                <a:lnTo>
                  <a:pt x="864" y="248"/>
                </a:lnTo>
                <a:lnTo>
                  <a:pt x="1128" y="336"/>
                </a:lnTo>
                <a:lnTo>
                  <a:pt x="1416" y="424"/>
                </a:lnTo>
                <a:lnTo>
                  <a:pt x="1536" y="496"/>
                </a:lnTo>
                <a:lnTo>
                  <a:pt x="1680" y="576"/>
                </a:lnTo>
                <a:lnTo>
                  <a:pt x="1848" y="600"/>
                </a:lnTo>
                <a:lnTo>
                  <a:pt x="2016" y="624"/>
                </a:lnTo>
                <a:lnTo>
                  <a:pt x="2144" y="632"/>
                </a:lnTo>
                <a:lnTo>
                  <a:pt x="2248" y="672"/>
                </a:lnTo>
                <a:lnTo>
                  <a:pt x="2312" y="696"/>
                </a:lnTo>
                <a:lnTo>
                  <a:pt x="2360" y="800"/>
                </a:lnTo>
                <a:lnTo>
                  <a:pt x="2376" y="880"/>
                </a:lnTo>
                <a:lnTo>
                  <a:pt x="2424" y="992"/>
                </a:lnTo>
                <a:lnTo>
                  <a:pt x="2512" y="1056"/>
                </a:lnTo>
                <a:lnTo>
                  <a:pt x="2584" y="1160"/>
                </a:lnTo>
                <a:lnTo>
                  <a:pt x="2656" y="1176"/>
                </a:lnTo>
                <a:lnTo>
                  <a:pt x="2672" y="1232"/>
                </a:lnTo>
                <a:lnTo>
                  <a:pt x="2792" y="1320"/>
                </a:lnTo>
                <a:lnTo>
                  <a:pt x="2864" y="1400"/>
                </a:lnTo>
                <a:lnTo>
                  <a:pt x="2912" y="1568"/>
                </a:lnTo>
                <a:lnTo>
                  <a:pt x="2960" y="1648"/>
                </a:lnTo>
                <a:lnTo>
                  <a:pt x="3032" y="1720"/>
                </a:lnTo>
                <a:lnTo>
                  <a:pt x="3120" y="1784"/>
                </a:lnTo>
                <a:lnTo>
                  <a:pt x="3184" y="1784"/>
                </a:lnTo>
                <a:lnTo>
                  <a:pt x="3264" y="1792"/>
                </a:lnTo>
                <a:lnTo>
                  <a:pt x="3344" y="1848"/>
                </a:lnTo>
                <a:lnTo>
                  <a:pt x="3408" y="1880"/>
                </a:lnTo>
                <a:lnTo>
                  <a:pt x="3432" y="1936"/>
                </a:lnTo>
              </a:path>
            </a:pathLst>
          </a:custGeom>
          <a:noFill/>
          <a:ln w="28440">
            <a:solidFill>
              <a:srgbClr val="3399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74640" y="4102200"/>
            <a:ext cx="59058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1574640" y="1930320"/>
            <a:ext cx="0" cy="2959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74640" y="4889520"/>
            <a:ext cx="61470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692760" y="4102200"/>
            <a:ext cx="0" cy="11174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2214360" y="295200"/>
            <a:ext cx="4689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Types of 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756080" y="1257480"/>
            <a:ext cx="562032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Processing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Crack gasoline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Heat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Frac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Intermarket vs. Intramarket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vs. exchange-traded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600200" y="13953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600200" y="20685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00200" y="274176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00200" y="441792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600200" y="50911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600200" y="57643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2713320" y="282600"/>
            <a:ext cx="3822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Rationale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16120" y="2019240"/>
            <a:ext cx="7762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rationale for a spread option: a producer is long spread with short-term marginal cost being the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spread options purchased by a producer: protection of profit margins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spread options sold by a producer: generation of cash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21448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85800" y="350352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85800" y="45068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747880" y="270000"/>
            <a:ext cx="3653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Intermarket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7440" y="2386080"/>
            <a:ext cx="30009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purchase of a futures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and the sale of 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contract in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different, but related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967200" y="2386080"/>
            <a:ext cx="29746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Used to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incremental refining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output or the current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projected inventory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 seasonal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shifts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281720" y="2386080"/>
            <a:ext cx="12607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259080" y="270000"/>
            <a:ext cx="2637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79320" y="2500200"/>
            <a:ext cx="2606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specialized form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 market spread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using crude oil and 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52720" y="2500200"/>
            <a:ext cx="2924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protect profit 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current refining run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future product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288200" y="2500200"/>
            <a:ext cx="10954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401760" y="219240"/>
            <a:ext cx="8369280" cy="9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Gasoline 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Nearby Unleaded Gasoline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" name=""/>
          <p:cNvGraphicFramePr/>
          <p:nvPr/>
        </p:nvGraphicFramePr>
        <p:xfrm>
          <a:off x="1346040" y="1530360"/>
          <a:ext cx="6451920" cy="457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46040" y="1530360"/>
                    <a:ext cx="6451920" cy="457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 rot="16200000">
            <a:off x="224640" y="345060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P.V.Krishnarao</cp:lastModifiedBy>
  <dcterms:modified xsi:type="dcterms:W3CDTF">2000-09-18T16:28:20Z</dcterms:modified>
  <cp:revision>37</cp:revision>
  <dc:subject/>
  <dc:title>No Slide Title</dc:title>
</cp:coreProperties>
</file>