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4649455-5BA3-41AD-B55C-4BBB17BF6475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5892E91-1A08-402A-BE39-4AB55475F9DD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64764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419360" y="6248520"/>
            <a:ext cx="3553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3C07807-85E3-4618-BCED-4E356EA3EBF2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60240" y="993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Spread Options</a:t>
            </a:r>
            <a:endParaRPr b="1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97160" y="2425320"/>
            <a:ext cx="6718320" cy="34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 Rounded MT Bold"/>
              </a:rPr>
              <a:t>Presented by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 Rounded MT Bold"/>
              </a:rPr>
              <a:t>Vince Kaminski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ccff99"/>
                </a:solidFill>
                <a:effectLst/>
                <a:uFillTx/>
                <a:latin typeface="Arial Rounded MT Bold"/>
              </a:rPr>
              <a:t>Enron Research Group</a:t>
            </a:r>
            <a:br>
              <a:rPr sz="2000"/>
            </a:br>
            <a:endParaRPr b="0" lang="en-US" sz="3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Houston, Texas</a:t>
            </a:r>
            <a:br>
              <a:rPr sz="2800"/>
            </a:b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28 September, 2000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843840" y="423720"/>
            <a:ext cx="7456320" cy="11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NYMEX Heating </a:t>
            </a:r>
            <a:r>
              <a:rPr b="1" lang="en-US" sz="3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Oil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Crack Spread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First Nearby Heating Oil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1539720" y="1743120"/>
          <a:ext cx="6080400" cy="4314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39720" y="1743120"/>
                    <a:ext cx="6080400" cy="431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 rot="16200000">
            <a:off x="402480" y="360252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B9A354A-A845-496D-942D-6E4D3A1763F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1015920" y="765000"/>
            <a:ext cx="7062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165320" y="2179800"/>
            <a:ext cx="6821280" cy="34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Environmental acts regulating formulation of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AFCE0B0-3DC6-4E9A-BD9F-80A848F43EBC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1477440" y="220680"/>
            <a:ext cx="6227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Correlation Between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Natural Gas and Heating Oil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16200000">
            <a:off x="-1601640" y="3407760"/>
            <a:ext cx="42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Historical correlation for trailing 6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830160" y="1657440"/>
          <a:ext cx="7729560" cy="4201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0160" y="1657440"/>
                    <a:ext cx="7729560" cy="420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061FE0-B767-4D32-859D-B712A3667010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1584360" y="754200"/>
            <a:ext cx="6028920" cy="61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949320" y="2041560"/>
            <a:ext cx="7265880" cy="317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Environmental acts regulating formulation of gas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4CEA83-AD5C-4CC1-80E8-4BF238450F4D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2719440" y="593640"/>
            <a:ext cx="3735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Crack Spreads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244320" y="1511280"/>
            <a:ext cx="26600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Most common are: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806120" y="2565360"/>
            <a:ext cx="98640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828240" y="2565360"/>
            <a:ext cx="151308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Product 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267960" y="2568600"/>
            <a:ext cx="151308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Product B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971800" y="311148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71800" y="345456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971800" y="379728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971800" y="414036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460840" y="3111480"/>
            <a:ext cx="736920" cy="0"/>
          </a:xfrm>
          <a:prstGeom prst="line">
            <a:avLst/>
          </a:prstGeom>
          <a:ln w="1260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460840" y="3454560"/>
            <a:ext cx="736920" cy="0"/>
          </a:xfrm>
          <a:prstGeom prst="line">
            <a:avLst/>
          </a:prstGeom>
          <a:ln w="1260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460840" y="3797280"/>
            <a:ext cx="736920" cy="0"/>
          </a:xfrm>
          <a:prstGeom prst="line">
            <a:avLst/>
          </a:prstGeom>
          <a:ln w="1260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0F90EEF-D488-4C03-9F34-67697C8490AE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962280" y="730080"/>
            <a:ext cx="7174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NYMEX Spread Option Users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995760" y="1930320"/>
            <a:ext cx="712368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cracks (long products/short crude)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 traders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 cracks (short products, use WTI to hedge)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Unbranded gasoline distributors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 gasoline purchases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OTM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EC89A3-35F2-464D-9053-0FE554132DDB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"/>
          <p:cNvGraphicFramePr/>
          <p:nvPr/>
        </p:nvGraphicFramePr>
        <p:xfrm>
          <a:off x="3446640" y="5425920"/>
          <a:ext cx="274320" cy="75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46640" y="5425920"/>
                    <a:ext cx="274320" cy="75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" name=""/>
          <p:cNvSpPr/>
          <p:nvPr/>
        </p:nvSpPr>
        <p:spPr>
          <a:xfrm>
            <a:off x="2213280" y="301680"/>
            <a:ext cx="472032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on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(General Properties)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00200" y="1549440"/>
            <a:ext cx="7599240" cy="367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Exchange option:  a special case of spread option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(K=0)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 call (K) </a:t>
            </a:r>
            <a:r>
              <a:rPr b="1" i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&lt;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[call(K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+ put (K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= 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Obvious:  separate options give more flexibility to the holder. Therefore, they cannot be worth less than the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 option.  In other words:  the holder of a call and a put has an option to decouple them.  This option has to be worth something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574800" y="5499000"/>
            <a:ext cx="20210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variance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327480" y="5359320"/>
            <a:ext cx="533160" cy="21600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3030480" y="4968720"/>
          <a:ext cx="3116160" cy="473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030480" y="4968720"/>
                    <a:ext cx="3116160" cy="47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F63C21F-C409-4369-8B71-2D64EDB65BEB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1452240" y="720720"/>
            <a:ext cx="6272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Heating Oil Crack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44720" y="1841400"/>
            <a:ext cx="770544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 and call on the 1:1 futures price differential between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 Harbor heating oil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HO x 42 - CL = heat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Call option:  The right to hold a long position in the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heating oil futures contract and a short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position in the underlying crude oil futures contract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(the same NYMEX trading month)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Short and long positions, respectively, for the put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525D83-79E1-41F8-8A0B-405678411ABF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815400" y="615960"/>
            <a:ext cx="7513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Gasoline Crack Spread Option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28560" y="2184480"/>
            <a:ext cx="787896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 and call options on the 1:1 futures price differential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between NY Harbor unleaded gasoline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 x 42 - CL = gasoline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Definition of the call and put options analogous to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heat crack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7CA16A1-E288-4F07-8CA3-08284D52B39B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675360" y="1536840"/>
            <a:ext cx="7122960" cy="46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Developed by D. Wilcox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forward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valuation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expiration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T-t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life of the option (years)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volatility (absolute)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N(.)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cumulative normal distribution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n(.)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standard normal density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2246400" y="2120760"/>
          <a:ext cx="4640040" cy="876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46400" y="2120760"/>
                    <a:ext cx="4640040" cy="87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1665000" y="123840"/>
            <a:ext cx="582048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Closed Form Formula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6142C4-3364-4D2B-8263-D4CBCC7D7ADE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2597760" y="558720"/>
            <a:ext cx="3959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365120" y="1778040"/>
            <a:ext cx="644364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Definitions and types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NYMEX crack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Crack, heat, frac, spark, NOB, TED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Exchange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AD51B02-9109-417C-A344-58A69D98A7A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1677600" y="374760"/>
            <a:ext cx="582048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Closed Form Formula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97040" y="1854360"/>
            <a:ext cx="7746840" cy="39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 of normal distribution of the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expressed in absolute terms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of the option expressed in terms of the “spread”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formula is inconsistent with the standard option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Better than Black-Scholes (by any standard) for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Widely used by the practitioners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0BF147-D2FA-4BAF-817B-CC9246DDA126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1238400" y="631800"/>
            <a:ext cx="6694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Options:  Valuation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262520" y="1536840"/>
            <a:ext cx="6666120" cy="14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closed form formula for a general case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requires use of numerical methods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Starting point:  the formula for the price of a call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414160" y="4189320"/>
            <a:ext cx="4706280" cy="22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X(Y)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price of commodity X(Y)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strike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f(X,Y) =  probability density 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- 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life of the option (years)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expiration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valuation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interest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1643040" y="3160800"/>
          <a:ext cx="5830920" cy="85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43040" y="3160800"/>
                    <a:ext cx="5830920" cy="85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F99E58-16B9-41D8-8BE1-752690534D00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2596320" y="720720"/>
            <a:ext cx="3959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134360" y="1765440"/>
            <a:ext cx="703044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option on the difference of two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Payoff definition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 [X-Y-K,0]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 [K-(X-Y),0]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X(Y):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of commodity x(y)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Special case:  K=0: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to exchange one commodity for another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popular in the energy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A13B2EF-3952-4817-A786-375DB4015A5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878040" y="1413000"/>
            <a:ext cx="7387920" cy="44863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50160" y="403200"/>
            <a:ext cx="6073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Payoff (Put on a Spread)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85960" y="2244600"/>
            <a:ext cx="86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070040" y="3718080"/>
            <a:ext cx="74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Strike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011720" y="4175280"/>
            <a:ext cx="833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Payoff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190640" y="496260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816200" y="2387520"/>
            <a:ext cx="5448240" cy="3073320"/>
          </a:xfrm>
          <a:custGeom>
            <a:avLst/>
            <a:gdLst/>
            <a:ahLst/>
            <a:rect l="l" t="t" r="r" b="b"/>
            <a:pathLst>
              <a:path w="3432" h="1936">
                <a:moveTo>
                  <a:pt x="0" y="0"/>
                </a:moveTo>
                <a:lnTo>
                  <a:pt x="96" y="48"/>
                </a:lnTo>
                <a:lnTo>
                  <a:pt x="160" y="48"/>
                </a:lnTo>
                <a:lnTo>
                  <a:pt x="176" y="104"/>
                </a:lnTo>
                <a:lnTo>
                  <a:pt x="256" y="120"/>
                </a:lnTo>
                <a:lnTo>
                  <a:pt x="328" y="120"/>
                </a:lnTo>
                <a:lnTo>
                  <a:pt x="408" y="88"/>
                </a:lnTo>
                <a:lnTo>
                  <a:pt x="544" y="160"/>
                </a:lnTo>
                <a:lnTo>
                  <a:pt x="752" y="256"/>
                </a:lnTo>
                <a:lnTo>
                  <a:pt x="864" y="248"/>
                </a:lnTo>
                <a:lnTo>
                  <a:pt x="1128" y="336"/>
                </a:lnTo>
                <a:lnTo>
                  <a:pt x="1416" y="424"/>
                </a:lnTo>
                <a:lnTo>
                  <a:pt x="1536" y="496"/>
                </a:lnTo>
                <a:lnTo>
                  <a:pt x="1680" y="576"/>
                </a:lnTo>
                <a:lnTo>
                  <a:pt x="1848" y="600"/>
                </a:lnTo>
                <a:lnTo>
                  <a:pt x="2016" y="624"/>
                </a:lnTo>
                <a:lnTo>
                  <a:pt x="2144" y="632"/>
                </a:lnTo>
                <a:lnTo>
                  <a:pt x="2248" y="672"/>
                </a:lnTo>
                <a:lnTo>
                  <a:pt x="2312" y="696"/>
                </a:lnTo>
                <a:lnTo>
                  <a:pt x="2360" y="800"/>
                </a:lnTo>
                <a:lnTo>
                  <a:pt x="2376" y="880"/>
                </a:lnTo>
                <a:lnTo>
                  <a:pt x="2424" y="992"/>
                </a:lnTo>
                <a:lnTo>
                  <a:pt x="2512" y="1056"/>
                </a:lnTo>
                <a:lnTo>
                  <a:pt x="2584" y="1160"/>
                </a:lnTo>
                <a:lnTo>
                  <a:pt x="2656" y="1176"/>
                </a:lnTo>
                <a:lnTo>
                  <a:pt x="2672" y="1232"/>
                </a:lnTo>
                <a:lnTo>
                  <a:pt x="2792" y="1320"/>
                </a:lnTo>
                <a:lnTo>
                  <a:pt x="2864" y="1400"/>
                </a:lnTo>
                <a:lnTo>
                  <a:pt x="2912" y="1568"/>
                </a:lnTo>
                <a:lnTo>
                  <a:pt x="2960" y="1648"/>
                </a:lnTo>
                <a:lnTo>
                  <a:pt x="3032" y="1720"/>
                </a:lnTo>
                <a:lnTo>
                  <a:pt x="3120" y="1784"/>
                </a:lnTo>
                <a:lnTo>
                  <a:pt x="3184" y="1784"/>
                </a:lnTo>
                <a:lnTo>
                  <a:pt x="3264" y="1792"/>
                </a:lnTo>
                <a:lnTo>
                  <a:pt x="3344" y="1848"/>
                </a:lnTo>
                <a:lnTo>
                  <a:pt x="3408" y="1880"/>
                </a:lnTo>
                <a:lnTo>
                  <a:pt x="3432" y="1936"/>
                </a:lnTo>
              </a:path>
            </a:pathLst>
          </a:custGeom>
          <a:noFill/>
          <a:ln w="2844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828800" y="4089240"/>
            <a:ext cx="590544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1828800" y="1917720"/>
            <a:ext cx="0" cy="2959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828800" y="4876920"/>
            <a:ext cx="614664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578640" y="4292640"/>
            <a:ext cx="431640" cy="2030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540480" y="4089240"/>
            <a:ext cx="0" cy="927360"/>
          </a:xfrm>
          <a:prstGeom prst="line">
            <a:avLst/>
          </a:prstGeom>
          <a:ln w="28440">
            <a:solidFill>
              <a:srgbClr val="3399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04C8F9-52D2-475E-BED7-1DCC889C479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1491840" y="615960"/>
            <a:ext cx="6186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Types of 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718280" y="1638360"/>
            <a:ext cx="5721840" cy="43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Location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Calendar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Processing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Crack gasoline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Heat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Spark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Frac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Quality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Intermarket vs. Intramarket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OTC vs. exchange-traded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9733837-CEC8-4D3E-ACE5-CA56477AE36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2109600" y="565200"/>
            <a:ext cx="50310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Economic Rationale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66880" y="2425680"/>
            <a:ext cx="74707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Economic rationale for a spread option: a producer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long spread with short-term marginal cost being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 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Put spread options purchased by a producer: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protection of profit margins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Call spread options sold by a producer: generation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of cash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AC53482-AD4E-43E8-9D95-DA48DF220ED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71880" y="717480"/>
            <a:ext cx="4806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Intermarket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77440" y="2386080"/>
            <a:ext cx="300096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purchase of a futures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and the sale of a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contract in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different, but related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967200" y="2386080"/>
            <a:ext cx="29746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Used to hedge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incremental refining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output or the current 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projected inventory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 seasonal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shifts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281720" y="2386080"/>
            <a:ext cx="12607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643DCFB-3CF2-40E2-ACC2-A52B6F50B49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00440" y="663480"/>
            <a:ext cx="3452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Crack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79320" y="2500200"/>
            <a:ext cx="26067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specialized form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 market spread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using crude oil and 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52720" y="2500200"/>
            <a:ext cx="2924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protect profit 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current refining run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future product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288200" y="2500200"/>
            <a:ext cx="10954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F42680-7E64-485B-AF55-AFFB205334E0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401760" y="285840"/>
            <a:ext cx="83692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NYMEX Gasoline Crack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First Nearby Unleaded Gasoline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1346040" y="1530360"/>
          <a:ext cx="6451920" cy="457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46040" y="1530360"/>
                    <a:ext cx="6451920" cy="457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 rot="16200000">
            <a:off x="224640" y="345060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C60573C-ECD5-4F07-BBEB-EB569959541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P.V.Krishnarao</cp:lastModifiedBy>
  <dcterms:modified xsi:type="dcterms:W3CDTF">2000-09-27T18:35:06Z</dcterms:modified>
  <cp:revision>58</cp:revision>
  <dc:subject/>
  <dc:title>No Slide Title</dc:title>
</cp:coreProperties>
</file>