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6012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Img"/>
          </p:nvPr>
        </p:nvSpPr>
        <p:spPr>
          <a:xfrm>
            <a:off x="1028520" y="685440"/>
            <a:ext cx="48006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move the slide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ldImg"/>
          </p:nvPr>
        </p:nvSpPr>
        <p:spPr>
          <a:xfrm>
            <a:off x="1028880" y="685800"/>
            <a:ext cx="4800600" cy="3429000"/>
          </a:xfrm>
          <a:prstGeom prst="rect">
            <a:avLst/>
          </a:prstGeom>
          <a:ln w="0">
            <a:noFill/>
          </a:ln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cover this section pretty quickly. Please feel free to stop me if anything is not clear.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sldImg"/>
          </p:nvPr>
        </p:nvSpPr>
        <p:spPr>
          <a:xfrm>
            <a:off x="990720" y="685800"/>
            <a:ext cx="4800600" cy="342900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ldImg"/>
          </p:nvPr>
        </p:nvSpPr>
        <p:spPr>
          <a:xfrm>
            <a:off x="990720" y="685800"/>
            <a:ext cx="4800600" cy="3429000"/>
          </a:xfrm>
          <a:prstGeom prst="rect">
            <a:avLst/>
          </a:prstGeom>
          <a:ln w="0">
            <a:noFill/>
          </a:ln>
        </p:spPr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sldImg"/>
          </p:nvPr>
        </p:nvSpPr>
        <p:spPr>
          <a:xfrm>
            <a:off x="1028880" y="685800"/>
            <a:ext cx="4800600" cy="3429000"/>
          </a:xfrm>
          <a:prstGeom prst="rect">
            <a:avLst/>
          </a:prstGeom>
          <a:ln w="0">
            <a:noFill/>
          </a:ln>
        </p:spPr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Index: int. rate, currency rate, 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to a series of forward contracts.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origination: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Negotiate terms: notional volumes, ref. Prices, settlement dates and duration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No exchange of cash flows: Par swap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each settlement date: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payments are exchanged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usually 2-15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are usu. monthly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sldImg"/>
          </p:nvPr>
        </p:nvSpPr>
        <p:spPr>
          <a:xfrm>
            <a:off x="1028880" y="685800"/>
            <a:ext cx="4800600" cy="3429000"/>
          </a:xfrm>
          <a:prstGeom prst="rect">
            <a:avLst/>
          </a:prstGeom>
          <a:ln w="0">
            <a:noFill/>
          </a:ln>
        </p:spPr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Simple exchange of fixed cash flows for floating cash flows.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sldImg"/>
          </p:nvPr>
        </p:nvSpPr>
        <p:spPr>
          <a:xfrm>
            <a:off x="1028880" y="685800"/>
            <a:ext cx="4800600" cy="3429000"/>
          </a:xfrm>
          <a:prstGeom prst="rect">
            <a:avLst/>
          </a:prstGeom>
          <a:ln w="0">
            <a:noFill/>
          </a:ln>
        </p:spPr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What the buyer pays the seller (if +ve)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62B940-E200-4FAA-9A73-6336C8087C23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20720" y="181620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A5EF1B-F3BD-421D-BE8D-E6775D330C68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0720" y="181620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2390F1-F61E-4219-BDF6-2DCD324F8F7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720" y="181620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2" marL="10857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3" marL="142884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4" marL="17715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713800" y="5987880"/>
            <a:ext cx="72720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43040" y="621036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3981600" y="6219720"/>
            <a:ext cx="1638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385DCB-3A04-4537-900A-5B6B0E8F6EC6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028520"/>
            <a:ext cx="8229600" cy="20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Swaptions &amp; Collars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3111120"/>
            <a:ext cx="6705360" cy="314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Presented by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P. V. Krishnarao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Enron Research Group</a:t>
            </a:r>
            <a:br>
              <a:rPr sz="1800"/>
            </a:br>
            <a:endParaRPr b="1" lang="en-US" sz="3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Houston, Texas</a:t>
            </a:r>
            <a:br>
              <a:rPr sz="2400"/>
            </a:b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28 September, 2000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/>
          </p:nvPr>
        </p:nvSpPr>
        <p:spPr>
          <a:xfrm>
            <a:off x="835200" y="2387520"/>
            <a:ext cx="7981920" cy="377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Swaption 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T, F, K, r)  =  Swaption Price (per unit volume)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Euro 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T, F, K, r)     =  Option Price from Black-Scholes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   Formula (per unit volume)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D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 Swaption Discount factor (discussed later)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 Swap volatility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 Swaption expiration time (years)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F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 Floating price for the swap (per unit volume)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K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 Fixed price for the swap (per unit volume)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r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  Interest rate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title"/>
          </p:nvPr>
        </p:nvSpPr>
        <p:spPr>
          <a:xfrm>
            <a:off x="720720" y="34272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Swaption Pricing Formula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4" name=""/>
              <p:cNvSpPr txBox="1"/>
              <p:nvPr/>
            </p:nvSpPr>
            <p:spPr>
              <a:xfrm>
                <a:off x="4724280" y="3422520"/>
                <a:ext cx="150840" cy="139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</m:oMath>
                </a14:m>
              </a:p>
            </p:txBody>
          </p:sp>
        </mc:Choice>
        <mc:Fallback>
          <p:sp>
            <p:nvSpPr>
              <p:cNvPr id="54" name=""/>
              <p:cNvSpPr txBox="1"/>
              <p:nvPr/>
            </p:nvSpPr>
            <p:spPr>
              <a:xfrm>
                <a:off x="4724280" y="3422520"/>
                <a:ext cx="150840" cy="1396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55" name=""/>
          <p:cNvSpPr/>
          <p:nvPr/>
        </p:nvSpPr>
        <p:spPr>
          <a:xfrm>
            <a:off x="914400" y="1752480"/>
            <a:ext cx="7772400" cy="48996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Swaption (</a:t>
            </a: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, T, F, K, r)  =  D * Euro (</a:t>
            </a: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, T, F, K, r)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892840" y="4280040"/>
            <a:ext cx="16383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774720" y="139500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FD0B30-A457-4E1F-9159-17C5697C604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Discounting in Swaption Pricing 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949320" y="1739520"/>
            <a:ext cx="7905600" cy="428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Swaption discount factor D accounts for the fact that payoff occurs over a period of time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 = Weighted forward discount factor over life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 = Swaption expiration time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Time to the i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th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payment in the swap (t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&gt;T)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Floating price for the period (t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t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i+1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 = i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th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futures contract after 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851040" y="156060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374920" y="2768760"/>
            <a:ext cx="485136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D  =  </a:t>
            </a: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800" strike="noStrike" u="none" baseline="-25000">
                <a:solidFill>
                  <a:srgbClr val="cc0000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V</a:t>
            </a:r>
            <a:r>
              <a:rPr b="1" lang="en-US" sz="2800" strike="noStrike" u="none" baseline="-25000">
                <a:solidFill>
                  <a:srgbClr val="cc0000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* d</a:t>
            </a:r>
            <a:r>
              <a:rPr b="1" lang="en-US" sz="2800" strike="noStrike" u="none" baseline="-25000">
                <a:solidFill>
                  <a:srgbClr val="cc0000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/ (V * d</a:t>
            </a:r>
            <a:r>
              <a:rPr b="1" lang="en-US" sz="2800" strike="noStrike" u="none" baseline="-25000">
                <a:solidFill>
                  <a:srgbClr val="cc0000"/>
                </a:solidFill>
                <a:effectLst/>
                <a:uFillTx/>
                <a:latin typeface="Arial Rounded MT Bold"/>
              </a:rPr>
              <a:t>T</a:t>
            </a: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Arial Rounded MT Bold"/>
              </a:rPr>
              <a:t>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7F585A-9B1A-4005-B9C3-271AF606C7A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Discounting in Swaption Pricing</a:t>
            </a:r>
            <a:br>
              <a:rPr sz="3600"/>
            </a:b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(continued)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936720" y="1891800"/>
            <a:ext cx="7905600" cy="428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T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Discount factor from the present time to swaption expiration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= Discount factor from the present time to the i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th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payment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V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Volume corresponding to the $i$th payment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V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V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3200" strike="noStrike" u="none" baseline="-25000">
                <a:solidFill>
                  <a:srgbClr val="cc0000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Total (nominal) Volume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/d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T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Forward discount factor from option expiration to the i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th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payment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851040" y="164952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A3BD2A-3432-425A-B482-7DED5321ABF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Collars</a:t>
            </a:r>
            <a:br>
              <a:rPr sz="48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Outline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253880" y="2152800"/>
            <a:ext cx="7397640" cy="40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Price Caps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Price Floors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Collars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774720" y="185220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6E0871-EB34-4AB2-8D49-80CC9E3A030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20720" y="29160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Price Caps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53880" y="1574640"/>
            <a:ext cx="7334280" cy="4470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 </a:t>
            </a:r>
            <a:r>
              <a:rPr b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price cap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is a short commodity position combined with a long call option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buyer pays an upfront premium to guarantee a maximum purchase price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 equal to the option exercise price)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66ffcc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Example: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Sky-high Airlines doesn’t want its fuel price to go sky high!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It buys a one-year call option on Jet Fuel with strike price = 10% above the one-year forward price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800280" y="1356840"/>
            <a:ext cx="793728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8D9287-DE1C-472B-80B6-B8BB53AAD7D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20720" y="34272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Price Floors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74880" y="1752120"/>
            <a:ext cx="7651440" cy="4241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 </a:t>
            </a:r>
            <a:r>
              <a:rPr b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price floor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is a long commodity position combined with a long put option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buyer pays an upfront premium to guarantee a minimum selling price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800280" y="143352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C16D64-2889-4226-8ACC-895CAF4A1CD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759960" y="546120"/>
            <a:ext cx="8161560" cy="869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161720" y="3295440"/>
            <a:ext cx="7335720" cy="250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 algn="ctr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-  Michael Hampton, Managing Energy Price Risk (1995)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In the never ending search for a Free Lunch, risk managers have</a:t>
            </a:r>
            <a:r>
              <a:rPr b="1" lang="en-US" sz="2400" strike="noStrike" u="none">
                <a:solidFill>
                  <a:srgbClr val="114ffb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come up with the</a:t>
            </a:r>
            <a:r>
              <a:rPr b="1" lang="en-US" sz="2400" strike="noStrike" u="none">
                <a:solidFill>
                  <a:srgbClr val="114ffb"/>
                </a:solidFill>
                <a:effectLst/>
                <a:uFillTx/>
                <a:latin typeface="Arial Rounded MT Bold"/>
              </a:rPr>
              <a:t>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Costless Collar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774720" y="1459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74640" y="1905120"/>
            <a:ext cx="6438960" cy="11912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“A truism discovered by those who attempt to market options is that everyone wants to buy options until they see what they cost.”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8D9DC8-9D9D-42FD-99A1-50F9A008ED04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93720" y="325080"/>
            <a:ext cx="8161200" cy="1141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Collar:  The Idea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093320" y="1836360"/>
            <a:ext cx="7069320" cy="2963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buNone/>
              <a:tabLst>
                <a:tab algn="l" pos="0"/>
                <a:tab algn="l" pos="39384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An electricity generator wishes to protect himself against drops in electricity prices but wants to participate in profits if prices go up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1375"/>
              </a:spcBef>
              <a:buNone/>
              <a:tabLst>
                <a:tab algn="l" pos="0"/>
                <a:tab algn="l" pos="39384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</a:tabLst>
            </a:pP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–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Generator can purchase a put option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buNone/>
              <a:tabLst>
                <a:tab algn="l" pos="0"/>
                <a:tab algn="l" pos="39384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</a:tabLst>
            </a:pP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with a strike at or below current prices to 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obtain a price floor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550"/>
              </a:spcBef>
              <a:buNone/>
              <a:tabLst>
                <a:tab algn="l" pos="0"/>
                <a:tab algn="l" pos="39384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774720" y="1459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BDB52A-E183-475C-AF3B-4E8D35282D10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773280" y="367920"/>
            <a:ext cx="8161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Collars:  The Idea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440000" y="1841040"/>
            <a:ext cx="6881760" cy="363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Generator prefers not to pay cash for the put option but is willing to give up some of the potential profits if prices go up.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1239"/>
              </a:spcBef>
              <a:buNone/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20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–</a:t>
            </a:r>
            <a:r>
              <a:rPr b="0" lang="en-US" sz="20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He can simultaneously sell a call option 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buNone/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electricity with a strike above present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buNone/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prices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774720" y="1459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7745BC-63A7-471C-AB41-62EBCC2FBC19}" type="slidenum">
              <a:t>18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/>
          </p:nvPr>
        </p:nvSpPr>
        <p:spPr>
          <a:xfrm>
            <a:off x="831600" y="1581120"/>
            <a:ext cx="8305560" cy="1589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The cost of the put option purchased can be matched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to the cost of the call option sold, so you pay nothing.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The combination put-call forms a 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Collar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(band) on prices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1163520" y="2973240"/>
            <a:ext cx="7281360" cy="2997360"/>
            <a:chOff x="1163520" y="2973240"/>
            <a:chExt cx="7281360" cy="2997360"/>
          </a:xfrm>
        </p:grpSpPr>
        <p:grpSp>
          <p:nvGrpSpPr>
            <p:cNvPr id="86" name=""/>
            <p:cNvGrpSpPr/>
            <p:nvPr/>
          </p:nvGrpSpPr>
          <p:grpSpPr>
            <a:xfrm>
              <a:off x="1166760" y="2973240"/>
              <a:ext cx="7273080" cy="2997360"/>
              <a:chOff x="1166760" y="2973240"/>
              <a:chExt cx="7273080" cy="2997360"/>
            </a:xfrm>
          </p:grpSpPr>
          <p:sp>
            <p:nvSpPr>
              <p:cNvPr id="87" name=""/>
              <p:cNvSpPr/>
              <p:nvPr/>
            </p:nvSpPr>
            <p:spPr>
              <a:xfrm>
                <a:off x="1166760" y="2973240"/>
                <a:ext cx="7273080" cy="299736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1166760" y="2973240"/>
                <a:ext cx="7273080" cy="996840"/>
              </a:xfrm>
              <a:prstGeom prst="rect">
                <a:avLst/>
              </a:prstGeom>
              <a:gradFill rotWithShape="0">
                <a:gsLst>
                  <a:gs pos="0">
                    <a:srgbClr val="4a4b00"/>
                  </a:gs>
                  <a:gs pos="100000">
                    <a:srgbClr val="fafd00"/>
                  </a:gs>
                </a:gsLst>
                <a:lin ang="5400000"/>
              </a:gra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1166760" y="4840200"/>
                <a:ext cx="7273080" cy="1130400"/>
              </a:xfrm>
              <a:prstGeom prst="rect">
                <a:avLst/>
              </a:prstGeom>
              <a:gradFill rotWithShape="0">
                <a:gsLst>
                  <a:gs pos="0">
                    <a:srgbClr val="fafd00"/>
                  </a:gs>
                  <a:gs pos="100000">
                    <a:srgbClr val="4a4b00"/>
                  </a:gs>
                </a:gsLst>
                <a:lin ang="5400000"/>
              </a:gra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0" name=""/>
            <p:cNvGrpSpPr/>
            <p:nvPr/>
          </p:nvGrpSpPr>
          <p:grpSpPr>
            <a:xfrm>
              <a:off x="1163520" y="3286080"/>
              <a:ext cx="7281360" cy="2197080"/>
              <a:chOff x="1163520" y="3286080"/>
              <a:chExt cx="7281360" cy="2197080"/>
            </a:xfrm>
          </p:grpSpPr>
          <p:sp>
            <p:nvSpPr>
              <p:cNvPr id="91" name=""/>
              <p:cNvSpPr/>
              <p:nvPr/>
            </p:nvSpPr>
            <p:spPr>
              <a:xfrm>
                <a:off x="3971520" y="3286080"/>
                <a:ext cx="1670040" cy="515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360" rIns="90360" tIns="44280" bIns="4428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Call</a:t>
                </a:r>
                <a:endPara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4033440" y="4967280"/>
                <a:ext cx="1546560" cy="515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360" rIns="90360" tIns="44280" bIns="4428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Put</a:t>
                </a:r>
                <a:endPara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1163520" y="3657600"/>
                <a:ext cx="7281360" cy="1620720"/>
              </a:xfrm>
              <a:custGeom>
                <a:avLst/>
                <a:gdLst/>
                <a:ahLst/>
                <a:rect l="l" t="t" r="r" b="b"/>
                <a:pathLst>
                  <a:path w="4369" h="1021">
                    <a:moveTo>
                      <a:pt x="0" y="432"/>
                    </a:moveTo>
                    <a:lnTo>
                      <a:pt x="48" y="432"/>
                    </a:lnTo>
                    <a:lnTo>
                      <a:pt x="84" y="444"/>
                    </a:lnTo>
                    <a:lnTo>
                      <a:pt x="120" y="468"/>
                    </a:lnTo>
                    <a:lnTo>
                      <a:pt x="156" y="492"/>
                    </a:lnTo>
                    <a:lnTo>
                      <a:pt x="192" y="504"/>
                    </a:lnTo>
                    <a:lnTo>
                      <a:pt x="216" y="540"/>
                    </a:lnTo>
                    <a:lnTo>
                      <a:pt x="252" y="576"/>
                    </a:lnTo>
                    <a:lnTo>
                      <a:pt x="288" y="600"/>
                    </a:lnTo>
                    <a:lnTo>
                      <a:pt x="324" y="624"/>
                    </a:lnTo>
                    <a:lnTo>
                      <a:pt x="360" y="636"/>
                    </a:lnTo>
                    <a:lnTo>
                      <a:pt x="384" y="672"/>
                    </a:lnTo>
                    <a:lnTo>
                      <a:pt x="396" y="708"/>
                    </a:lnTo>
                    <a:lnTo>
                      <a:pt x="432" y="732"/>
                    </a:lnTo>
                    <a:lnTo>
                      <a:pt x="456" y="768"/>
                    </a:lnTo>
                    <a:lnTo>
                      <a:pt x="480" y="804"/>
                    </a:lnTo>
                    <a:lnTo>
                      <a:pt x="504" y="840"/>
                    </a:lnTo>
                    <a:lnTo>
                      <a:pt x="516" y="876"/>
                    </a:lnTo>
                    <a:lnTo>
                      <a:pt x="552" y="888"/>
                    </a:lnTo>
                    <a:lnTo>
                      <a:pt x="588" y="900"/>
                    </a:lnTo>
                    <a:lnTo>
                      <a:pt x="624" y="912"/>
                    </a:lnTo>
                    <a:lnTo>
                      <a:pt x="660" y="948"/>
                    </a:lnTo>
                    <a:lnTo>
                      <a:pt x="696" y="948"/>
                    </a:lnTo>
                    <a:lnTo>
                      <a:pt x="732" y="948"/>
                    </a:lnTo>
                    <a:lnTo>
                      <a:pt x="780" y="960"/>
                    </a:lnTo>
                    <a:lnTo>
                      <a:pt x="816" y="960"/>
                    </a:lnTo>
                    <a:lnTo>
                      <a:pt x="852" y="960"/>
                    </a:lnTo>
                    <a:lnTo>
                      <a:pt x="876" y="996"/>
                    </a:lnTo>
                    <a:lnTo>
                      <a:pt x="924" y="1020"/>
                    </a:lnTo>
                    <a:lnTo>
                      <a:pt x="972" y="1020"/>
                    </a:lnTo>
                    <a:lnTo>
                      <a:pt x="1008" y="1008"/>
                    </a:lnTo>
                    <a:lnTo>
                      <a:pt x="1044" y="996"/>
                    </a:lnTo>
                    <a:lnTo>
                      <a:pt x="1080" y="996"/>
                    </a:lnTo>
                    <a:lnTo>
                      <a:pt x="1116" y="996"/>
                    </a:lnTo>
                    <a:lnTo>
                      <a:pt x="1152" y="984"/>
                    </a:lnTo>
                    <a:lnTo>
                      <a:pt x="1188" y="972"/>
                    </a:lnTo>
                    <a:lnTo>
                      <a:pt x="1224" y="948"/>
                    </a:lnTo>
                    <a:lnTo>
                      <a:pt x="1272" y="948"/>
                    </a:lnTo>
                    <a:lnTo>
                      <a:pt x="1308" y="948"/>
                    </a:lnTo>
                    <a:lnTo>
                      <a:pt x="1356" y="948"/>
                    </a:lnTo>
                    <a:lnTo>
                      <a:pt x="1392" y="936"/>
                    </a:lnTo>
                    <a:lnTo>
                      <a:pt x="1428" y="900"/>
                    </a:lnTo>
                    <a:lnTo>
                      <a:pt x="1464" y="876"/>
                    </a:lnTo>
                    <a:lnTo>
                      <a:pt x="1500" y="852"/>
                    </a:lnTo>
                    <a:lnTo>
                      <a:pt x="1536" y="828"/>
                    </a:lnTo>
                    <a:lnTo>
                      <a:pt x="1572" y="804"/>
                    </a:lnTo>
                    <a:lnTo>
                      <a:pt x="1608" y="780"/>
                    </a:lnTo>
                    <a:lnTo>
                      <a:pt x="1644" y="756"/>
                    </a:lnTo>
                    <a:lnTo>
                      <a:pt x="1680" y="732"/>
                    </a:lnTo>
                    <a:lnTo>
                      <a:pt x="1716" y="720"/>
                    </a:lnTo>
                    <a:lnTo>
                      <a:pt x="1764" y="696"/>
                    </a:lnTo>
                    <a:lnTo>
                      <a:pt x="1800" y="672"/>
                    </a:lnTo>
                    <a:lnTo>
                      <a:pt x="1836" y="672"/>
                    </a:lnTo>
                    <a:lnTo>
                      <a:pt x="1908" y="672"/>
                    </a:lnTo>
                    <a:lnTo>
                      <a:pt x="1944" y="660"/>
                    </a:lnTo>
                    <a:lnTo>
                      <a:pt x="1980" y="648"/>
                    </a:lnTo>
                    <a:lnTo>
                      <a:pt x="2016" y="648"/>
                    </a:lnTo>
                    <a:lnTo>
                      <a:pt x="2064" y="636"/>
                    </a:lnTo>
                    <a:lnTo>
                      <a:pt x="2100" y="624"/>
                    </a:lnTo>
                    <a:lnTo>
                      <a:pt x="2136" y="588"/>
                    </a:lnTo>
                    <a:lnTo>
                      <a:pt x="2172" y="564"/>
                    </a:lnTo>
                    <a:lnTo>
                      <a:pt x="2208" y="552"/>
                    </a:lnTo>
                    <a:lnTo>
                      <a:pt x="2244" y="552"/>
                    </a:lnTo>
                    <a:lnTo>
                      <a:pt x="2280" y="540"/>
                    </a:lnTo>
                    <a:lnTo>
                      <a:pt x="2328" y="528"/>
                    </a:lnTo>
                    <a:lnTo>
                      <a:pt x="2400" y="504"/>
                    </a:lnTo>
                    <a:lnTo>
                      <a:pt x="2436" y="480"/>
                    </a:lnTo>
                    <a:lnTo>
                      <a:pt x="2472" y="456"/>
                    </a:lnTo>
                    <a:lnTo>
                      <a:pt x="2520" y="420"/>
                    </a:lnTo>
                    <a:lnTo>
                      <a:pt x="2568" y="420"/>
                    </a:lnTo>
                    <a:lnTo>
                      <a:pt x="2604" y="408"/>
                    </a:lnTo>
                    <a:lnTo>
                      <a:pt x="2640" y="372"/>
                    </a:lnTo>
                    <a:lnTo>
                      <a:pt x="2676" y="336"/>
                    </a:lnTo>
                    <a:lnTo>
                      <a:pt x="2712" y="312"/>
                    </a:lnTo>
                    <a:lnTo>
                      <a:pt x="2748" y="300"/>
                    </a:lnTo>
                    <a:lnTo>
                      <a:pt x="2784" y="276"/>
                    </a:lnTo>
                    <a:lnTo>
                      <a:pt x="2820" y="264"/>
                    </a:lnTo>
                    <a:lnTo>
                      <a:pt x="2856" y="216"/>
                    </a:lnTo>
                    <a:lnTo>
                      <a:pt x="2892" y="192"/>
                    </a:lnTo>
                    <a:lnTo>
                      <a:pt x="2928" y="168"/>
                    </a:lnTo>
                    <a:lnTo>
                      <a:pt x="2964" y="132"/>
                    </a:lnTo>
                    <a:lnTo>
                      <a:pt x="3000" y="108"/>
                    </a:lnTo>
                    <a:lnTo>
                      <a:pt x="3036" y="84"/>
                    </a:lnTo>
                    <a:lnTo>
                      <a:pt x="3072" y="60"/>
                    </a:lnTo>
                    <a:lnTo>
                      <a:pt x="3108" y="48"/>
                    </a:lnTo>
                    <a:lnTo>
                      <a:pt x="3144" y="24"/>
                    </a:lnTo>
                    <a:lnTo>
                      <a:pt x="3180" y="12"/>
                    </a:lnTo>
                    <a:lnTo>
                      <a:pt x="3216" y="0"/>
                    </a:lnTo>
                    <a:lnTo>
                      <a:pt x="3252" y="0"/>
                    </a:lnTo>
                    <a:lnTo>
                      <a:pt x="3288" y="0"/>
                    </a:lnTo>
                    <a:lnTo>
                      <a:pt x="3324" y="0"/>
                    </a:lnTo>
                    <a:lnTo>
                      <a:pt x="3360" y="0"/>
                    </a:lnTo>
                    <a:lnTo>
                      <a:pt x="3396" y="0"/>
                    </a:lnTo>
                    <a:lnTo>
                      <a:pt x="3492" y="0"/>
                    </a:lnTo>
                    <a:lnTo>
                      <a:pt x="3540" y="0"/>
                    </a:lnTo>
                    <a:lnTo>
                      <a:pt x="3576" y="0"/>
                    </a:lnTo>
                    <a:lnTo>
                      <a:pt x="3612" y="0"/>
                    </a:lnTo>
                    <a:lnTo>
                      <a:pt x="3648" y="0"/>
                    </a:lnTo>
                    <a:lnTo>
                      <a:pt x="3684" y="0"/>
                    </a:lnTo>
                    <a:lnTo>
                      <a:pt x="3720" y="24"/>
                    </a:lnTo>
                    <a:lnTo>
                      <a:pt x="3756" y="48"/>
                    </a:lnTo>
                    <a:lnTo>
                      <a:pt x="3792" y="72"/>
                    </a:lnTo>
                    <a:lnTo>
                      <a:pt x="3828" y="96"/>
                    </a:lnTo>
                    <a:lnTo>
                      <a:pt x="3864" y="132"/>
                    </a:lnTo>
                    <a:lnTo>
                      <a:pt x="3900" y="168"/>
                    </a:lnTo>
                    <a:lnTo>
                      <a:pt x="3936" y="204"/>
                    </a:lnTo>
                    <a:lnTo>
                      <a:pt x="3972" y="228"/>
                    </a:lnTo>
                    <a:lnTo>
                      <a:pt x="4008" y="252"/>
                    </a:lnTo>
                    <a:lnTo>
                      <a:pt x="4044" y="276"/>
                    </a:lnTo>
                    <a:lnTo>
                      <a:pt x="4068" y="312"/>
                    </a:lnTo>
                    <a:lnTo>
                      <a:pt x="4092" y="348"/>
                    </a:lnTo>
                    <a:lnTo>
                      <a:pt x="4104" y="384"/>
                    </a:lnTo>
                    <a:lnTo>
                      <a:pt x="4128" y="420"/>
                    </a:lnTo>
                    <a:lnTo>
                      <a:pt x="4152" y="456"/>
                    </a:lnTo>
                    <a:lnTo>
                      <a:pt x="4188" y="468"/>
                    </a:lnTo>
                    <a:lnTo>
                      <a:pt x="4224" y="492"/>
                    </a:lnTo>
                    <a:lnTo>
                      <a:pt x="4260" y="516"/>
                    </a:lnTo>
                    <a:lnTo>
                      <a:pt x="4296" y="540"/>
                    </a:lnTo>
                    <a:lnTo>
                      <a:pt x="4332" y="564"/>
                    </a:lnTo>
                    <a:lnTo>
                      <a:pt x="4368" y="588"/>
                    </a:lnTo>
                  </a:path>
                </a:pathLst>
              </a:custGeom>
              <a:noFill/>
              <a:ln cap="rnd" w="507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1890000" y="4819680"/>
                <a:ext cx="2006280" cy="0"/>
              </a:xfrm>
              <a:prstGeom prst="line">
                <a:avLst/>
              </a:prstGeom>
              <a:ln w="50760">
                <a:solidFill>
                  <a:srgbClr val="cf0e3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 flipV="1">
                <a:off x="6009840" y="3936960"/>
                <a:ext cx="1626480" cy="69840"/>
              </a:xfrm>
              <a:prstGeom prst="line">
                <a:avLst/>
              </a:prstGeom>
              <a:ln w="50760">
                <a:solidFill>
                  <a:srgbClr val="cf0e3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6" name=""/>
          <p:cNvSpPr/>
          <p:nvPr/>
        </p:nvSpPr>
        <p:spPr>
          <a:xfrm>
            <a:off x="8161200" y="6086520"/>
            <a:ext cx="439920" cy="433440"/>
          </a:xfrm>
          <a:custGeom>
            <a:avLst/>
            <a:gdLst>
              <a:gd name="textAreaLeft" fmla="*/ 28080 w 439920"/>
              <a:gd name="textAreaRight" fmla="*/ 411840 w 439920"/>
              <a:gd name="textAreaTop" fmla="*/ 28080 h 433440"/>
              <a:gd name="textAreaBottom" fmla="*/ 405360 h 433440"/>
            </a:gdLst>
            <a:ahLst/>
            <a:cxnLst/>
            <a:rect l="textAreaLeft" t="textAreaTop" r="textAreaRight" b="textAreaBottom"/>
            <a:pathLst>
              <a:path w="21923" h="21600">
                <a:moveTo>
                  <a:pt x="0" y="0"/>
                </a:moveTo>
                <a:lnTo>
                  <a:pt x="21923" y="0"/>
                </a:lnTo>
                <a:lnTo>
                  <a:pt x="21923" y="21600"/>
                </a:lnTo>
                <a:lnTo>
                  <a:pt x="0" y="21600"/>
                </a:lnTo>
                <a:close/>
              </a:path>
              <a:path fill="lightenLess" w="21923" h="21600">
                <a:moveTo>
                  <a:pt x="0" y="0"/>
                </a:moveTo>
                <a:lnTo>
                  <a:pt x="21923" y="0"/>
                </a:lnTo>
                <a:lnTo>
                  <a:pt x="20523" y="1400"/>
                </a:lnTo>
                <a:lnTo>
                  <a:pt x="1400" y="1400"/>
                </a:lnTo>
                <a:close/>
              </a:path>
              <a:path fill="darken" w="21923" h="21600">
                <a:moveTo>
                  <a:pt x="21923" y="0"/>
                </a:moveTo>
                <a:lnTo>
                  <a:pt x="21923" y="21600"/>
                </a:lnTo>
                <a:lnTo>
                  <a:pt x="20523" y="20200"/>
                </a:lnTo>
                <a:lnTo>
                  <a:pt x="20523" y="1400"/>
                </a:lnTo>
                <a:close/>
              </a:path>
              <a:path fill="darkenLess" w="21923" h="21600">
                <a:moveTo>
                  <a:pt x="2192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0523" y="20200"/>
                </a:lnTo>
                <a:close/>
              </a:path>
              <a:path fill="lighten" w="2192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title"/>
          </p:nvPr>
        </p:nvSpPr>
        <p:spPr>
          <a:xfrm>
            <a:off x="773280" y="367920"/>
            <a:ext cx="8161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Collars:  The Idea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774720" y="1459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7BF272-C83F-405E-929F-643608671307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Swaptions</a:t>
            </a:r>
            <a:br>
              <a:rPr sz="48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Outline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53880" y="1961640"/>
            <a:ext cx="7397640" cy="405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Swaption Definition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Swaption Pricing Approach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Volatility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Swaption Pricing Formula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Discounting in Swaption Pricing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Computing Risk Parameters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774720" y="185220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B7767D-5B43-4447-AF3F-B2B006996F9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720720" y="43128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Collar:  An Example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063440" y="1816200"/>
            <a:ext cx="761364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 utility is selling electricity to a large industrial customer in November at COB index price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November COB peak electricity is $105/MWh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utility establishes a collar on electricity (via a third party such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as Enron) where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i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 the minimum price for electricity is $90/MWh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i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and the </a:t>
            </a:r>
            <a:r>
              <a:rPr b="1" i="1" lang="en-US" sz="24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maximum is $120/MWh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	</a:t>
            </a: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What is the behavior of this structure?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What does this structure cost, if anything?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812880" y="157320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AF510C-6FD1-41B7-9A67-B0C33782147E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709560" y="568440"/>
            <a:ext cx="8161560" cy="8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Collar:  The Numbers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494000" y="1933560"/>
            <a:ext cx="7108560" cy="38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Nov Electricity: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$105/MWh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Put strike: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$90/MWh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Call strike: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$120 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Volatility: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1000%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Interest rate: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7%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Time to option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Sept 28 - Nov 15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expiration: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(48 days)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774720" y="15606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1BA76F-D7F6-4BA0-9DBD-4AC21FD85C90}" type="slidenum">
              <a:t>21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592280" y="623880"/>
            <a:ext cx="6478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Swaps Basics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39960" y="1727280"/>
            <a:ext cx="7800840" cy="416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 swap is an agreement to exchange periodic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payments based on an underlying index value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 plain vanilla swap is an exchange of fixed for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floating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Definition of buyer &amp; seller: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buyer pays fixed and receives variable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Seller receives fixed and pays variable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Swaps may be purely financial, i.e. without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457200"/>
                <a:tab algn="l" pos="552600"/>
                <a:tab algn="l" pos="736560"/>
                <a:tab algn="l" pos="920880"/>
                <a:tab algn="l" pos="1104840"/>
                <a:tab algn="l" pos="1289160"/>
                <a:tab algn="l" pos="1473120"/>
                <a:tab algn="l" pos="1657440"/>
                <a:tab algn="l" pos="1841400"/>
                <a:tab algn="l" pos="2025720"/>
                <a:tab algn="l" pos="2209680"/>
                <a:tab algn="l" pos="2394000"/>
                <a:tab algn="l" pos="2577960"/>
                <a:tab algn="l" pos="2762280"/>
                <a:tab algn="l" pos="2946240"/>
                <a:tab algn="l" pos="3130560"/>
                <a:tab algn="l" pos="3314880"/>
                <a:tab algn="l" pos="3498840"/>
                <a:tab algn="l" pos="3683160"/>
                <a:tab algn="l" pos="3867120"/>
                <a:tab algn="l" pos="405144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physical component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654120" y="1522440"/>
            <a:ext cx="833436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9B27EC-4897-4FD6-A384-536AEF63F21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 flipH="1">
            <a:off x="3846240" y="2216160"/>
            <a:ext cx="1919160" cy="1440"/>
          </a:xfrm>
          <a:prstGeom prst="line">
            <a:avLst/>
          </a:prstGeom>
          <a:ln w="28440">
            <a:solidFill>
              <a:srgbClr val="ff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3809880" y="2649600"/>
          <a:ext cx="1967040" cy="352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9880" y="2649600"/>
                    <a:ext cx="1967040" cy="35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" name=""/>
          <p:cNvGraphicFramePr/>
          <p:nvPr/>
        </p:nvGraphicFramePr>
        <p:xfrm>
          <a:off x="6230880" y="3076560"/>
          <a:ext cx="352440" cy="1771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230880" y="3076560"/>
                    <a:ext cx="352440" cy="177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1525680" y="646200"/>
            <a:ext cx="6609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Plain Vanilla Swap Schematic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772240" y="2055960"/>
            <a:ext cx="2771640" cy="100944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Consumer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72240" y="4848120"/>
            <a:ext cx="2771640" cy="1009800"/>
          </a:xfrm>
          <a:prstGeom prst="rect">
            <a:avLst/>
          </a:prstGeom>
          <a:solidFill>
            <a:srgbClr val="0091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Supplier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30320" y="2055960"/>
            <a:ext cx="2771640" cy="1009440"/>
          </a:xfrm>
          <a:prstGeom prst="rect">
            <a:avLst/>
          </a:prstGeom>
          <a:solidFill>
            <a:srgbClr val="33cc33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Financial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Institution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 flipV="1">
            <a:off x="7790040" y="3106440"/>
            <a:ext cx="1440" cy="1741320"/>
          </a:xfrm>
          <a:prstGeom prst="line">
            <a:avLst/>
          </a:prstGeom>
          <a:ln w="28440">
            <a:solidFill>
              <a:srgbClr val="ff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851520" y="3733920"/>
            <a:ext cx="185724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663480" y="1509840"/>
            <a:ext cx="833436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236120" y="3068640"/>
            <a:ext cx="126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Index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469840" y="3830760"/>
            <a:ext cx="766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Index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225680" y="1874880"/>
            <a:ext cx="126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Fixed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E8064B-FB90-4E1E-94B3-690AF87AA9C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1338120" y="546120"/>
            <a:ext cx="69645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Swaps Basics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65240" y="1855800"/>
            <a:ext cx="7780320" cy="40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Each periodic payment  =  V * (Fxd - Flo),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where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V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notional volume of commodity delivered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during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Fxd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fixed unit price as agreed prior to swap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Flo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floating price of unit volume of 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according to some specified index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Payments are netted - only one party pays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Swaps are initially valued so that the value of the fixed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leg equals the value of the floating leg (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par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45720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Subsequently, value of the swap fluctuates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663480" y="1662120"/>
            <a:ext cx="833436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2F5659-E928-46DE-A68F-399D6800A12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20720" y="26640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Swaption Definition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961920" y="1803240"/>
            <a:ext cx="7817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Eg. Enron agrees to supply 10,000 MMBtu of natural gas per day in 2001 at a fixed price of $2.50/MMBtu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 customer wants to lock in this price but is unsure if he really needs the gas until Dec. 31, 2000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Solution is to buy a swaption : </a:t>
            </a:r>
            <a:r>
              <a:rPr b="1" lang="en-US" sz="2200" strike="noStrike" u="none">
                <a:solidFill>
                  <a:srgbClr val="66ffcc"/>
                </a:solidFill>
                <a:effectLst/>
                <a:uFillTx/>
                <a:latin typeface="Arial Rounded MT Bold"/>
              </a:rPr>
              <a:t>the right but not the obligation to enter into a swap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underlying for the option is a swap on natural gas for 2001</a:t>
            </a:r>
            <a:br>
              <a:rPr sz="2200"/>
            </a:b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55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 option expires on Dec. 31, 2000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622440" y="1483920"/>
            <a:ext cx="830556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7EA39D-B6F8-4CA1-A7CD-9FD3DBE9A27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708120" y="49500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Swaption Definition</a:t>
            </a:r>
            <a:br>
              <a:rPr sz="3600"/>
            </a:b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(continued)</a:t>
            </a:r>
            <a:endParaRPr b="1" lang="en-US" sz="24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037880" y="2108160"/>
            <a:ext cx="753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can be viewed as a portfolio of the underlying forward contracts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volatility is a function of the volatilities of the forward contracts underlying the swap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These volatilites depend also on the life of the swaption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Unlike a regular option, payoff is received not at expiration but over the life of the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812880" y="173844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933C16-89AC-4B5D-9E93-082832EE8C5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20720" y="29160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Swaption Pricing Approach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74880" y="1523880"/>
            <a:ext cx="7981920" cy="4470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Think of swaption underlying as the volume weighted average of different forward contracts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6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Assume this weighted average price has a log-normal distribution.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6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Strike price is the fixed price (per unit volume) from the swap.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6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Can use the standard Black-Scholes formula for pricing swaptions.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6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Need to adjust the pricing formula for the fact that the option payoff occurs over a period of time.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800280" y="1356840"/>
            <a:ext cx="793728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0AA13B-D35B-43C9-89E7-82035E4CD6E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20720" y="367920"/>
            <a:ext cx="8159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Swap Volatility for Swaption Pricing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797040" y="1838160"/>
            <a:ext cx="8159760" cy="401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Need volatility of the underlying swap for pricing a swaption.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volatility can be derived from volatilites of the forward contracts in the swap.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In practice, swap volatilities are posted by traders based upon market swaption prices and futures' volatilities.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Swap volatility is a function of the swap length and swaption tenor.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774720" y="14965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Swaptions &amp; Collars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3B6931-BAE2-4335-85A2-43CA600DA6E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2000-09-12T14:02:13Z</cp:lastPrinted>
  <dcterms:modified xsi:type="dcterms:W3CDTF">2000-09-27T11:55:37Z</dcterms:modified>
  <cp:revision>117</cp:revision>
  <dc:subject/>
  <dc:title>No Slide Title</dc:title>
</cp:coreProperties>
</file>