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20.png" ContentType="image/png"/>
  <Override PartName="/ppt/media/image11.png" ContentType="image/png"/>
  <Override PartName="/ppt/media/image2.png" ContentType="image/png"/>
  <Override PartName="/ppt/media/image7.png" ContentType="image/png"/>
  <Override PartName="/ppt/media/image10.png" ContentType="image/png"/>
  <Override PartName="/ppt/media/image1.png" ContentType="image/png"/>
  <Override PartName="/ppt/media/image6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16.emf" ContentType="image/x-emf"/>
  <Override PartName="/ppt/media/image18.emf" ContentType="image/x-emf"/>
  <Override PartName="/ppt/media/image15.emf" ContentType="image/x-emf"/>
  <Override PartName="/ppt/media/image14.emf" ContentType="image/x-emf"/>
  <Override PartName="/ppt/media/image5.emf" ContentType="image/x-emf"/>
  <Override PartName="/ppt/media/image17.png" ContentType="image/png"/>
  <Override PartName="/ppt/media/image8.png" ContentType="image/png"/>
  <Override PartName="/ppt/media/image12.png" ContentType="image/png"/>
  <Override PartName="/ppt/media/image3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6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3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slide38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3AB9C9B-9911-49D2-9AA8-9504CCC7D28F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241F94-165E-4189-ADB5-B04B09D7F48B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730080" y="6286680"/>
            <a:ext cx="3414960" cy="398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4398480" y="6199200"/>
            <a:ext cx="3891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C7AAC92-DEE0-49DA-B292-8F2706F9954D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10.png"/><Relationship Id="rId7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png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4.emf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5.emf"/><Relationship Id="rId2" Type="http://schemas.openxmlformats.org/officeDocument/2006/relationships/image" Target="../media/image16.emf"/><Relationship Id="rId3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8.e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png"/><Relationship Id="rId3" Type="http://schemas.openxmlformats.org/officeDocument/2006/relationships/image" Target="../media/image14.emf"/><Relationship Id="rId4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21.png"/><Relationship Id="rId5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png"/><Relationship Id="rId3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3.png"/><Relationship Id="rId3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721800"/>
            <a:ext cx="8234280" cy="1994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2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Options Pricing:</a:t>
            </a:r>
            <a:br>
              <a:rPr sz="44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&amp; Black-Scholes Formula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14360" y="3031920"/>
            <a:ext cx="6400800" cy="344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900"/>
            </a:b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Vince Kaminski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br>
              <a:rPr sz="2000"/>
            </a:br>
            <a:endParaRPr b="0" lang="en-US" sz="3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br>
              <a:rPr sz="2800"/>
            </a:b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28 September, 2000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4386240" y="4648320"/>
            <a:ext cx="3117960" cy="72216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32160" y="176040"/>
            <a:ext cx="79066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Premium: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Continued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279440" y="1703520"/>
            <a:ext cx="7097760" cy="41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more formal 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is expectation of option pay-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= PV { E[ƒ(S,K)] }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7800" indent="1587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ƒ(S,K)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Max[S-K,0] for calls and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ƒ(S,K)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Max[K-S,0] for puts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=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7800" indent="1587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7800" indent="1587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P(S) is the probability density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4" name=""/>
              <p:cNvSpPr txBox="1"/>
              <p:nvPr/>
            </p:nvSpPr>
            <p:spPr>
              <a:xfrm>
                <a:off x="4471920" y="4759200"/>
                <a:ext cx="2887560" cy="582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PV</m:t>
                    </m:r>
                    <m:d>
                      <m:dPr>
                        <m:begChr m:val="("/>
                        <m:endChr m:val=")"/>
                      </m:dPr>
                      <m:e>
                        <m:nary>
                          <m:naryPr>
                            <m:chr m:val="∫"/>
                            <m:subHide m:val="1"/>
                            <m:supHide m:val="1"/>
                          </m:naryPr>
                          <m:sub/>
                          <m:sup/>
                          <m:e>
                            <m:r>
                              <m:t xml:space="preserve">f</m:t>
                            </m:r>
                            <m:r>
                              <m:t xml:space="preserve">(</m:t>
                            </m:r>
                            <m:r>
                              <m:t xml:space="preserve">S</m:t>
                            </m:r>
                            <m:r>
                              <m:t xml:space="preserve">,</m:t>
                            </m:r>
                            <m:r>
                              <m:t xml:space="preserve">K</m:t>
                            </m:r>
                            <m:r>
                              <m:t xml:space="preserve">)</m:t>
                            </m:r>
                            <m:r>
                              <m:t xml:space="preserve">P</m:t>
                            </m:r>
                            <m:r>
                              <m:t xml:space="preserve">(</m:t>
                            </m:r>
                            <m:r>
                              <m:t xml:space="preserve">S</m:t>
                            </m:r>
                            <m:r>
                              <m:t xml:space="preserve">)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dS</m:t>
                            </m:r>
                          </m:e>
                        </m:nary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44" name=""/>
              <p:cNvSpPr txBox="1"/>
              <p:nvPr/>
            </p:nvSpPr>
            <p:spPr>
              <a:xfrm>
                <a:off x="4471920" y="4759200"/>
                <a:ext cx="2887560" cy="58284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FF05793-E7B8-4C6B-AD19-CD1DEA8C8F8C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505440" y="176040"/>
            <a:ext cx="8134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Problem of 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01480" y="1631880"/>
            <a:ext cx="789336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is usually paid up-front, so it is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present value of the expected pay-off at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How is an option (or any other investment) Present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Valued?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Risk adjusted rate of return is normally used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What is the risk of holding an option?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This perplexed all of mankind until 1973, when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  and Scholes published their famous paper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4B0ACD4-DCD2-4DD2-BDAD-B9851BDD9108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2441160" y="16200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57120" y="1789200"/>
            <a:ext cx="7926480" cy="41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 and Scholes (1973) showed: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That there exists a riskless hedge between a stock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and the underlying stock - i.e. the option is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riskless relative to stock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Cox and Ross (1976) showed: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If everyone agrees on the shape of probability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 (i.e. the volatility), then everyone will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same option value regardless of their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view of risk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AC1643E-7D18-4561-9F08-483E8512EF81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1528920" y="4143240"/>
            <a:ext cx="6103800" cy="190512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50000">
                <a:srgbClr val="fefefe"/>
              </a:gs>
              <a:gs pos="100000">
                <a:srgbClr val="3399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81185" dir="307803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426760" y="17604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66720" y="1619280"/>
            <a:ext cx="759924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Riskless hedge example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Suppose a stock starts today at $20 and three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months from now will be either $25 or $15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Note that we make no assumptions about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probabilities  (i.e. rate of return)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2941560" y="4573440"/>
            <a:ext cx="3219480" cy="44784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984400" y="5049720"/>
            <a:ext cx="3175200" cy="46224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188040" y="4357800"/>
            <a:ext cx="96696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188040" y="5237280"/>
            <a:ext cx="96696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003400" y="4776840"/>
            <a:ext cx="96696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4786661-3F66-4C4A-A075-50990A308188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1530360" y="3625920"/>
            <a:ext cx="6103800" cy="190476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50000">
                <a:srgbClr val="fefefe"/>
              </a:gs>
              <a:gs pos="100000">
                <a:srgbClr val="3399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81185" dir="307803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426760" y="17604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66720" y="1619280"/>
            <a:ext cx="803592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Consider also a call option with a $20 strike and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expiration in three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2913120" y="4059000"/>
            <a:ext cx="3219480" cy="44748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955960" y="4535640"/>
            <a:ext cx="3174840" cy="46188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159600" y="384336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159600" y="472284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974960" y="426240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F7FF469-575E-4E11-9D21-8301F66A53E2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792000" y="2900520"/>
            <a:ext cx="7488360" cy="2179440"/>
          </a:xfrm>
          <a:prstGeom prst="rect">
            <a:avLst/>
          </a:prstGeom>
          <a:gradFill rotWithShape="0">
            <a:gsLst>
              <a:gs pos="0">
                <a:srgbClr val="005cbf"/>
              </a:gs>
              <a:gs pos="100000">
                <a:srgbClr val="03d4a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453760" y="5256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963000" y="2955960"/>
            <a:ext cx="7090920" cy="212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Terminal Stock Price: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from Share: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from Two Options: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$0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-$10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Total Value of Portfolio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08200" y="34052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08200" y="39830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808200" y="45752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53840" y="5332320"/>
            <a:ext cx="7110720" cy="12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yields $15 regardless of the horizon  stock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That is to say, the portfolio is riskless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50240" y="1368360"/>
            <a:ext cx="7689600" cy="125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Construct a portfolio by buying one share of stock and selling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two call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the value of this portfolio in three months?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1DE6DFD-C20D-4D24-BFF1-D00049D89C2A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2426760" y="18252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74720" y="1528920"/>
            <a:ext cx="732312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portfolio will be worth $15 in three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portfolio costs today:  $20 - 2c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Since the portfolio is riskless, expect to earn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free rate on portfolio, so (assuming risk free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rate is 6%):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1098720" y="4219560"/>
          <a:ext cx="6316560" cy="1612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98720" y="4219560"/>
                    <a:ext cx="6316560" cy="1612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7" name=""/>
          <p:cNvSpPr/>
          <p:nvPr/>
        </p:nvSpPr>
        <p:spPr>
          <a:xfrm>
            <a:off x="7418520" y="4213080"/>
            <a:ext cx="635040" cy="1616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59C58B3-59A2-4E8C-8818-275418CAEC1E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1453680" y="176040"/>
            <a:ext cx="627156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Black - Scholes (-Merton)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Equation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01640" y="1847880"/>
            <a:ext cx="753732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Price movements can be described by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What does this equation mean, and why do we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assume prices follow this equation?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0" name=""/>
          <p:cNvGraphicFramePr/>
          <p:nvPr/>
        </p:nvGraphicFramePr>
        <p:xfrm>
          <a:off x="2697120" y="3487680"/>
          <a:ext cx="3764160" cy="814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697120" y="3487680"/>
                    <a:ext cx="3764160" cy="81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A37677B-52FB-46BE-9083-B121D1F7078C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1114560" y="125280"/>
            <a:ext cx="694764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992160" y="1417680"/>
            <a:ext cx="713232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First term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where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the drift or rate of return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Prices can drift in a certain direction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 percentage return is independent of price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4" name=""/>
          <p:cNvGraphicFramePr/>
          <p:nvPr/>
        </p:nvGraphicFramePr>
        <p:xfrm>
          <a:off x="3805200" y="1785960"/>
          <a:ext cx="1533600" cy="752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5200" y="1785960"/>
                    <a:ext cx="1533600" cy="75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6" name=""/>
          <p:cNvSpPr/>
          <p:nvPr/>
        </p:nvSpPr>
        <p:spPr>
          <a:xfrm>
            <a:off x="1774800" y="4863960"/>
            <a:ext cx="6002280" cy="115416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1774800" y="5008320"/>
            <a:ext cx="6002280" cy="765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272120" y="5297400"/>
            <a:ext cx="1211040" cy="187560"/>
          </a:xfrm>
          <a:custGeom>
            <a:avLst/>
            <a:gdLst/>
            <a:ahLst/>
            <a:rect l="l" t="t" r="r" b="b"/>
            <a:pathLst>
              <a:path w="763" h="118">
                <a:moveTo>
                  <a:pt x="763" y="0"/>
                </a:moveTo>
                <a:lnTo>
                  <a:pt x="763" y="118"/>
                </a:lnTo>
                <a:lnTo>
                  <a:pt x="0" y="109"/>
                </a:ln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9" name=""/>
          <p:cNvGraphicFramePr/>
          <p:nvPr/>
        </p:nvGraphicFramePr>
        <p:xfrm>
          <a:off x="6334200" y="5345280"/>
          <a:ext cx="1152360" cy="352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334200" y="5345280"/>
                    <a:ext cx="1152360" cy="35208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91" name=""/>
          <p:cNvGraphicFramePr/>
          <p:nvPr/>
        </p:nvGraphicFramePr>
        <p:xfrm>
          <a:off x="4803840" y="5576760"/>
          <a:ext cx="255600" cy="3524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92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803840" y="5576760"/>
                    <a:ext cx="255600" cy="35244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93" name=""/>
          <p:cNvSpPr/>
          <p:nvPr/>
        </p:nvSpPr>
        <p:spPr>
          <a:xfrm>
            <a:off x="947520" y="521640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252680" y="609588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021280" y="6292800"/>
            <a:ext cx="1039680" cy="0"/>
          </a:xfrm>
          <a:prstGeom prst="line">
            <a:avLst/>
          </a:prstGeom>
          <a:ln w="2844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7A64C13-FF3D-4C6C-B343-DB33AE9722D0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"/>
          <p:cNvSpPr/>
          <p:nvPr/>
        </p:nvSpPr>
        <p:spPr>
          <a:xfrm>
            <a:off x="1114560" y="125280"/>
            <a:ext cx="69476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90560" y="480204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195800" y="582624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964040" y="6022800"/>
            <a:ext cx="1040040" cy="0"/>
          </a:xfrm>
          <a:prstGeom prst="line">
            <a:avLst/>
          </a:prstGeom>
          <a:ln w="2844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0" name=""/>
          <p:cNvGraphicFramePr/>
          <p:nvPr/>
        </p:nvGraphicFramePr>
        <p:xfrm>
          <a:off x="1544760" y="4564080"/>
          <a:ext cx="6059520" cy="1171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4760" y="4564080"/>
                    <a:ext cx="6059520" cy="1171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2" name=""/>
          <p:cNvSpPr/>
          <p:nvPr/>
        </p:nvSpPr>
        <p:spPr>
          <a:xfrm>
            <a:off x="1116000" y="1608120"/>
            <a:ext cx="7029720" cy="25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term: 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S=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z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z is referred to as a Wiener stochastic process.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z behaves like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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t, where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a normally distributed random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variable with zero mean and standard deviation of 1.0.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Relative volatility is likewise independent of price level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3553F38-416A-468F-BF97-6B43DAE062EF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3599640" y="585720"/>
            <a:ext cx="1928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Outline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961920" y="1436760"/>
            <a:ext cx="7396200" cy="456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Basic concepts in option valuation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problem of risk preferences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Replicating portfolio and risk neutral valuation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Assumptions underlying Black - Scholes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 - Scholes - Merton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Yield/drift rate for futures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Black’s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Volatility:  Historical, implied and some extensions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840C23C-D3E6-44A8-B39C-4C04B8C3B0A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1108440" y="166680"/>
            <a:ext cx="69476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840240" y="1774800"/>
            <a:ext cx="36201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Combining the two 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5" name=""/>
          <p:cNvGraphicFramePr/>
          <p:nvPr/>
        </p:nvGraphicFramePr>
        <p:xfrm>
          <a:off x="1585800" y="2757600"/>
          <a:ext cx="6259680" cy="1628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85800" y="2757600"/>
                    <a:ext cx="6259680" cy="162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7" name=""/>
          <p:cNvSpPr/>
          <p:nvPr/>
        </p:nvSpPr>
        <p:spPr>
          <a:xfrm>
            <a:off x="4279680" y="456876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048280" y="4765680"/>
            <a:ext cx="1039680" cy="0"/>
          </a:xfrm>
          <a:prstGeom prst="line">
            <a:avLst/>
          </a:prstGeom>
          <a:ln w="2844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803160" y="285444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2D985CF-F7BD-4678-B861-B366158FB94D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" name=""/>
          <p:cNvGraphicFramePr/>
          <p:nvPr/>
        </p:nvGraphicFramePr>
        <p:xfrm>
          <a:off x="3257640" y="2394000"/>
          <a:ext cx="3724200" cy="2533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57640" y="2394000"/>
                    <a:ext cx="3724200" cy="253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2" name=""/>
          <p:cNvSpPr/>
          <p:nvPr/>
        </p:nvSpPr>
        <p:spPr>
          <a:xfrm>
            <a:off x="1450800" y="231840"/>
            <a:ext cx="627696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27040" y="1673280"/>
            <a:ext cx="8298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This equation implies that prices are log-normally distributed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12640" y="5079960"/>
            <a:ext cx="82980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Note: This is a stochastic integral, so don’t think you can integrate it like you learned in Math 101.  For more info, I suggest sections 9.2-9.4, 10.1, 10.2, of Hull’s book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978200" y="2265480"/>
            <a:ext cx="1298520" cy="2655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637000" y="2259000"/>
            <a:ext cx="4344840" cy="433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68CA24B-73EC-4528-A9C6-5B24E5783181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/>
          <p:nvPr/>
        </p:nvSpPr>
        <p:spPr>
          <a:xfrm>
            <a:off x="963720" y="2424240"/>
            <a:ext cx="7257960" cy="181764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111680" y="181080"/>
            <a:ext cx="69476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 aside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909000" y="1644480"/>
            <a:ext cx="12585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fact,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44160" y="4672080"/>
            <a:ext cx="83606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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[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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denotes a normal distribution with mean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and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 deviation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21" name=""/>
              <p:cNvSpPr txBox="1"/>
              <p:nvPr/>
            </p:nvSpPr>
            <p:spPr>
              <a:xfrm>
                <a:off x="1263600" y="2612880"/>
                <a:ext cx="6669000" cy="1411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ln</m:t>
                    </m:r>
                    <m:d>
                      <m:dPr>
                        <m:begChr m:val="("/>
                        <m:endChr m:val=")"/>
                      </m:dPr>
                      <m:e>
                        <m:f>
                          <m:num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num>
                          <m:den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m:rPr>
                        <m:lit/>
                        <m:nor/>
                      </m:rPr>
                      <m:t xml:space="preserve">~</m:t>
                    </m:r>
                    <m:r>
                      <m:t xml:space="preserve">Φ</m:t>
                    </m:r>
                    <m:d>
                      <m:dPr>
                        <m:begChr m:val="["/>
                        <m:endChr m:val="]"/>
                      </m:dPr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μ</m:t>
                            </m:r>
                            <m:r>
                              <m:t xml:space="preserve">−</m:t>
                            </m:r>
                            <m:f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</m:e>
                        </m:d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d>
                        <m:r>
                          <m:t xml:space="preserve">,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121" name=""/>
              <p:cNvSpPr txBox="1"/>
              <p:nvPr/>
            </p:nvSpPr>
            <p:spPr>
              <a:xfrm>
                <a:off x="1263600" y="2612880"/>
                <a:ext cx="6669000" cy="14115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86A5235-DC22-49BA-8839-C7F8B90EFE2E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/>
          <p:nvPr/>
        </p:nvSpPr>
        <p:spPr>
          <a:xfrm>
            <a:off x="2858400" y="173160"/>
            <a:ext cx="339516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Assumptions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41240" y="1514520"/>
            <a:ext cx="7688520" cy="47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Assume that volatility is time independent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Assume risk neutrality (stock’s rate of return is equal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the risk-free rate).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This makes problem mathematically tractable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If you believe Cox and Ross, it makes no  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Frictionless, continuous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Ignore transaction costs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With all these assumptions, the integral for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 premium can be solved analytically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B0E8F92-DF64-45C7-B579-D8BAD050DCF7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"/>
          <p:cNvSpPr/>
          <p:nvPr/>
        </p:nvSpPr>
        <p:spPr>
          <a:xfrm>
            <a:off x="865080" y="1717560"/>
            <a:ext cx="7388280" cy="44863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635120" y="182520"/>
            <a:ext cx="5821200" cy="143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Equation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European Calls and Puts on Stocks,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Stock Indices, Currencies, and Futures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26" name=""/>
              <p:cNvSpPr txBox="1"/>
              <p:nvPr/>
            </p:nvSpPr>
            <p:spPr>
              <a:xfrm>
                <a:off x="971640" y="1754280"/>
                <a:ext cx="7232400" cy="4481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Se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Ke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</m:e>
                      <m:e>
                        <m:r>
                          <m:t xml:space="preserve">p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Ke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Se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</m:e>
                      <m:e>
                        <m:r>
                          <m:t xml:space="preserve">d</m:t>
                        </m:r>
                        <m:r>
                          <m:t xml:space="preserve">=</m:t>
                        </m:r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f>
                                  <m:num>
                                    <m:r>
                                      <m:t xml:space="preserve">S</m:t>
                                    </m:r>
                                  </m:num>
                                  <m:den>
                                    <m:r>
                                      <m:t xml:space="preserve">K</m:t>
                                    </m:r>
                                  </m:den>
                                </m:f>
                              </m:e>
                            </m:d>
                            <m:r>
                              <m:t xml:space="preserve">+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r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q</m:t>
                                </m:r>
                                <m:r>
                                  <m:t xml:space="preserve">+</m:t>
                                </m:r>
                                <m:f>
                                  <m:num>
                                    <m:sSup>
                                      <m:e>
                                        <m:r>
                                          <m:t xml:space="preserve">σ</m:t>
                                        </m:r>
                                      </m:e>
                                      <m:sup>
                                        <m:r>
                                          <m:t xml:space="preserve"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m:t xml:space="preserve">2</m:t>
                                    </m:r>
                                  </m:den>
                                </m:f>
                              </m:e>
                            </m:d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d>
                          </m:num>
                          <m:den>
                            <m:r>
                              <m:t xml:space="preserve">σ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den>
                        </m:f>
                      </m:e>
                      <m:e>
                        <m:r>
                          <m:t xml:space="preserve">d</m:t>
                        </m:r>
                        <m:r>
                          <m:t xml:space="preserve">=</m:t>
                        </m:r>
                        <m:r>
                          <m:t xml:space="preserve">d</m:t>
                        </m:r>
                        <m:r>
                          <m:t xml:space="preserve">−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26" name=""/>
              <p:cNvSpPr txBox="1"/>
              <p:nvPr/>
            </p:nvSpPr>
            <p:spPr>
              <a:xfrm>
                <a:off x="971640" y="1754280"/>
                <a:ext cx="7232400" cy="44812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127" name=""/>
              <p:cNvSpPr txBox="1"/>
              <p:nvPr/>
            </p:nvSpPr>
            <p:spPr>
              <a:xfrm>
                <a:off x="4529160" y="3292560"/>
                <a:ext cx="112680" cy="214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/>
                </a14:m>
              </a:p>
            </p:txBody>
          </p:sp>
        </mc:Choice>
        <mc:Fallback>
          <p:sp>
            <p:nvSpPr>
              <p:cNvPr id="127" name=""/>
              <p:cNvSpPr txBox="1"/>
              <p:nvPr/>
            </p:nvSpPr>
            <p:spPr>
              <a:xfrm>
                <a:off x="4529160" y="3292560"/>
                <a:ext cx="112680" cy="2142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CCD1F9-8A40-4038-98ED-6838939F127A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/>
          <p:nvPr/>
        </p:nvSpPr>
        <p:spPr>
          <a:xfrm>
            <a:off x="2893680" y="66600"/>
            <a:ext cx="339480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Equation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844560" y="1503360"/>
            <a:ext cx="7369200" cy="47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 is the asset price today at time 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K is the strike price of the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 is the annualized risk free 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q is the annualized yield of the underlying asset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is the annualized 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(T - t) is the time to expiration in years.  T is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date of the option expiration, and t is today’s date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N(.) is the cumulative normal distribution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E21C357-B3CE-44C7-AC1E-DD9F16336B54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1231200" y="25560"/>
            <a:ext cx="66794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 Aside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Cumulative Normal Distribution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53040" y="2217600"/>
            <a:ext cx="3765960" cy="283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cumulative normal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distribution, N(x), measures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probability that 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normally distributed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variable (mean=0, standard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deviation=1) will be less than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given number 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Example:  N(-0.50) = 0.309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2" name=""/>
          <p:cNvGraphicFramePr/>
          <p:nvPr/>
        </p:nvGraphicFramePr>
        <p:xfrm>
          <a:off x="4753080" y="1353960"/>
          <a:ext cx="3876480" cy="4553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53080" y="1353960"/>
                    <a:ext cx="3876480" cy="455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18A7DD1-D923-4D91-86ED-58EEC5DF42E0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"/>
          <p:cNvSpPr/>
          <p:nvPr/>
        </p:nvSpPr>
        <p:spPr>
          <a:xfrm>
            <a:off x="2926440" y="182520"/>
            <a:ext cx="4326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Some Comments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84280" y="1530360"/>
            <a:ext cx="823284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 - q corresponds to the drift or risk neutral rate of return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the asset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 indent="525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For an asset with no yield, the rate of return is simply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risk free rate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 indent="525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 indent="525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For an asset with a yield (e.g. a stock that pays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dividends), we expect the asset price to appreciate at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less than the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risk free rate: r - q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 asset with q = r does not appreciate; the asset price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does not, on average, drift up or down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9B44956-9ED6-41FE-B29F-BA597C56E839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/>
          <p:nvPr/>
        </p:nvSpPr>
        <p:spPr>
          <a:xfrm>
            <a:off x="2003040" y="166680"/>
            <a:ext cx="5152320" cy="149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Options on Futures/Forwards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41440" y="2151000"/>
            <a:ext cx="790092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Recall that a forward contract is an agreement today to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 a commodity in the future.  The price is what you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agree today to pay for a commodity in the future.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Therefore, all time effects should already be reflected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the price; we should not expect the price to drift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either up or down on average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Therefore a forward contract is an asset with r - q = 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57DF12-7647-4731-BF44-762559FD8990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993600" y="1630440"/>
            <a:ext cx="7085160" cy="461628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349720" y="168120"/>
            <a:ext cx="4465080" cy="143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Black’s Equation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European Calls/Put Option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on a Future/Forward Contract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40" name=""/>
              <p:cNvSpPr txBox="1"/>
              <p:nvPr/>
            </p:nvSpPr>
            <p:spPr>
              <a:xfrm>
                <a:off x="1365120" y="1663560"/>
                <a:ext cx="6435720" cy="4583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</m:dPr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FN</m:t>
                            </m:r>
                            <m:r>
                              <m:t xml:space="preserve">(</m:t>
                            </m:r>
                            <m:sSub>
                              <m:e>
                                <m:r>
                                  <m:t xml:space="preserve">d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  <m:r>
                              <m:t xml:space="preserve">−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KN</m:t>
                            </m:r>
                            <m:r>
                              <m:t xml:space="preserve">(</m:t>
                            </m:r>
                            <m:sSub>
                              <m:e>
                                <m:r>
                                  <m:t xml:space="preserve">d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</m:e>
                        </m:d>
                      </m:e>
                      <m:e>
                        <m:r>
                          <m:t xml:space="preserve">p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</m:dPr>
                          <m:e>
                            <m:r>
                              <m:t xml:space="preserve">−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FN</m:t>
                            </m:r>
                            <m:r>
                              <m:t xml:space="preserve">(</m:t>
                            </m:r>
                            <m:r>
                              <m:t xml:space="preserve">−</m:t>
                            </m:r>
                            <m:sSub>
                              <m:e>
                                <m:r>
                                  <m:t xml:space="preserve">d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  <m:r>
                              <m:t xml:space="preserve">+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KN</m:t>
                            </m:r>
                            <m:r>
                              <m:t xml:space="preserve">(</m:t>
                            </m:r>
                            <m:r>
                              <m:t xml:space="preserve">−</m:t>
                            </m:r>
                            <m:sSub>
                              <m:e>
                                <m:r>
                                  <m:t xml:space="preserve">d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</m:e>
                        </m:d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where</m:t>
                        </m:r>
                      </m:e>
                      <m:e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f>
                                  <m:num>
                                    <m:r>
                                      <m:t xml:space="preserve">F</m:t>
                                    </m:r>
                                  </m:num>
                                  <m:den>
                                    <m:r>
                                      <m:t xml:space="preserve">K</m:t>
                                    </m:r>
                                  </m:den>
                                </m:f>
                              </m:e>
                            </m:d>
                            <m:r>
                              <m:t xml:space="preserve">+</m:t>
                            </m:r>
                            <m:f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d>
                          </m:num>
                          <m:den>
                            <m:r>
                              <m:t xml:space="preserve">σ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den>
                        </m:f>
                      </m:e>
                      <m:e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=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−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40" name=""/>
              <p:cNvSpPr txBox="1"/>
              <p:nvPr/>
            </p:nvSpPr>
            <p:spPr>
              <a:xfrm>
                <a:off x="1365120" y="1663560"/>
                <a:ext cx="6435720" cy="45831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4A3715F-1D4A-4FA9-8F3D-95D89057B032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3715920" y="488880"/>
            <a:ext cx="1703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Terms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130480" y="1671480"/>
            <a:ext cx="505764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Probability distribution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neutrality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 - Scholes equation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Black’s equation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and implied 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1150CE9-C99B-478A-AAAD-A4FD6312081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"/>
          <p:cNvSpPr/>
          <p:nvPr/>
        </p:nvSpPr>
        <p:spPr>
          <a:xfrm>
            <a:off x="3706560" y="195120"/>
            <a:ext cx="2295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831960" y="1947960"/>
            <a:ext cx="733716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is a measure of the uncertainty of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Volatility is usually expressed as the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annualized standard deviation of the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log of price returns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There are two classes of volatility estimates: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and implied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FED050C-C078-4A8C-9DEE-5077BA39D407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2765520" y="168120"/>
            <a:ext cx="4749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Historical 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73280" y="1157400"/>
            <a:ext cx="7262640" cy="512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volatility is price volatility observed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 some time period in the past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Historical volatility has dangers: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Past results are no guarantee of future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Volatility may depend on which historical time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period you use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Results may depend on time step between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observations (daily, weekly, monthly…). This is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case because volatility is not really a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constant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B519761-B381-4438-B336-18CDD1DFC618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"/>
          <p:cNvSpPr/>
          <p:nvPr/>
        </p:nvSpPr>
        <p:spPr>
          <a:xfrm>
            <a:off x="1666440" y="519120"/>
            <a:ext cx="536976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Historical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Volatility for Futures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33240" y="2286000"/>
            <a:ext cx="7948800" cy="31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Take daily price observations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Generate a series of natural logs of daily returns i.e.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ln(P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t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/P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t-1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 for every day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Take standard deviation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Multiply by the square root of the number of days in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year (typically take 250 trading days per year)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C0B3F08-0701-4270-9390-F33D72E742EA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"/>
          <p:cNvSpPr/>
          <p:nvPr/>
        </p:nvSpPr>
        <p:spPr>
          <a:xfrm>
            <a:off x="1022400" y="2467080"/>
            <a:ext cx="7084800" cy="144144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990080" y="196920"/>
            <a:ext cx="517176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939240" y="1674720"/>
            <a:ext cx="49618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Why is this number the volatility?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Recall that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918000" y="3921120"/>
            <a:ext cx="661932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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[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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denotes a normal distribution with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and standard deviation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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1" name=""/>
          <p:cNvGraphicFramePr/>
          <p:nvPr/>
        </p:nvGraphicFramePr>
        <p:xfrm>
          <a:off x="2533680" y="4959360"/>
          <a:ext cx="4076640" cy="866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33680" y="4959360"/>
                    <a:ext cx="4076640" cy="86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mc:AlternateContent>
        <mc:Choice xmlns:a14="http://schemas.microsoft.com/office/drawing/2010/main" Requires="a14">
          <p:sp>
            <p:nvSpPr>
              <p:cNvPr id="153" name=""/>
              <p:cNvSpPr txBox="1"/>
              <p:nvPr/>
            </p:nvSpPr>
            <p:spPr>
              <a:xfrm>
                <a:off x="1220760" y="2498760"/>
                <a:ext cx="6669000" cy="1411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ln</m:t>
                    </m:r>
                    <m:d>
                      <m:dPr>
                        <m:begChr m:val="("/>
                        <m:endChr m:val=")"/>
                      </m:dPr>
                      <m:e>
                        <m:f>
                          <m:num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num>
                          <m:den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m:rPr>
                        <m:lit/>
                        <m:nor/>
                      </m:rPr>
                      <m:t xml:space="preserve">~</m:t>
                    </m:r>
                    <m:r>
                      <m:t xml:space="preserve">Φ</m:t>
                    </m:r>
                    <m:d>
                      <m:dPr>
                        <m:begChr m:val="["/>
                        <m:endChr m:val="]"/>
                      </m:dPr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μ</m:t>
                            </m:r>
                            <m:r>
                              <m:t xml:space="preserve">−</m:t>
                            </m:r>
                            <m:f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</m:e>
                        </m:d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d>
                        <m:r>
                          <m:t xml:space="preserve">,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153" name=""/>
              <p:cNvSpPr txBox="1"/>
              <p:nvPr/>
            </p:nvSpPr>
            <p:spPr>
              <a:xfrm>
                <a:off x="1220760" y="2498760"/>
                <a:ext cx="6669000" cy="14112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51FD9B-16D1-4822-83CA-22CFCB0C5161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>
            <a:off x="1990080" y="198360"/>
            <a:ext cx="517176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99ff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701640" y="1825560"/>
            <a:ext cx="79326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 is usual to quote the annual volatility in the same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way that it is usual to quote annual interest rates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01640" y="3919680"/>
            <a:ext cx="793260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If prices are weekly or monthly or whatever, then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 deviation must be normalized by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appropriate factor: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7" name=""/>
          <p:cNvGraphicFramePr/>
          <p:nvPr/>
        </p:nvGraphicFramePr>
        <p:xfrm>
          <a:off x="2738520" y="3024360"/>
          <a:ext cx="3666960" cy="409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38520" y="3024360"/>
                    <a:ext cx="3666960" cy="40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9" name=""/>
          <p:cNvGraphicFramePr/>
          <p:nvPr/>
        </p:nvGraphicFramePr>
        <p:xfrm>
          <a:off x="1955880" y="5583240"/>
          <a:ext cx="5173560" cy="409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955880" y="5583240"/>
                    <a:ext cx="5173560" cy="40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9B045A7-1AA4-4ACF-82E0-6449FB6185C8}" type="slidenum">
              <a:t>34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"/>
          <p:cNvSpPr/>
          <p:nvPr/>
        </p:nvSpPr>
        <p:spPr>
          <a:xfrm>
            <a:off x="401760" y="320760"/>
            <a:ext cx="8375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Aug. 95 NYMEX Gas Contract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and 21-Day Trailing Historical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Volatility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2" name=""/>
          <p:cNvGraphicFramePr/>
          <p:nvPr/>
        </p:nvGraphicFramePr>
        <p:xfrm>
          <a:off x="790560" y="1881360"/>
          <a:ext cx="7678800" cy="4105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0560" y="1881360"/>
                    <a:ext cx="7678800" cy="410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8931C01-7547-4636-B948-7610A2E7CD67}" type="slidenum">
              <a:t>35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"/>
          <p:cNvSpPr/>
          <p:nvPr/>
        </p:nvSpPr>
        <p:spPr>
          <a:xfrm>
            <a:off x="2969280" y="196920"/>
            <a:ext cx="4213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Implied 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04760" y="1486080"/>
            <a:ext cx="723744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 Black-Scholes in reverse to get 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Go to market to find the price of a particular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Because every input (price, strike, interest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rate, time to expiration) except volatility is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known, we can solve Black-Scholes using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 volatilities to determine which one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gives the observed price.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This is the volatility implied by the market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BA28D3-FF3D-4372-ACE3-0889CF703842}" type="slidenum">
              <a:t>36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"/>
          <p:cNvSpPr/>
          <p:nvPr/>
        </p:nvSpPr>
        <p:spPr>
          <a:xfrm>
            <a:off x="2003400" y="230040"/>
            <a:ext cx="51368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Parameter Names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022840" y="1241280"/>
            <a:ext cx="50011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Names derived from Greek Alphabet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8" name=""/>
          <p:cNvGraphicFramePr/>
          <p:nvPr/>
        </p:nvGraphicFramePr>
        <p:xfrm>
          <a:off x="757080" y="3078000"/>
          <a:ext cx="190800" cy="2086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7080" y="3078000"/>
                    <a:ext cx="190800" cy="208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0" name=""/>
          <p:cNvSpPr/>
          <p:nvPr/>
        </p:nvSpPr>
        <p:spPr>
          <a:xfrm>
            <a:off x="272880" y="2306520"/>
            <a:ext cx="11880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Symbol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991520" y="2319480"/>
            <a:ext cx="160668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Name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Gamma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Rho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Vega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Charm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 Vega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065480" y="2298600"/>
            <a:ext cx="200052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Sensitivity of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257880" y="2298600"/>
            <a:ext cx="263520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Sensitivity of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to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Correlation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to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A9E566F-A4DB-4AB0-A1E5-FA798F37B34F}" type="slidenum">
              <a:t>37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"/>
          <p:cNvSpPr/>
          <p:nvPr/>
        </p:nvSpPr>
        <p:spPr>
          <a:xfrm>
            <a:off x="3199680" y="139680"/>
            <a:ext cx="3592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Delta Hedging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873000" y="1819440"/>
            <a:ext cx="726912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 is the option’s hedge ratio for constructing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 instantaneously riskless portfolio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Taking an option position and a “delta” position in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underlying is called “delta hedging” or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creating a “delta neutral portfolio”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Delta hedging can be used for “synthetic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replication” of an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23FFFD4-FD8D-49F5-8BE0-25BC766698B4}" type="slidenum">
              <a:t>38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1049400" y="549360"/>
            <a:ext cx="7116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20800" y="2022480"/>
            <a:ext cx="759132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 is money that the seller receives in payment for 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It is equal to the money the seller expects to have to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 to the option buyer in a probabilistic sense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Actually, the premium is more than that because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seller wants to make a profit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6C8E3EC-16C4-4C8A-8AC6-1CE5447F9BA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932400" y="182520"/>
            <a:ext cx="737100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(An Alternative Interpretation)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55560" y="2252520"/>
            <a:ext cx="733284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should equal (or exceed) cost of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hedging incurred by seller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Hedging involves periodically buying and selling a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fraction of the underlying according to the option's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“delta” (described later)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Note:  Hedging cost in this context does not mean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 costs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14538A6-8C28-41D2-BDB7-796F4091D1D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730080" y="623880"/>
            <a:ext cx="7737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62040" y="2338560"/>
            <a:ext cx="782640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calculate a European option premium requires two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ingredients: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pay-off structure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Probability distribution of the asset price at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expiration date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BCC946C-2074-4A41-8A64-EA9A5B835536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726840" y="176040"/>
            <a:ext cx="773748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22320" y="6126120"/>
            <a:ext cx="730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Tells us what the option will pay to the holder at option expiration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657520" y="1522440"/>
            <a:ext cx="3863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Call option pay-off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1544760" y="1963800"/>
          <a:ext cx="6086520" cy="344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4760" y="1963800"/>
                    <a:ext cx="6086520" cy="344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 rot="16200000">
            <a:off x="7731000" y="3299040"/>
            <a:ext cx="9910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Pay-off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(MMBtu)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55720" y="5557680"/>
            <a:ext cx="2039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Gas Price (/MMBtu)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6373EAC-7F49-40DA-A3DE-5B9202D3633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706320" y="133200"/>
            <a:ext cx="773748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20560" y="5721480"/>
            <a:ext cx="8099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Tells us how likely it is that the asset has a particular price at option expiration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731240" y="1389240"/>
            <a:ext cx="5688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 futures contract price probability distribution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1636560" y="1940040"/>
          <a:ext cx="5811840" cy="3238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36560" y="1940040"/>
                    <a:ext cx="5811840" cy="323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" name=""/>
          <p:cNvSpPr/>
          <p:nvPr/>
        </p:nvSpPr>
        <p:spPr>
          <a:xfrm>
            <a:off x="3651480" y="5326200"/>
            <a:ext cx="181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Gas Price (/MMBtu)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16200000">
            <a:off x="721800" y="338832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Probability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606BF87-78E9-41B9-9CC0-FB19F8906BF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"/>
          <p:cNvGraphicFramePr/>
          <p:nvPr/>
        </p:nvGraphicFramePr>
        <p:xfrm>
          <a:off x="1461960" y="1728720"/>
          <a:ext cx="6421680" cy="3686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61960" y="1728720"/>
                    <a:ext cx="6421680" cy="36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" name=""/>
          <p:cNvSpPr/>
          <p:nvPr/>
        </p:nvSpPr>
        <p:spPr>
          <a:xfrm>
            <a:off x="1671840" y="212760"/>
            <a:ext cx="5853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25320" y="1271520"/>
            <a:ext cx="30243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Combining the two...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159200" y="6013440"/>
            <a:ext cx="68284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=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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(Option Pay-off X Probability)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667320" y="5568840"/>
            <a:ext cx="181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Gas Price (/MMBtu)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6200000">
            <a:off x="518400" y="338832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Probability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6200000">
            <a:off x="7920360" y="3412080"/>
            <a:ext cx="814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Pay-Off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9BA6A27-906A-491E-AF9D-2143C6F09FC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P.V.Krishnarao</cp:lastModifiedBy>
  <cp:lastPrinted>2000-09-27T17:34:59Z</cp:lastPrinted>
  <dcterms:modified xsi:type="dcterms:W3CDTF">2000-09-27T17:58:30Z</dcterms:modified>
  <cp:revision>99</cp:revision>
  <dc:subject/>
  <dc:title>No Slide Title</dc:title>
</cp:coreProperties>
</file>