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20.png" ContentType="image/png"/>
  <Override PartName="/ppt/media/image11.png" ContentType="image/png"/>
  <Override PartName="/ppt/media/image2.png" ContentType="image/png"/>
  <Override PartName="/ppt/media/image7.png" ContentType="image/png"/>
  <Override PartName="/ppt/media/image10.png" ContentType="image/png"/>
  <Override PartName="/ppt/media/image1.png" ContentType="image/png"/>
  <Override PartName="/ppt/media/image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16.emf" ContentType="image/x-emf"/>
  <Override PartName="/ppt/media/image18.emf" ContentType="image/x-emf"/>
  <Override PartName="/ppt/media/image15.emf" ContentType="image/x-emf"/>
  <Override PartName="/ppt/media/image14.emf" ContentType="image/x-emf"/>
  <Override PartName="/ppt/media/image5.emf" ContentType="image/x-emf"/>
  <Override PartName="/ppt/media/image17.png" ContentType="image/png"/>
  <Override PartName="/ppt/media/image8.png" ContentType="image/png"/>
  <Override PartName="/ppt/media/image12.png" ContentType="image/png"/>
  <Override PartName="/ppt/media/image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slide38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EC92F0-47ED-49F3-BC04-668E2D85009C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98C700-2762-44C5-8F9E-4A28BBE4057C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44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799"/>
              </a:spcBef>
              <a:buClr>
                <a:srgbClr val="ffffff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799"/>
              </a:spcBef>
              <a:buClr>
                <a:srgbClr val="ffffff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2" name="ENE_C_WHI" descr=""/>
          <p:cNvPicPr/>
          <p:nvPr/>
        </p:nvPicPr>
        <p:blipFill>
          <a:blip r:embed="rId2"/>
          <a:stretch/>
        </p:blipFill>
        <p:spPr>
          <a:xfrm>
            <a:off x="8299440" y="5987880"/>
            <a:ext cx="690480" cy="694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730080" y="6286680"/>
            <a:ext cx="3414960" cy="398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4398480" y="6199200"/>
            <a:ext cx="3891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73A5D7B-8EA6-4E7B-8FB2-B017DFEB6DEA}" type="slidenum"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5.emf"/><Relationship Id="rId2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9.png"/><Relationship Id="rId5" Type="http://schemas.openxmlformats.org/officeDocument/2006/relationships/oleObject" Target="../embeddings/oleObject3.bin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png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png"/><Relationship Id="rId3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png"/><Relationship Id="rId3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14.emf"/><Relationship Id="rId2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5.emf"/><Relationship Id="rId2" Type="http://schemas.openxmlformats.org/officeDocument/2006/relationships/image" Target="../media/image16.emf"/><Relationship Id="rId3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png"/><Relationship Id="rId3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18.e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png"/><Relationship Id="rId3" Type="http://schemas.openxmlformats.org/officeDocument/2006/relationships/image" Target="../media/image14.emf"/><Relationship Id="rId4" Type="http://schemas.openxmlformats.org/officeDocument/2006/relationships/slideLayout" Target="../slideLayouts/slideLayout1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png"/><Relationship Id="rId3" Type="http://schemas.openxmlformats.org/officeDocument/2006/relationships/oleObject" Target="../embeddings/oleObject2.bin"/><Relationship Id="rId4" Type="http://schemas.openxmlformats.org/officeDocument/2006/relationships/image" Target="../media/image21.png"/><Relationship Id="rId5" Type="http://schemas.openxmlformats.org/officeDocument/2006/relationships/slideLayout" Target="../slideLayouts/slideLayout1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png"/><Relationship Id="rId3" Type="http://schemas.openxmlformats.org/officeDocument/2006/relationships/slideLayout" Target="../slideLayouts/slideLayout1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png"/><Relationship Id="rId3" Type="http://schemas.openxmlformats.org/officeDocument/2006/relationships/slideLayout" Target="../slideLayouts/slideLayout1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6840" y="721800"/>
            <a:ext cx="8234280" cy="1994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2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Pricing:</a:t>
            </a:r>
            <a:br>
              <a:rPr sz="44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br>
              <a:rPr sz="3200"/>
            </a:b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&amp; Black-Scholes Formula</a:t>
            </a:r>
            <a:endParaRPr b="0" lang="en-US" sz="3200" strike="noStrike" u="none">
              <a:solidFill>
                <a:srgbClr val="ffff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1314360" y="3031920"/>
            <a:ext cx="6400800" cy="344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Presented by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900"/>
            </a:br>
            <a:r>
              <a:rPr b="1" lang="en-US" sz="28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Vince Kaminski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400" strike="noStrike" u="none">
                <a:solidFill>
                  <a:srgbClr val="ccff99"/>
                </a:solidFill>
                <a:effectLst/>
                <a:uFillTx/>
                <a:latin typeface="Arial"/>
              </a:rPr>
              <a:t>Enron Research Group</a:t>
            </a:r>
            <a:br>
              <a:rPr sz="2000"/>
            </a:br>
            <a:endParaRPr b="0" lang="en-US" sz="3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Houston, Texas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 September, 2000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257720" y="4276800"/>
            <a:ext cx="3117960" cy="72216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32160" y="176040"/>
            <a:ext cx="790668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Premium: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Continued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993600" y="1703520"/>
            <a:ext cx="7415280" cy="4249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more formal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expectation of option pay-off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PV { E[ƒ(S,K)] }, 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Max[S-K,0] for calls and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ƒ(S,K)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= Max[K-S,0] for puts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28404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1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577800" indent="158760">
              <a:lnSpc>
                <a:spcPct val="11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P(S) is the probability density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function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44" name=""/>
              <p:cNvSpPr txBox="1"/>
              <p:nvPr/>
            </p:nvSpPr>
            <p:spPr>
              <a:xfrm>
                <a:off x="4343400" y="4344840"/>
                <a:ext cx="2887560" cy="5828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PV</m:t>
                    </m:r>
                    <m:d>
                      <m:dPr>
                        <m:begChr m:val="("/>
                        <m:endChr m:val=")"/>
                      </m:dPr>
                      <m:e>
                        <m:nary>
                          <m:naryPr>
                            <m:chr m:val="∫"/>
                            <m:subHide m:val="1"/>
                            <m:supHide m:val="1"/>
                          </m:naryPr>
                          <m:sub/>
                          <m:sup/>
                          <m:e>
                            <m:r>
                              <m:t xml:space="preserve">f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,</m:t>
                            </m:r>
                            <m:r>
                              <m:t xml:space="preserve">K</m:t>
                            </m:r>
                            <m:r>
                              <m:t xml:space="preserve">)</m:t>
                            </m:r>
                            <m:r>
                              <m:t xml:space="preserve">P</m:t>
                            </m:r>
                            <m:r>
                              <m:t xml:space="preserve">(</m:t>
                            </m:r>
                            <m:r>
                              <m:t xml:space="preserve">S</m:t>
                            </m:r>
                            <m:r>
                              <m:t xml:space="preserve">)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dS</m:t>
                            </m:r>
                          </m:e>
                        </m:nary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44" name=""/>
              <p:cNvSpPr txBox="1"/>
              <p:nvPr/>
            </p:nvSpPr>
            <p:spPr>
              <a:xfrm>
                <a:off x="4343400" y="4344840"/>
                <a:ext cx="2887560" cy="58284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7CB194-1E97-4646-B5D6-52E168FEBFE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505440" y="176040"/>
            <a:ext cx="81342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87320" y="1631880"/>
            <a:ext cx="78930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is usually paid up-front, so it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present value of the expected pay-off at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How is an option (or any other investment) Present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Valued?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adjusted rate of return is normally used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is the risk of holding an option?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1384200"/>
                <a:tab algn="l" pos="2076480"/>
                <a:tab algn="l" pos="2768760"/>
                <a:tab algn="l" pos="3460680"/>
                <a:tab algn="l" pos="4152960"/>
                <a:tab algn="l" pos="4844880"/>
                <a:tab algn="l" pos="5537160"/>
                <a:tab algn="l" pos="6229440"/>
                <a:tab algn="l" pos="6921360"/>
                <a:tab algn="l" pos="7613640"/>
                <a:tab algn="l" pos="8305920"/>
                <a:tab algn="l" pos="8997840"/>
                <a:tab algn="l" pos="9690120"/>
                <a:tab algn="l" pos="10382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perplexed all of mankind until 1973, when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 and Scholes published their famous paper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F17E71-C77B-4571-9205-2A304B2986E9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"/>
          <p:cNvSpPr/>
          <p:nvPr/>
        </p:nvSpPr>
        <p:spPr>
          <a:xfrm>
            <a:off x="2441160" y="16200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57120" y="1789200"/>
            <a:ext cx="7926480" cy="41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and Scholes (1973)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That there exists a riskless hedge between a stock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and the underlying stock - i.e. the option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relative to stock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Cox and Ross (1976) showed: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793800"/>
                <a:tab algn="l" pos="1270080"/>
                <a:tab algn="l" pos="1905120"/>
                <a:tab algn="l" pos="2540160"/>
                <a:tab algn="l" pos="3174840"/>
                <a:tab algn="l" pos="3809880"/>
                <a:tab algn="l" pos="4444920"/>
                <a:tab algn="l" pos="5079960"/>
                <a:tab algn="l" pos="5715000"/>
                <a:tab algn="l" pos="6350040"/>
                <a:tab algn="l" pos="6985080"/>
                <a:tab algn="l" pos="7620120"/>
                <a:tab algn="l" pos="8255160"/>
                <a:tab algn="l" pos="8889840"/>
                <a:tab algn="l" pos="9524880"/>
                <a:tab algn="l" pos="10159920"/>
                <a:tab algn="l" pos="107949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If everyone agrees on the shape of probability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 (i.e. the volatility), then everyone will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calculate the same option value regardless of their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view of risk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BEB9F6-ADBA-4D3D-9884-1B58232F4DB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1528920" y="4143240"/>
            <a:ext cx="6103800" cy="190512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6720" y="1619280"/>
            <a:ext cx="759924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Riskless hedge example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Suppose a stock starts today at $20 and three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months from now will be either $25 or $15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Note that we make no assumptions about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probabilities  (i.e. rate of return)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 flipV="1">
            <a:off x="2941560" y="4573440"/>
            <a:ext cx="3219480" cy="4478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2984400" y="5049720"/>
            <a:ext cx="3175200" cy="4622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188040" y="435780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188040" y="5237280"/>
            <a:ext cx="96696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2003400" y="4776840"/>
            <a:ext cx="96696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F8989B-D12F-4354-BFEB-3AE7E9550EEA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1530360" y="3083040"/>
            <a:ext cx="6103800" cy="190476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50000">
                <a:srgbClr val="fefefe"/>
              </a:gs>
              <a:gs pos="100000">
                <a:srgbClr val="3399ff"/>
              </a:gs>
            </a:gsLst>
            <a:lin ang="5400000"/>
          </a:gradFill>
          <a:ln w="9360">
            <a:solidFill>
              <a:srgbClr val="000000"/>
            </a:solidFill>
            <a:miter/>
          </a:ln>
          <a:effectLst>
            <a:outerShdw dist="81185" dir="307803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2426760" y="17604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81040" y="1805040"/>
            <a:ext cx="80359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Consider also a call option with a $20 strike and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2913120" y="3516120"/>
            <a:ext cx="3219480" cy="44748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2955960" y="3992400"/>
            <a:ext cx="3174840" cy="462240"/>
          </a:xfrm>
          <a:prstGeom prst="line">
            <a:avLst/>
          </a:prstGeom>
          <a:ln w="3816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6159600" y="3300480"/>
            <a:ext cx="966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159600" y="4179960"/>
            <a:ext cx="966600" cy="533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974960" y="3719520"/>
            <a:ext cx="966600" cy="5335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3FF1C65-FF5D-481D-9AD8-AC428B2FD105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792000" y="2900520"/>
            <a:ext cx="7488360" cy="2179440"/>
          </a:xfrm>
          <a:prstGeom prst="rect">
            <a:avLst/>
          </a:prstGeom>
          <a:gradFill rotWithShape="0">
            <a:gsLst>
              <a:gs pos="0">
                <a:srgbClr val="005cbf"/>
              </a:gs>
              <a:gs pos="100000">
                <a:srgbClr val="03d4a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2453760" y="5256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963000" y="2955960"/>
            <a:ext cx="7090920" cy="212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Terminal Stock Price: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Share: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$25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Value from Two Options: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$0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-$10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Total Value of Portfolio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$15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808200" y="340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808200" y="39830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808200" y="4575240"/>
            <a:ext cx="745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53840" y="5332320"/>
            <a:ext cx="7110720" cy="126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Portfolio yields $15 regardless of the horizon  stock price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That is to say, the portfolio is riskless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750240" y="1368360"/>
            <a:ext cx="7689600" cy="125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Construct a portfolio by buying one share of stock and selling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two call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the value of this portfolio in three months?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F0F9E6E-9BBF-461F-A08D-7B498F352EBF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"/>
          <p:cNvSpPr/>
          <p:nvPr/>
        </p:nvSpPr>
        <p:spPr>
          <a:xfrm>
            <a:off x="2426760" y="182520"/>
            <a:ext cx="429948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Preferences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74720" y="1528920"/>
            <a:ext cx="732312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will be worth $15 in three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portfolio costs today:  $20 - 2c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577800"/>
                <a:tab algn="l" pos="866880"/>
                <a:tab algn="l" pos="1155600"/>
                <a:tab algn="l" pos="1444680"/>
                <a:tab algn="l" pos="1733400"/>
                <a:tab algn="l" pos="2022480"/>
                <a:tab algn="l" pos="2311560"/>
                <a:tab algn="l" pos="2600280"/>
                <a:tab algn="l" pos="2889360"/>
                <a:tab algn="l" pos="3178080"/>
                <a:tab algn="l" pos="3467160"/>
                <a:tab algn="l" pos="3755880"/>
                <a:tab algn="l" pos="4044960"/>
                <a:tab algn="l" pos="4334040"/>
                <a:tab algn="l" pos="4622760"/>
                <a:tab algn="l" pos="4911840"/>
                <a:tab algn="l" pos="5200560"/>
                <a:tab algn="l" pos="5489640"/>
                <a:tab algn="l" pos="5778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Since the portfolio is riskless, expect to earn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free rate on portfolio, so (assuming risk free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 is 6%):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098720" y="4219560"/>
          <a:ext cx="6316560" cy="1612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98720" y="4219560"/>
                    <a:ext cx="6316560" cy="1612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7" name=""/>
          <p:cNvSpPr/>
          <p:nvPr/>
        </p:nvSpPr>
        <p:spPr>
          <a:xfrm>
            <a:off x="7418520" y="4213080"/>
            <a:ext cx="635040" cy="1616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CE80BA7-5EAD-495F-B73B-EC1BB37F8A7D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"/>
          <p:cNvSpPr/>
          <p:nvPr/>
        </p:nvSpPr>
        <p:spPr>
          <a:xfrm>
            <a:off x="1453680" y="176040"/>
            <a:ext cx="62715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 - Scholes (-Merton)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701640" y="1847880"/>
            <a:ext cx="7537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 movements can be described by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404640"/>
                <a:tab algn="l" pos="793800"/>
                <a:tab algn="l" pos="1587600"/>
                <a:tab algn="l" pos="2381400"/>
                <a:tab algn="l" pos="3174840"/>
                <a:tab algn="l" pos="3968640"/>
                <a:tab algn="l" pos="4762440"/>
                <a:tab algn="l" pos="5556240"/>
                <a:tab algn="l" pos="6350040"/>
                <a:tab algn="l" pos="7143840"/>
                <a:tab algn="l" pos="7937640"/>
                <a:tab algn="l" pos="8731080"/>
                <a:tab algn="l" pos="9524880"/>
                <a:tab algn="l" pos="10318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What does this equation mean, and why do we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prices follow this equation?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2697120" y="3487680"/>
          <a:ext cx="3764160" cy="814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697120" y="3487680"/>
                    <a:ext cx="3764160" cy="81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9E65C5-ABAF-47AB-9B9E-FBEEBFDF0B67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1114560" y="125280"/>
            <a:ext cx="694764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992160" y="1417680"/>
            <a:ext cx="71323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First term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the drift or rate of return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Prices can drift in a certain direction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 percentage return is independent of price level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4" name=""/>
          <p:cNvGraphicFramePr/>
          <p:nvPr/>
        </p:nvGraphicFramePr>
        <p:xfrm>
          <a:off x="3805200" y="1785960"/>
          <a:ext cx="1533600" cy="75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05200" y="1785960"/>
                    <a:ext cx="1533600" cy="7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6" name=""/>
          <p:cNvSpPr/>
          <p:nvPr/>
        </p:nvSpPr>
        <p:spPr>
          <a:xfrm>
            <a:off x="1774800" y="4863960"/>
            <a:ext cx="6002280" cy="115416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flipV="1">
            <a:off x="1774800" y="5008320"/>
            <a:ext cx="6002280" cy="7650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272120" y="5297400"/>
            <a:ext cx="1211040" cy="187560"/>
          </a:xfrm>
          <a:custGeom>
            <a:avLst/>
            <a:gdLst/>
            <a:ahLst/>
            <a:rect l="l" t="t" r="r" b="b"/>
            <a:pathLst>
              <a:path w="763" h="118">
                <a:moveTo>
                  <a:pt x="763" y="0"/>
                </a:moveTo>
                <a:lnTo>
                  <a:pt x="763" y="118"/>
                </a:lnTo>
                <a:lnTo>
                  <a:pt x="0" y="109"/>
                </a:lnTo>
              </a:path>
            </a:pathLst>
          </a:custGeom>
          <a:noFill/>
          <a:ln w="284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9" name=""/>
          <p:cNvGraphicFramePr/>
          <p:nvPr/>
        </p:nvGraphicFramePr>
        <p:xfrm>
          <a:off x="6334200" y="5345280"/>
          <a:ext cx="1152360" cy="3520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9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6334200" y="5345280"/>
                    <a:ext cx="1152360" cy="35208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graphicFrame>
        <p:nvGraphicFramePr>
          <p:cNvPr id="91" name=""/>
          <p:cNvGraphicFramePr/>
          <p:nvPr/>
        </p:nvGraphicFramePr>
        <p:xfrm>
          <a:off x="4803840" y="5576760"/>
          <a:ext cx="255600" cy="35244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4803840" y="5576760"/>
                    <a:ext cx="255600" cy="352440"/>
                  </a:xfrm>
                  <a:prstGeom prst="rect">
                    <a:avLst/>
                  </a:prstGeom>
                  <a:noFill/>
                  <a:ln w="9360">
                    <a:solidFill>
                      <a:srgbClr val="000000"/>
                    </a:solidFill>
                    <a:miter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947520" y="521640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252680" y="609588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5021280" y="629280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D86C63E-40D9-47AA-B95E-264C3E36E36C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"/>
          <p:cNvSpPr/>
          <p:nvPr/>
        </p:nvSpPr>
        <p:spPr>
          <a:xfrm>
            <a:off x="1114560" y="1252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790560" y="48020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95800" y="582624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964040" y="6022800"/>
            <a:ext cx="104004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0" name=""/>
          <p:cNvGraphicFramePr/>
          <p:nvPr/>
        </p:nvGraphicFramePr>
        <p:xfrm>
          <a:off x="1544760" y="4564080"/>
          <a:ext cx="6059520" cy="1171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4564080"/>
                    <a:ext cx="6059520" cy="1171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912600" y="1608120"/>
            <a:ext cx="7524000" cy="253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term: 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S=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is referred to as a Wiener stochastic process.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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z behaves like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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t, where 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is a normally distributed random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with zero mean and standard deviation of 1.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Relative volatility is likewise independent of price level.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5D20E13-0D6E-4E32-A1B5-7ABAEC59FA70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3599640" y="585720"/>
            <a:ext cx="1928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Outline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961920" y="1436760"/>
            <a:ext cx="7396200" cy="456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Basic concepts in option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problem of risk preferences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Replicating portfolio and risk neutral valuation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Assumptions underlying Black - Scholes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- Merton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Yield/drift rate for futures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formula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0040" indent="-230040">
              <a:lnSpc>
                <a:spcPct val="9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Volatility:  Historical, implied and some extensions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BECEEF8-BAF2-43C9-9569-DE5B5820FEF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1108440" y="1666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840240" y="1774800"/>
            <a:ext cx="36201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 terms: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05" name=""/>
          <p:cNvGraphicFramePr/>
          <p:nvPr/>
        </p:nvGraphicFramePr>
        <p:xfrm>
          <a:off x="1585800" y="2757600"/>
          <a:ext cx="6259680" cy="162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85800" y="2757600"/>
                    <a:ext cx="6259680" cy="162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7" name=""/>
          <p:cNvSpPr/>
          <p:nvPr/>
        </p:nvSpPr>
        <p:spPr>
          <a:xfrm>
            <a:off x="4279680" y="4568760"/>
            <a:ext cx="7142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Time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048280" y="4765680"/>
            <a:ext cx="1039680" cy="0"/>
          </a:xfrm>
          <a:prstGeom prst="line">
            <a:avLst/>
          </a:prstGeom>
          <a:ln w="28440">
            <a:solidFill>
              <a:srgbClr val="ff9966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803160" y="2854440"/>
            <a:ext cx="739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7DCCA4-40C4-44AD-A3FF-5822D550ACC8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0" name=""/>
          <p:cNvGraphicFramePr/>
          <p:nvPr/>
        </p:nvGraphicFramePr>
        <p:xfrm>
          <a:off x="3257640" y="2394000"/>
          <a:ext cx="3724200" cy="25336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57640" y="2394000"/>
                    <a:ext cx="3724200" cy="2533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2" name=""/>
          <p:cNvSpPr/>
          <p:nvPr/>
        </p:nvSpPr>
        <p:spPr>
          <a:xfrm>
            <a:off x="1450800" y="231840"/>
            <a:ext cx="6276960" cy="109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527040" y="1673280"/>
            <a:ext cx="82980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This equation implies that prices are log-normally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2640" y="5079960"/>
            <a:ext cx="8298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This is a stochastic integral, so don’t think you can integrate it like you learned in Math 101.  For more info, I suggest sections 9.2-9.4, 10.1, 10.2, of Hull’s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978200" y="2265480"/>
            <a:ext cx="1298520" cy="26557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2637000" y="2259000"/>
            <a:ext cx="4344840" cy="43344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58FCF12-ACDB-42C6-86D8-58FDEF8AE7C4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"/>
          <p:cNvSpPr/>
          <p:nvPr/>
        </p:nvSpPr>
        <p:spPr>
          <a:xfrm>
            <a:off x="963720" y="2424240"/>
            <a:ext cx="7257960" cy="18176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111680" y="181080"/>
            <a:ext cx="69476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Geometric Brownian Motion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909000" y="1644480"/>
            <a:ext cx="12585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fact,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344160" y="4672080"/>
            <a:ext cx="836064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1" name=""/>
              <p:cNvSpPr txBox="1"/>
              <p:nvPr/>
            </p:nvSpPr>
            <p:spPr>
              <a:xfrm>
                <a:off x="1176480" y="2612880"/>
                <a:ext cx="6845040" cy="14115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21" name=""/>
              <p:cNvSpPr txBox="1"/>
              <p:nvPr/>
            </p:nvSpPr>
            <p:spPr>
              <a:xfrm>
                <a:off x="1176480" y="2612880"/>
                <a:ext cx="6845040" cy="14115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05EC723-1FCB-4C01-8C20-28083C3C883B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"/>
          <p:cNvSpPr/>
          <p:nvPr/>
        </p:nvSpPr>
        <p:spPr>
          <a:xfrm>
            <a:off x="2858400" y="173160"/>
            <a:ext cx="33951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Assumptions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41240" y="1514520"/>
            <a:ext cx="7688520" cy="442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Assume that volatility is time independent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Assume risk neutrality (stock’s rate of return is equal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the risk-free rate).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makes problem mathematically tractable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If you believe Cox and Ross, it makes no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Frictionless, continuous markets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Ignore 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851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With all these assumptions, the integral for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 premium can be solved analytically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ED9EE8-4B78-454C-8683-72D4CFDC882F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"/>
          <p:cNvSpPr/>
          <p:nvPr/>
        </p:nvSpPr>
        <p:spPr>
          <a:xfrm>
            <a:off x="865080" y="1717560"/>
            <a:ext cx="7388280" cy="448632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1635120" y="182520"/>
            <a:ext cx="582120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 and Puts on Stocks,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Stock Indices, Currencies, and Futures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Ke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)</m:t>
                        </m:r>
                        <m:r>
                          <m:t xml:space="preserve">−</m:t>
                        </m:r>
                        <m:sSup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Se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q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r>
                          <m:t xml:space="preserve">N</m:t>
                        </m:r>
                        <m:r>
                          <m:t xml:space="preserve">(</m:t>
                        </m:r>
                        <m:r>
                          <m:t xml:space="preserve">−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)</m:t>
                        </m:r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S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r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q</m:t>
                                </m:r>
                                <m:r>
                                  <m:t xml:space="preserve">+</m:t>
                                </m:r>
                                <m:f>
                                  <m:num>
                                    <m:sSup>
                                      <m:e>
                                        <m:r>
                                          <m:t xml:space="preserve">σ</m:t>
                                        </m:r>
                                      </m:e>
                                      <m:sup>
                                        <m:r>
                                          <m:t xml:space="preserve">2</m:t>
                                        </m:r>
                                      </m:sup>
                                    </m:sSup>
                                  </m:num>
                                  <m:den>
                                    <m:r>
                                      <m:t xml:space="preserve">2</m:t>
                                    </m:r>
                                  </m:den>
                                </m:f>
                              </m:e>
                            </m:d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r>
                          <m:t xml:space="preserve">d</m:t>
                        </m:r>
                        <m:r>
                          <m:t xml:space="preserve">=</m:t>
                        </m:r>
                        <m:r>
                          <m:t xml:space="preserve">d</m:t>
                        </m:r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26" name=""/>
              <p:cNvSpPr txBox="1"/>
              <p:nvPr/>
            </p:nvSpPr>
            <p:spPr>
              <a:xfrm>
                <a:off x="971640" y="1754280"/>
                <a:ext cx="7232400" cy="44812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mc:AlternateContent>
        <mc:Choice xmlns:a14="http://schemas.microsoft.com/office/drawing/2010/main" Requires="a14"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/>
                </a14:m>
              </a:p>
            </p:txBody>
          </p:sp>
        </mc:Choice>
        <mc:Fallback>
          <p:sp>
            <p:nvSpPr>
              <p:cNvPr id="127" name=""/>
              <p:cNvSpPr txBox="1"/>
              <p:nvPr/>
            </p:nvSpPr>
            <p:spPr>
              <a:xfrm>
                <a:off x="4529160" y="3292560"/>
                <a:ext cx="112680" cy="21420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187B525-FA13-443D-8BAF-5A2001638769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"/>
          <p:cNvSpPr/>
          <p:nvPr/>
        </p:nvSpPr>
        <p:spPr>
          <a:xfrm>
            <a:off x="2893680" y="324000"/>
            <a:ext cx="339480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873000" y="1860480"/>
            <a:ext cx="7369200" cy="405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 is the asset price today at time 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K is the strike price of the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 is the annualized risk free 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q is the annualized yield of the underlying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is the annualized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(T - t) is the time to expiration in years.  T is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date of the option expiration, and t is today’s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N(.) is the cumulative normal distribution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AFC813-30DD-485B-81C2-7AEEA5A651B3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231200" y="25560"/>
            <a:ext cx="667944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 Aside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Cumulative Normal Distribution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653040" y="2217600"/>
            <a:ext cx="3765960" cy="283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cumulative normal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distribution, N(x), measures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probability that 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normally distributed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variable (mean=0, standard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deviation=1) will be less than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given number x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Example:  N(-0.50) = 0.309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2" name=""/>
          <p:cNvGraphicFramePr/>
          <p:nvPr/>
        </p:nvGraphicFramePr>
        <p:xfrm>
          <a:off x="4753080" y="1353960"/>
          <a:ext cx="3876480" cy="455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753080" y="1353960"/>
                    <a:ext cx="3876480" cy="455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5B471B2-5AE8-4B49-BE4C-1B1E7C52ED1D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"/>
          <p:cNvSpPr/>
          <p:nvPr/>
        </p:nvSpPr>
        <p:spPr>
          <a:xfrm>
            <a:off x="2926440" y="182520"/>
            <a:ext cx="43261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Some 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584280" y="1530360"/>
            <a:ext cx="82328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 - q corresponds to the drift or risk neutral rate of return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for the asset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no yield, the rate of return is simply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risk free rate 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5960" indent="5256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  <a:tab algn="l" pos="42670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For an asset with a yield (e.g. a stock that pays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dividends), we expect the asset price to appreciate at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less than the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risk free rate: r - q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asset with q = r does not appreciate; the asset price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does not, on average, drift up or down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03040"/>
                <a:tab algn="l" pos="406440"/>
                <a:tab algn="l" pos="609480"/>
                <a:tab algn="l" pos="812880"/>
                <a:tab algn="l" pos="1015920"/>
                <a:tab algn="l" pos="1219320"/>
                <a:tab algn="l" pos="1422360"/>
                <a:tab algn="l" pos="1625760"/>
                <a:tab algn="l" pos="1828800"/>
                <a:tab algn="l" pos="2031840"/>
                <a:tab algn="l" pos="2235240"/>
                <a:tab algn="l" pos="2438280"/>
                <a:tab algn="l" pos="2641680"/>
                <a:tab algn="l" pos="2844720"/>
                <a:tab algn="l" pos="3048120"/>
                <a:tab algn="l" pos="3251160"/>
                <a:tab algn="l" pos="3454560"/>
                <a:tab algn="l" pos="3657600"/>
                <a:tab algn="l" pos="3860640"/>
                <a:tab algn="l" pos="406404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580B59-4F31-4E44-A9FD-EC14873A8D3A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"/>
          <p:cNvSpPr/>
          <p:nvPr/>
        </p:nvSpPr>
        <p:spPr>
          <a:xfrm>
            <a:off x="2003040" y="166680"/>
            <a:ext cx="5152320" cy="149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Comments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Options on Futures/Forwards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541440" y="2151000"/>
            <a:ext cx="7900920" cy="378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Recall that a forward contract is an agreement today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buy a commodity in the future.  The price is what you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agree today to pay for a commodity in the future.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Therefore, all time effects should already be reflected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the price; we should not expect the price to drift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either up or down on average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Therefore a forward contract is an asset with r - q = 0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D0CE3D0-2013-41DE-8665-4CD57A6A035C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"/>
          <p:cNvSpPr/>
          <p:nvPr/>
        </p:nvSpPr>
        <p:spPr>
          <a:xfrm>
            <a:off x="993600" y="1630440"/>
            <a:ext cx="7085160" cy="461628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2349720" y="168120"/>
            <a:ext cx="4465080" cy="1434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Black’s Equation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European Calls/Put Option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a Future/Forward Contract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mc:AlternateContent>
        <mc:Choice xmlns:a14="http://schemas.microsoft.com/office/drawing/2010/main" Requires="a14"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eqArr>
                      <m:e>
                        <m:r>
                          <m:t xml:space="preserve">c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t xml:space="preserve">p</m:t>
                        </m:r>
                        <m:r>
                          <m:t xml:space="preserve">=</m:t>
                        </m:r>
                        <m:sSup>
                          <m:e>
                            <m:r>
                              <m:t xml:space="preserve">e</m:t>
                            </m:r>
                          </m:e>
                          <m:sup>
                            <m:r>
                              <m:t xml:space="preserve">−</m:t>
                            </m:r>
                            <m:r>
                              <m:t xml:space="preserve">r</m:t>
                            </m:r>
                            <m:r>
                              <m:t xml:space="preserve">(</m:t>
                            </m:r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  <m:r>
                              <m:t xml:space="preserve">)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</m:dPr>
                          <m:e>
                            <m:r>
                              <m:t xml:space="preserve">−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FN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1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  <m:r>
                              <m:t xml:space="preserve">+</m:t>
                            </m:r>
                            <m:r>
                              <m:rPr>
                                <m:lit/>
                                <m:nor/>
                              </m:rPr>
                              <m:t xml:space="preserve">KN</m:t>
                            </m:r>
                            <m:r>
                              <m:t xml:space="preserve">(</m:t>
                            </m:r>
                            <m:r>
                              <m:t xml:space="preserve">−</m:t>
                            </m:r>
                            <m:sSub>
                              <m:e>
                                <m:r>
                                  <m:t xml:space="preserve">d</m:t>
                                </m:r>
                              </m:e>
                              <m:sub>
                                <m:r>
                                  <m:t xml:space="preserve">2</m:t>
                                </m:r>
                              </m:sub>
                            </m:sSub>
                            <m:r>
                              <m:t xml:space="preserve">)</m:t>
                            </m:r>
                          </m:e>
                        </m:d>
                      </m:e>
                      <m:e>
                        <m:r>
                          <m:rPr>
                            <m:lit/>
                            <m:nor/>
                          </m:rPr>
                          <m:t xml:space="preserve">where</m:t>
                        </m:r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=</m:t>
                        </m:r>
                        <m:f>
                          <m:num>
                            <m:r>
                              <m:rPr>
                                <m:lit/>
                                <m:nor/>
                              </m:rPr>
                              <m:t xml:space="preserve">ln</m:t>
                            </m:r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f>
                                  <m:num>
                                    <m:r>
                                      <m:t xml:space="preserve">F</m:t>
                                    </m:r>
                                  </m:num>
                                  <m:den>
                                    <m:r>
                                      <m:t xml:space="preserve">K</m:t>
                                    </m:r>
                                  </m:den>
                                </m:f>
                              </m:e>
                            </m:d>
                            <m:r>
                              <m:t xml:space="preserve">+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  <m:d>
                              <m:dPr>
                                <m:begChr m:val="("/>
                                <m:endChr m:val=")"/>
                              </m:dPr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d>
                          </m:num>
                          <m:den>
                            <m:r>
                              <m:t xml:space="preserve">σ</m:t>
                            </m:r>
                            <m:rad>
                              <m:radPr>
                                <m:degHide m:val="1"/>
                              </m:radPr>
                              <m:deg/>
                              <m:e>
                                <m:r>
                                  <m:t xml:space="preserve">T</m:t>
                                </m:r>
                                <m:r>
                                  <m:t xml:space="preserve">−</m:t>
                                </m:r>
                                <m:r>
                                  <m:t xml:space="preserve">t</m:t>
                                </m:r>
                              </m:e>
                            </m:rad>
                          </m:den>
                        </m:f>
                      </m:e>
                      <m:e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2</m:t>
                            </m:r>
                          </m:sub>
                        </m:sSub>
                        <m:r>
                          <m:t xml:space="preserve">=</m:t>
                        </m:r>
                        <m:sSub>
                          <m:e>
                            <m:r>
                              <m:t xml:space="preserve">d</m:t>
                            </m:r>
                          </m:e>
                          <m:sub>
                            <m:r>
                              <m:t xml:space="preserve">1</m:t>
                            </m:r>
                          </m:sub>
                        </m:sSub>
                        <m:r>
                          <m:t xml:space="preserve">−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eqArr>
                  </m:oMath>
                </a14:m>
              </a:p>
            </p:txBody>
          </p:sp>
        </mc:Choice>
        <mc:Fallback>
          <p:sp>
            <p:nvSpPr>
              <p:cNvPr id="140" name=""/>
              <p:cNvSpPr txBox="1"/>
              <p:nvPr/>
            </p:nvSpPr>
            <p:spPr>
              <a:xfrm>
                <a:off x="1365120" y="1663560"/>
                <a:ext cx="6435720" cy="458316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BA36D05-AD92-47F0-B7EA-539CE6A4F471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3715920" y="488880"/>
            <a:ext cx="17038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130480" y="1671480"/>
            <a:ext cx="5057640" cy="411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Risk neutrality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 - Scholes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Black’s equation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371600"/>
                <a:tab algn="l" pos="2743200"/>
                <a:tab algn="l" pos="4114800"/>
                <a:tab algn="l" pos="5486400"/>
                <a:tab algn="l" pos="6858000"/>
                <a:tab algn="l" pos="8229600"/>
                <a:tab algn="l" pos="96012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 volatility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60079C-BB1A-42B7-BCFF-B885FC4A8894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"/>
          <p:cNvSpPr/>
          <p:nvPr/>
        </p:nvSpPr>
        <p:spPr>
          <a:xfrm>
            <a:off x="3706560" y="195120"/>
            <a:ext cx="22957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31960" y="1947960"/>
            <a:ext cx="733716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 is a measure of the uncertainty of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future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is usually expressed as the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annualized standard deviation of the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log of price returns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There are two classes of volatility estimates: 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and implied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84A99FA-6CC2-4EC9-8C88-33C6970094B3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"/>
          <p:cNvSpPr/>
          <p:nvPr/>
        </p:nvSpPr>
        <p:spPr>
          <a:xfrm>
            <a:off x="2765520" y="168120"/>
            <a:ext cx="4749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Historical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773280" y="1157400"/>
            <a:ext cx="7262640" cy="5121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Historical volatility is price volatility observed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over some time period in the past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Historical volatility has dangers: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Past results are no guarantee of future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performance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Volatility may depend on which historical time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period you use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128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  <a:tab algn="l" pos="2629080"/>
                <a:tab algn="l" pos="2743200"/>
                <a:tab algn="l" pos="2857680"/>
                <a:tab algn="l" pos="29718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Results may depend on time step between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observations (daily, weekly, monthly…). This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case because volatility is not really a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constant over time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7150D26-60C3-45F8-B13C-66BC4CEE8CAE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1666440" y="519120"/>
            <a:ext cx="536976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Historical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 for Futures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633240" y="2286000"/>
            <a:ext cx="7948800" cy="315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daily price observations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Generate a series of natural logs of daily returns i.e.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ln(P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/P</a:t>
            </a:r>
            <a:r>
              <a:rPr b="1" lang="en-US" sz="2200" strike="noStrike" u="none" baseline="-25000">
                <a:solidFill>
                  <a:srgbClr val="ffffff"/>
                </a:solidFill>
                <a:effectLst/>
                <a:uFillTx/>
                <a:latin typeface="Arial"/>
              </a:rPr>
              <a:t>t-1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) for every day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Take standard deviation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404640"/>
                <a:tab algn="l" pos="793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Multiply by the square root of the number of days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 year (typically take 250 trading days per year)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76535581-4154-4AEB-865B-8F301249E452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"/>
          <p:cNvSpPr/>
          <p:nvPr/>
        </p:nvSpPr>
        <p:spPr>
          <a:xfrm>
            <a:off x="1022400" y="2467080"/>
            <a:ext cx="7084800" cy="1441440"/>
          </a:xfrm>
          <a:prstGeom prst="rect">
            <a:avLst/>
          </a:prstGeom>
          <a:solidFill>
            <a:srgbClr val="cc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1990080" y="19692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939240" y="1674720"/>
            <a:ext cx="496188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Why is this number the volatility?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Wingdings" charset="2"/>
              <a:buChar char=""/>
              <a:tabLst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Recall that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918000" y="3921120"/>
            <a:ext cx="661932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where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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[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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denotes a normal distribution with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046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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1" name=""/>
          <p:cNvGraphicFramePr/>
          <p:nvPr/>
        </p:nvGraphicFramePr>
        <p:xfrm>
          <a:off x="2533680" y="4959360"/>
          <a:ext cx="4076640" cy="866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33680" y="4959360"/>
                    <a:ext cx="4076640" cy="866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mc:AlternateContent>
        <mc:Choice xmlns:a14="http://schemas.microsoft.com/office/drawing/2010/main" Requires="a14">
          <p:sp>
            <p:nvSpPr>
              <p:cNvPr id="153" name=""/>
              <p:cNvSpPr txBox="1"/>
              <p:nvPr/>
            </p:nvSpPr>
            <p:spPr>
              <a:xfrm>
                <a:off x="1133640" y="2498760"/>
                <a:ext cx="6845040" cy="141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d>
                      <m:dPr>
                        <m:begChr m:val="("/>
                        <m:endChr m:val=")"/>
                      </m:dPr>
                      <m:e>
                        <m:f>
                          <m:num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num>
                          <m:den>
                            <m:sSub>
                              <m:e>
                                <m:r>
                                  <m:t xml:space="preserve">S</m:t>
                                </m:r>
                              </m:e>
                              <m:sub>
                                <m:r>
                                  <m:t xml:space="preserve">t</m:t>
                                </m:r>
                              </m:sub>
                            </m:sSub>
                          </m:den>
                        </m:f>
                      </m:e>
                    </m:d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d>
                      <m:dPr>
                        <m:begChr m:val="["/>
                        <m:endChr m:val="]"/>
                      </m:dPr>
                      <m:e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μ</m:t>
                            </m:r>
                            <m:r>
                              <m:t xml:space="preserve">−</m:t>
                            </m:r>
                            <m:f>
                              <m:num>
                                <m:sSup>
                                  <m:e>
                                    <m:r>
                                      <m:t xml:space="preserve">σ</m:t>
                                    </m:r>
                                  </m:e>
                                  <m:sup>
                                    <m:r>
                                      <m:t xml:space="preserve">2</m:t>
                                    </m:r>
                                  </m:sup>
                                </m:sSup>
                              </m:num>
                              <m:den>
                                <m:r>
                                  <m:t xml:space="preserve">2</m:t>
                                </m:r>
                              </m:den>
                            </m:f>
                          </m:e>
                        </m:d>
                        <m:d>
                          <m:dPr>
                            <m:begChr m:val="("/>
                            <m:endChr m:val=")"/>
                          </m:dPr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d>
                        <m:r>
                          <m:t xml:space="preserve">,</m:t>
                        </m:r>
                        <m:r>
                          <m:t xml:space="preserve">σ</m:t>
                        </m:r>
                        <m:rad>
                          <m:radPr>
                            <m:degHide m:val="1"/>
                          </m:radPr>
                          <m:deg/>
                          <m:e>
                            <m:r>
                              <m:t xml:space="preserve">T</m:t>
                            </m:r>
                            <m:r>
                              <m:t xml:space="preserve">−</m:t>
                            </m:r>
                            <m:r>
                              <m:t xml:space="preserve">t</m:t>
                            </m:r>
                          </m:e>
                        </m:rad>
                      </m:e>
                    </m:d>
                  </m:oMath>
                </a14:m>
              </a:p>
            </p:txBody>
          </p:sp>
        </mc:Choice>
        <mc:Fallback>
          <p:sp>
            <p:nvSpPr>
              <p:cNvPr id="153" name=""/>
              <p:cNvSpPr txBox="1"/>
              <p:nvPr/>
            </p:nvSpPr>
            <p:spPr>
              <a:xfrm>
                <a:off x="1133640" y="2498760"/>
                <a:ext cx="6845040" cy="141120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</p:sp>
        </mc:Fallback>
      </mc:AlternateContent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D48C3C0-8411-4A82-BA23-C3BD609B2706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"/>
          <p:cNvSpPr/>
          <p:nvPr/>
        </p:nvSpPr>
        <p:spPr>
          <a:xfrm>
            <a:off x="1990080" y="198360"/>
            <a:ext cx="5171760" cy="116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3399ff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01640" y="1825560"/>
            <a:ext cx="7932600" cy="76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usual to quote the annual volatility in the same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way that it is usual to quote annual interest rates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1640" y="3919680"/>
            <a:ext cx="793260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If prices are weekly or monthly or whatever, then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standard deviation must be normalized by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appropriate factor: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7" name=""/>
          <p:cNvGraphicFramePr/>
          <p:nvPr/>
        </p:nvGraphicFramePr>
        <p:xfrm>
          <a:off x="2738520" y="3024360"/>
          <a:ext cx="3666960" cy="409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38520" y="3024360"/>
                    <a:ext cx="3666960" cy="409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159" name=""/>
          <p:cNvGraphicFramePr/>
          <p:nvPr/>
        </p:nvGraphicFramePr>
        <p:xfrm>
          <a:off x="1955880" y="5583240"/>
          <a:ext cx="5173560" cy="4096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6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1955880" y="5583240"/>
                    <a:ext cx="5173560" cy="409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0D7BB62-3DEF-4C6A-9EC4-EBAC9A82AF84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"/>
          <p:cNvSpPr/>
          <p:nvPr/>
        </p:nvSpPr>
        <p:spPr>
          <a:xfrm>
            <a:off x="401760" y="320760"/>
            <a:ext cx="837504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Aug. 95 NYMEX Gas Contract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and 21-Day Trailing Historical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Volatility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2" name=""/>
          <p:cNvGraphicFramePr/>
          <p:nvPr/>
        </p:nvGraphicFramePr>
        <p:xfrm>
          <a:off x="790560" y="1881360"/>
          <a:ext cx="7678800" cy="4105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90560" y="1881360"/>
                    <a:ext cx="7678800" cy="4105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D33B331-2306-464A-B9FB-9A3A4A56F5A5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"/>
          <p:cNvSpPr/>
          <p:nvPr/>
        </p:nvSpPr>
        <p:spPr>
          <a:xfrm>
            <a:off x="2969280" y="196920"/>
            <a:ext cx="42130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Implied Volatility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004760" y="1486080"/>
            <a:ext cx="7237440" cy="4451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Use Black-Scholes in reverse to get 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Go to market to find the price of a particular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Because every input (price, strike, interest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rate, time to expiration) except volatility is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known, we can solve Black-Scholes using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 volatilities to determine which one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gives the observed 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793800"/>
                <a:tab algn="l" pos="923760"/>
                <a:tab algn="l" pos="1386000"/>
                <a:tab algn="l" pos="1847880"/>
                <a:tab algn="l" pos="2309760"/>
                <a:tab algn="l" pos="2771640"/>
                <a:tab algn="l" pos="3233880"/>
                <a:tab algn="l" pos="3695760"/>
                <a:tab algn="l" pos="4157640"/>
                <a:tab algn="l" pos="4619520"/>
                <a:tab algn="l" pos="5081760"/>
                <a:tab algn="l" pos="5543640"/>
                <a:tab algn="l" pos="6005520"/>
                <a:tab algn="l" pos="6467400"/>
                <a:tab algn="l" pos="6929280"/>
                <a:tab algn="l" pos="7391520"/>
                <a:tab algn="l" pos="7853400"/>
                <a:tab algn="l" pos="8315280"/>
                <a:tab algn="l" pos="8777160"/>
                <a:tab algn="l" pos="9239400"/>
                <a:tab algn="l" pos="97012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This is the volatility implied by the market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4C5DE05-8A48-4C3E-A23A-85551E76CFEE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"/>
          <p:cNvSpPr/>
          <p:nvPr/>
        </p:nvSpPr>
        <p:spPr>
          <a:xfrm>
            <a:off x="2003400" y="230040"/>
            <a:ext cx="51368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Risk Parameter Names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022840" y="1241280"/>
            <a:ext cx="500112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Names derived from Greek Alphabet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8" name=""/>
          <p:cNvGraphicFramePr/>
          <p:nvPr/>
        </p:nvGraphicFramePr>
        <p:xfrm>
          <a:off x="757080" y="3078000"/>
          <a:ext cx="190800" cy="2086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3078000"/>
                    <a:ext cx="190800" cy="2086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0" name=""/>
          <p:cNvSpPr/>
          <p:nvPr/>
        </p:nvSpPr>
        <p:spPr>
          <a:xfrm>
            <a:off x="272880" y="2306520"/>
            <a:ext cx="118800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Symbol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991520" y="2319480"/>
            <a:ext cx="160668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Name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Gamma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Rho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Charm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Vega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065480" y="2298600"/>
            <a:ext cx="20005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Premium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257880" y="2298600"/>
            <a:ext cx="2635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Sensitivity of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Underlying Price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Interest Rate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Correlation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 to Expiration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Volatility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44CD45D-4599-4003-B61E-9A4049E5FD51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"/>
          <p:cNvSpPr/>
          <p:nvPr/>
        </p:nvSpPr>
        <p:spPr>
          <a:xfrm>
            <a:off x="3199680" y="139680"/>
            <a:ext cx="35924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Delta Hedging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873000" y="1819440"/>
            <a:ext cx="7269120" cy="311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Delta is the option’s hedge ratio for constructing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 instantaneously riskless portfolio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Taking an option position and a “delta” position in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underlying is called “delta hedging” or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a “delta neutral portfolio”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Delta hedging can be used for “synthetic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replication” of an 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FDC569-E841-43D6-9322-A60928576116}" type="slidenum">
              <a:t>38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049400" y="549360"/>
            <a:ext cx="71168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820800" y="2022480"/>
            <a:ext cx="759132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It is money that the seller receives in payment for 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It is equal to the money the seller expects to have to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pay to the option buyer in a probabilistic sense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Actually, the premium is more than that because the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seller wants to make a profit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DD42E11-50AB-42FD-A884-ADFB5967AD3B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932400" y="182520"/>
            <a:ext cx="7371000" cy="131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What is an Option Premium?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(An Alternative Interpretation)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55560" y="2252520"/>
            <a:ext cx="733284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should equal (or exceed) cost of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incurred by seller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Hedging involves periodically buying and selling a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fraction of the underlying according to the option's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“delta” (described later)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 Hedging cost in this context does not mean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 costs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2890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DC604D-1BC4-450C-B18D-BFD6DB3BA2D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"/>
          <p:cNvSpPr/>
          <p:nvPr/>
        </p:nvSpPr>
        <p:spPr>
          <a:xfrm>
            <a:off x="730080" y="623880"/>
            <a:ext cx="773748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62040" y="2338560"/>
            <a:ext cx="7826400" cy="244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 calculate a European option premium requires two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ingredients: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345960"/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pay-off structure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ffff00"/>
              </a:buClr>
              <a:buFont typeface="Marlett" charset="2"/>
              <a:buChar char=""/>
              <a:tabLst>
                <a:tab algn="l" pos="692280"/>
                <a:tab algn="l" pos="1038240"/>
                <a:tab algn="l" pos="1384200"/>
                <a:tab algn="l" pos="1730520"/>
                <a:tab algn="l" pos="2076480"/>
                <a:tab algn="l" pos="2422440"/>
                <a:tab algn="l" pos="2768760"/>
                <a:tab algn="l" pos="3114720"/>
                <a:tab algn="l" pos="3460680"/>
                <a:tab algn="l" pos="3807000"/>
                <a:tab algn="l" pos="4152960"/>
                <a:tab algn="l" pos="4498920"/>
                <a:tab algn="l" pos="4844880"/>
                <a:tab algn="l" pos="5191200"/>
                <a:tab algn="l" pos="5537160"/>
                <a:tab algn="l" pos="5883120"/>
                <a:tab algn="l" pos="6229440"/>
                <a:tab algn="l" pos="6575400"/>
                <a:tab algn="l" pos="6921360"/>
                <a:tab algn="l" pos="726768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Probability distribution of the asset price at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	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expiration date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6CD2B58-86C8-40B6-99CC-49825A7415EE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726840" y="17604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922320" y="6126120"/>
            <a:ext cx="7305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what the option will pay to the holder at option expiration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657520" y="1522440"/>
            <a:ext cx="38635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Call option pay-off structure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544760" y="1963800"/>
          <a:ext cx="6086520" cy="3449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44760" y="1963800"/>
                    <a:ext cx="6086520" cy="3449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 rot="16200000">
            <a:off x="7731000" y="3299040"/>
            <a:ext cx="9910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(MMBtu)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3555720" y="5557680"/>
            <a:ext cx="20390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35E6E0C-E269-48D5-9FD0-15638FFCAAC6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706320" y="133200"/>
            <a:ext cx="7737480" cy="1130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520560" y="5721480"/>
            <a:ext cx="8099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Tells us how likely it is that the asset has a particular price at option expiration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731240" y="1389240"/>
            <a:ext cx="56880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Natural gas futures contract price probability distribution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9" name=""/>
          <p:cNvGraphicFramePr/>
          <p:nvPr/>
        </p:nvGraphicFramePr>
        <p:xfrm>
          <a:off x="1636560" y="1940040"/>
          <a:ext cx="581184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6560" y="1940040"/>
                    <a:ext cx="581184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1" name=""/>
          <p:cNvSpPr/>
          <p:nvPr/>
        </p:nvSpPr>
        <p:spPr>
          <a:xfrm>
            <a:off x="3651480" y="532620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6200000">
            <a:off x="7218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CDC384F-8C0C-4A12-AA6A-C6780AF32DCA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1461960" y="1728720"/>
          <a:ext cx="6421680" cy="3686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61960" y="1728720"/>
                    <a:ext cx="6421680" cy="3686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5" name=""/>
          <p:cNvSpPr/>
          <p:nvPr/>
        </p:nvSpPr>
        <p:spPr>
          <a:xfrm>
            <a:off x="1671840" y="212760"/>
            <a:ext cx="58539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Calculating an Option Premium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(Continued)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5320" y="1271520"/>
            <a:ext cx="302436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buClr>
                <a:srgbClr val="ffff00"/>
              </a:buClr>
              <a:buFont typeface="Marlett" charset="2"/>
              <a:buChar char="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Combining the two...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159200" y="6013440"/>
            <a:ext cx="6828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Option Premium =  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Symbol"/>
                <a:ea typeface="Symbol"/>
              </a:rPr>
              <a:t></a:t>
            </a:r>
            <a:r>
              <a:rPr b="1" lang="en-US" sz="2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(Option Pay-off X Probability)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667320" y="5568840"/>
            <a:ext cx="18154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Gas Price (/MMBtu)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6200000">
            <a:off x="518400" y="3388320"/>
            <a:ext cx="1101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Probability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6200000">
            <a:off x="7920360" y="3412080"/>
            <a:ext cx="81468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9966"/>
                </a:solidFill>
                <a:effectLst/>
                <a:uFillTx/>
                <a:latin typeface="Arial"/>
              </a:rPr>
              <a:t>Pay-Off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Option Pricing:  Brownian &amp; Black Scholes Formula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DAF82A-54EB-4865-8F10-8CCF40E4C5E7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2000-09-05T15:55:43Z</dcterms:created>
  <dc:creator>Selena Khan</dc:creator>
  <dc:description/>
  <dc:language>en-US</dc:language>
  <cp:lastModifiedBy>Krishna</cp:lastModifiedBy>
  <cp:lastPrinted>2000-09-27T17:34:59Z</cp:lastPrinted>
  <dcterms:modified xsi:type="dcterms:W3CDTF">2000-10-08T17:52:02Z</dcterms:modified>
  <cp:revision>100</cp:revision>
  <dc:subject/>
  <dc:title>No Slide Title</dc:title>
</cp:coreProperties>
</file>