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601200" cy="713105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0" y="0"/>
            <a:ext cx="6994800" cy="9280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move the slide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3"/>
          </p:nvPr>
        </p:nvSpPr>
        <p:spPr>
          <a:xfrm>
            <a:off x="0" y="8815320"/>
            <a:ext cx="3030480" cy="4636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b">
            <a:noAutofit/>
          </a:bodyPr>
          <a:lstStyle>
            <a:lvl1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30240"/>
                <a:tab algn="l" pos="1860480"/>
                <a:tab algn="l" pos="2790720"/>
                <a:tab algn="l" pos="3720960"/>
                <a:tab algn="l" pos="4651200"/>
                <a:tab algn="l" pos="5581800"/>
                <a:tab algn="l" pos="6512040"/>
                <a:tab algn="l" pos="7442280"/>
                <a:tab algn="l" pos="8372520"/>
                <a:tab algn="l" pos="9302760"/>
                <a:tab algn="l" pos="102330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will cover this section pretty quickly. Please feel free to stop me if anything is not clear.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Intuition: A forward or futures contract is fundamentally related to simply holding the underlying asset until delivery.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ldImg"/>
          </p:nvPr>
        </p:nvSpPr>
        <p:spPr>
          <a:xfrm>
            <a:off x="1117440" y="696960"/>
            <a:ext cx="4681800" cy="3478320"/>
          </a:xfrm>
          <a:prstGeom prst="rect">
            <a:avLst/>
          </a:prstGeom>
          <a:ln w="0">
            <a:noFill/>
          </a:ln>
        </p:spPr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of the important items we will cover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67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do firms hedge?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Going back to our Oil and Chemical company,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they can enter into a contract for mutual benefit.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WTI - Crude Oil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Use ET contracts for hedging OTC trades.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Manage at the portfolio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ldImg"/>
          </p:nvPr>
        </p:nvSpPr>
        <p:spPr>
          <a:xfrm>
            <a:off x="1157400" y="696960"/>
            <a:ext cx="4681440" cy="3478320"/>
          </a:xfrm>
          <a:prstGeom prst="rect">
            <a:avLst/>
          </a:prstGeom>
          <a:ln w="0">
            <a:noFill/>
          </a:ln>
        </p:spPr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932040" y="4406760"/>
            <a:ext cx="5130720" cy="4175280"/>
          </a:xfrm>
          <a:prstGeom prst="rect">
            <a:avLst/>
          </a:prstGeom>
          <a:noFill/>
          <a:ln w="0">
            <a:noFill/>
          </a:ln>
        </p:spPr>
        <p:txBody>
          <a:bodyPr lIns="92880" rIns="92880" tIns="46440" bIns="46440" anchor="t">
            <a:noAutofit/>
          </a:bodyPr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Identical product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timing &amp;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Identical volumes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boring hedge, ha!!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105B08-370C-44C0-9D2D-31E63682AF6E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D67F55-0ED1-472B-9F68-33367365D8E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3E0887-8A8E-453B-A489-9C69337CCD49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720720" y="72828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720" y="2060640"/>
            <a:ext cx="8159760" cy="427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2" marL="10857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3" marL="142884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4" marL="1771560" indent="-228600">
              <a:spcBef>
                <a:spcPts val="700"/>
              </a:spcBef>
              <a:buClr>
                <a:srgbClr val="ffffff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Arial Rounded MT Bold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713800" y="6227640"/>
            <a:ext cx="727200" cy="720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43040" y="6457680"/>
            <a:ext cx="304776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981600" y="6468840"/>
            <a:ext cx="1638000" cy="47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0FCA56-6B36-4127-A283-E1EBBC220EB3}" type="slidenum"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60240" y="728640"/>
            <a:ext cx="8229600" cy="213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3236760"/>
            <a:ext cx="6705360" cy="327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000"/>
            </a:b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1800"/>
            </a:br>
            <a:endParaRPr b="0" lang="en-US" sz="3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400"/>
            </a:b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804960" y="503280"/>
            <a:ext cx="79311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Pros and Cons of the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 Approach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90640" y="2055960"/>
            <a:ext cx="8137440" cy="43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price American-style as well as European-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style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Relatively fast for one or two underlying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instruments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Difficult to apply when the payoffs depend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past history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indent="34272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 be time consuming when three or more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variables are involved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3080"/>
                <a:tab algn="l" pos="45720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A64665-A931-4239-8D85-31C18308EFF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1123920" y="480960"/>
            <a:ext cx="73180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Monte-Carlo Simulation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General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09640" y="1996920"/>
            <a:ext cx="7967520" cy="46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Simulate the price of the underlying instrument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payoff at horizon (for a European Option)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Discount the payoff to the present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this process </a:t>
            </a:r>
            <a:r>
              <a:rPr b="1" i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times, storing the results 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1, 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2,…..,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average payoff.  This is the estimate of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9196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CAF6C2-9456-4166-B90D-4409A9834936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1155600" y="763560"/>
            <a:ext cx="726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119240" y="1698480"/>
            <a:ext cx="7477200" cy="448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assumption: price P follows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dP 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Pdz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dz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(dt)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expected return (drift)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annualized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Implications: prices are to be generated using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P(t+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=P(t) * exp[(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/2)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+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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t)]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drawing from the standard normal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zero for futures and forwards and a risk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free rate r for stocks not paying dividends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D53FD5-2E19-4330-81C3-ACDEB7CAA86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1155600" y="763560"/>
            <a:ext cx="7263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Simulation of Prices for Multiple Commodities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119240" y="2435400"/>
            <a:ext cx="7477200" cy="370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simulate prices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two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volatilities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 the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coefficient of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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between price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Generate samples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standard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bivariate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 distribution with correlation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80028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  <a:tab algn="l" pos="8556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Generate sample  prices from 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(t+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 =P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(t) *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[(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-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/2)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 +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i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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t)]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950B2B-44E3-4685-A298-D81B9FC470F5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1155600" y="763560"/>
            <a:ext cx="7263000" cy="12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Generating Correlated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Normal Samples (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, 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3600" strike="noStrike" u="none" baseline="-25000">
                <a:solidFill>
                  <a:srgbClr val="ffff00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 Rounded MT Bold"/>
              </a:rPr>
              <a:t>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20760" y="2473200"/>
            <a:ext cx="7477200" cy="390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 coefficient between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1 and 2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Draw independent samples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2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(univariate) standard normal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=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+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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(1 -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</a:t>
            </a:r>
            <a:r>
              <a:rPr b="1" lang="en-US" sz="2400" strike="noStrike" u="none" baseline="-25000">
                <a:solidFill>
                  <a:srgbClr val="ffffff"/>
                </a:solidFill>
                <a:effectLst/>
                <a:uFillTx/>
                <a:latin typeface="Arial Rounded MT Bold"/>
              </a:rPr>
              <a:t>1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)</a:t>
            </a:r>
            <a:r>
              <a:rPr b="1" lang="en-US" sz="2400" strike="noStrike" u="none" baseline="30000">
                <a:solidFill>
                  <a:srgbClr val="ffffff"/>
                </a:solidFill>
                <a:effectLst/>
                <a:uFillTx/>
                <a:latin typeface="Arial Rounded MT Bold"/>
              </a:rPr>
              <a:t>0.5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         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36560"/>
                <a:tab algn="l" pos="777960"/>
                <a:tab algn="l" pos="1166760"/>
                <a:tab algn="l" pos="1555920"/>
                <a:tab algn="l" pos="1944720"/>
                <a:tab algn="l" pos="2333520"/>
                <a:tab algn="l" pos="2722680"/>
                <a:tab algn="l" pos="3111480"/>
                <a:tab algn="l" pos="3500280"/>
                <a:tab algn="l" pos="3889440"/>
                <a:tab algn="l" pos="4278240"/>
                <a:tab algn="l" pos="4667400"/>
                <a:tab algn="l" pos="5056200"/>
                <a:tab algn="l" pos="5445000"/>
                <a:tab algn="l" pos="5834160"/>
                <a:tab algn="l" pos="6222960"/>
                <a:tab algn="l" pos="6611760"/>
                <a:tab algn="l" pos="7000920"/>
                <a:tab algn="l" pos="7389720"/>
                <a:tab algn="l" pos="7778880"/>
                <a:tab algn="l" pos="8167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85566A-11B2-40E1-BFE0-088C2CF7C90A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08120" y="264600"/>
            <a:ext cx="8159760" cy="118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Pricing: Numerical Methods</a:t>
            </a:r>
            <a:br>
              <a:rPr sz="4400"/>
            </a:b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36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368360" y="1611360"/>
            <a:ext cx="7423200" cy="442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Binomial Trees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 and Cons of using Trees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4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Simulation Methods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Approach for Simulation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lvl="1" marL="743040" indent="-285840">
              <a:lnSpc>
                <a:spcPct val="140000"/>
              </a:lnSpc>
              <a:spcBef>
                <a:spcPts val="499"/>
              </a:spcBef>
              <a:buClr>
                <a:srgbClr val="ffff00"/>
              </a:buClr>
              <a:buFont typeface="Wingdings" charset="2"/>
              <a:buChar char=""/>
              <a:tabLst>
                <a:tab algn="l" pos="800280"/>
                <a:tab algn="l" pos="1600200"/>
                <a:tab algn="l" pos="2400480"/>
                <a:tab algn="l" pos="3200400"/>
                <a:tab algn="l" pos="4000680"/>
                <a:tab algn="l" pos="4800600"/>
                <a:tab algn="l" pos="5600880"/>
                <a:tab algn="l" pos="6400800"/>
                <a:tab algn="l" pos="7201080"/>
                <a:tab algn="l" pos="8001000"/>
                <a:tab algn="l" pos="8801280"/>
                <a:tab algn="l" pos="9601200"/>
                <a:tab algn="l" pos="104014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Simulating Commodity Prices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730A92B-875F-4C52-ACB1-64C165CB7BD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4840" y="329760"/>
            <a:ext cx="8159400" cy="1187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Advantages and Disadvantages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Analytical Methods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1596600" y="1835280"/>
            <a:ext cx="6534360" cy="455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analytical solutions are available for many plain vanilla and exotic plans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Very fast results when an analytical solution is available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Accurate under the given assumptions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Closed-form solutions not available or available only under restrictive assumptions for many types of derivatives.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  <a:p>
            <a:pPr marL="343080" indent="-34308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American-style options. Sometimes more difficult and takes longer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ime to program than simulation.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FE06EA-74A7-4B97-B1A1-356190A7C8F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2459160" y="314280"/>
            <a:ext cx="4489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Numerical Methods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317600" y="2044800"/>
            <a:ext cx="7219800" cy="344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Replace the continuous GBM process for a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movement by a discrete set of values in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Each node of the tree has  a time index,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for price and an associated probability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very useful tool in pricing derivatives that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cannot be priced with other techniques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461880"/>
                <a:tab algn="l" pos="793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  <a:tab algn="l" pos="7543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4580A58-4886-403E-A71A-866A3BA7AB6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966960" y="287280"/>
            <a:ext cx="771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 Pricing Procedure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Using Binomial Trees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22320" y="1481040"/>
            <a:ext cx="7948800" cy="505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tree of prices for the underlying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option cash flows associated with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leaf nodes of the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Step back in the tree by one time period and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compute the expected or average cash flows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associated with the tree nodes.  Use the risk-free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 for discounting.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Repeat the previous step moving back in time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until the root of the tree is reached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computed at the root node is the value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0E8171-17C1-491D-B825-899EF156E34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1320840" y="1193760"/>
            <a:ext cx="7074000" cy="2362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331640" y="465120"/>
            <a:ext cx="6988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Construction of 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46240" y="3711600"/>
            <a:ext cx="7456320" cy="255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 life of the option into many time intervals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each interval, price moves from its current value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to Pu with a probability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 to Pd with a probability 1 - 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-34272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57168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smaller the interval length, the greater the accuracy of the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2629080" y="1511280"/>
            <a:ext cx="4431960" cy="977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29080" y="2489040"/>
            <a:ext cx="4559040" cy="6987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08160" y="234936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213680" y="1397160"/>
            <a:ext cx="304560" cy="3045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315200" y="3060720"/>
            <a:ext cx="304920" cy="30492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591320" y="129708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Pu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638840" y="2973240"/>
            <a:ext cx="570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23960" y="2287440"/>
            <a:ext cx="384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0099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074098-FA8A-45C1-8F2C-5327B63B7C5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2336760" y="2031840"/>
            <a:ext cx="5181480" cy="26798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398680" y="546120"/>
            <a:ext cx="49021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Binomial Trees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06480" y="5767560"/>
            <a:ext cx="60469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Binomial Tree of Gas Prices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04640"/>
                <a:tab algn="l" pos="736560"/>
                <a:tab algn="l" pos="809640"/>
                <a:tab algn="l" pos="1214280"/>
                <a:tab algn="l" pos="1619280"/>
                <a:tab algn="l" pos="2023920"/>
                <a:tab algn="l" pos="2428920"/>
                <a:tab algn="l" pos="2833560"/>
                <a:tab algn="l" pos="3238560"/>
                <a:tab algn="l" pos="3643200"/>
                <a:tab algn="l" pos="4048200"/>
                <a:tab algn="l" pos="4452840"/>
                <a:tab algn="l" pos="4857840"/>
                <a:tab algn="l" pos="5262480"/>
                <a:tab algn="l" pos="5667480"/>
                <a:tab algn="l" pos="6072120"/>
                <a:tab algn="l" pos="6477120"/>
                <a:tab algn="l" pos="6881760"/>
                <a:tab algn="l" pos="7286760"/>
                <a:tab algn="l" pos="7691400"/>
                <a:tab algn="l" pos="8096400"/>
                <a:tab algn="l" pos="850104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p, u, d set to give correct mean volatility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 Rounded MT Bold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57360" y="1590840"/>
            <a:ext cx="259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66ffcc"/>
                </a:solidFill>
                <a:effectLst/>
                <a:uFillTx/>
                <a:latin typeface="Arial"/>
              </a:rPr>
              <a:t>Example:  Gas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30520" y="4786200"/>
            <a:ext cx="9111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p = 0.6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u = 1.1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d = 1/u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276720" y="3327480"/>
            <a:ext cx="266760" cy="25380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57880" y="274320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44920" y="38862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40560" y="2146320"/>
            <a:ext cx="26640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78360" y="317484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03920" y="4343400"/>
            <a:ext cx="266760" cy="254160"/>
          </a:xfrm>
          <a:prstGeom prst="donut">
            <a:avLst>
              <a:gd name="adj" fmla="val 25000"/>
            </a:avLst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3632040" y="295884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4762440" y="241272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4813200" y="3504960"/>
            <a:ext cx="76212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645000" y="35686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800600" y="4089240"/>
            <a:ext cx="723960" cy="368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75040" y="2882880"/>
            <a:ext cx="723960" cy="3682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469320" y="277956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558240" y="3706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56360" y="3300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168080" y="234792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080240" y="41893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1.82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226560" y="210672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2.42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39160" y="311004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251760" y="43164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1.65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968D31-C9C3-4676-940F-CD34B0EF4BA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644400" y="333360"/>
            <a:ext cx="8331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Tree Parameters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96760" y="1106640"/>
            <a:ext cx="7891560" cy="510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parameters p, u, and d are chosen to give the correct mean and variance for the price changes during the small time interval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Mean: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In the risk-neutral world, a futures contract is expected to remain the same in price while a stock is expected to grow at the risk-free interest rate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  Thus,starting with a price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at time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the average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Pa, where a = 1 for a futures contract and a = 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exp(r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t)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stock.  Hence,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Pa = pPu + (1 -p)Pd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a = pu + (1 - p)d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Variance: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Variance of price after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 is P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t.  Thus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E(P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-25000">
                <a:solidFill>
                  <a:srgbClr val="ccff99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) - [E(P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  [p(Pu)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                                 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(1 -p)(Pd)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] - [Pa]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100000"/>
              </a:lnSpc>
              <a:spcBef>
                <a:spcPts val="1250"/>
              </a:spcBef>
              <a:buClr>
                <a:srgbClr val="ffff00"/>
              </a:buClr>
              <a:buFont typeface="Marlett" charset="2"/>
              <a:buChar char=""/>
              <a:tabLst>
                <a:tab algn="l" pos="461880"/>
                <a:tab algn="l" pos="1371600"/>
                <a:tab algn="l" pos="1600200"/>
                <a:tab algn="l" pos="2286000"/>
                <a:tab algn="l" pos="2857680"/>
                <a:tab algn="l" pos="3098880"/>
                <a:tab algn="l" pos="3486240"/>
                <a:tab algn="l" pos="3873600"/>
                <a:tab algn="l" pos="4260960"/>
                <a:tab algn="l" pos="4648320"/>
                <a:tab algn="l" pos="5035680"/>
                <a:tab algn="l" pos="5423040"/>
                <a:tab algn="l" pos="5810400"/>
                <a:tab algn="l" pos="6197760"/>
                <a:tab algn="l" pos="6585120"/>
                <a:tab algn="l" pos="6972480"/>
                <a:tab algn="l" pos="7359480"/>
                <a:tab algn="l" pos="7746840"/>
                <a:tab algn="l" pos="8134200"/>
                <a:tab algn="l" pos="8521560"/>
                <a:tab algn="l" pos="8908920"/>
                <a:tab algn="l" pos="9296280"/>
                <a:tab algn="l" pos="9683640"/>
                <a:tab algn="l" pos="10071000"/>
                <a:tab algn="l" pos="104583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 =  pu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+ (1 -p)d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- a</a:t>
            </a:r>
            <a:r>
              <a:rPr b="1" lang="en-US" sz="2000" strike="noStrike" u="none" baseline="30000">
                <a:solidFill>
                  <a:srgbClr val="ccff99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E4B515-3225-4013-8F74-FB60D1A6D55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1605600" y="563400"/>
            <a:ext cx="6431040" cy="93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Determination of Parameters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92200" y="1649520"/>
            <a:ext cx="8767800" cy="450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 indent="-342720">
              <a:lnSpc>
                <a:spcPct val="100000"/>
              </a:lnSpc>
              <a:spcBef>
                <a:spcPts val="675"/>
              </a:spcBef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  <a:tab algn="l" pos="363204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mean and variance results with the condition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1463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   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exp(-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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51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a = 1 for a futures contract and a = e</a:t>
            </a:r>
            <a:r>
              <a:rPr b="1" lang="en-US" sz="18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r 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t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a stock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Aft>
                <a:spcPts val="499"/>
              </a:spcAft>
              <a:buClr>
                <a:srgbClr val="ffff00"/>
              </a:buClr>
              <a:buFont typeface="Marlett" charset="2"/>
              <a:buChar char=""/>
              <a:tabLst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Example:  Prompt natural Gas Futures 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 35%, 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t =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(1/365)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u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exp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</a:t>
            </a: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0.35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* 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(1/365))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=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1.0185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d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0.98185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228600"/>
                <a:tab algn="l" pos="330120"/>
                <a:tab algn="l" pos="495360"/>
                <a:tab algn="l" pos="660240"/>
                <a:tab algn="l" pos="825480"/>
                <a:tab algn="l" pos="990720"/>
                <a:tab algn="l" pos="1155600"/>
                <a:tab algn="l" pos="1320840"/>
                <a:tab algn="l" pos="1486080"/>
                <a:tab algn="l" pos="1650960"/>
                <a:tab algn="l" pos="1816200"/>
                <a:tab algn="l" pos="1981080"/>
                <a:tab algn="l" pos="2146320"/>
                <a:tab algn="l" pos="2311560"/>
                <a:tab algn="l" pos="2476440"/>
                <a:tab algn="l" pos="2641680"/>
                <a:tab algn="l" pos="2806560"/>
                <a:tab algn="l" pos="2971800"/>
                <a:tab algn="l" pos="3137040"/>
                <a:tab algn="l" pos="3301920"/>
                <a:tab algn="l" pos="3467160"/>
              </a:tabLst>
            </a:pP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=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          =  0.495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044880" y="6084720"/>
            <a:ext cx="603360" cy="28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4838760" y="5499000"/>
            <a:ext cx="0" cy="12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3503520" y="5268960"/>
            <a:ext cx="358920" cy="549000"/>
            <a:chOff x="3503520" y="5268960"/>
            <a:chExt cx="358920" cy="549000"/>
          </a:xfrm>
        </p:grpSpPr>
        <p:sp>
          <p:nvSpPr>
            <p:cNvPr id="67" name=""/>
            <p:cNvSpPr/>
            <p:nvPr/>
          </p:nvSpPr>
          <p:spPr>
            <a:xfrm>
              <a:off x="3543120" y="526896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3529080" y="551052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3503520" y="538344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668400" y="2106720"/>
            <a:ext cx="358920" cy="549000"/>
            <a:chOff x="3668400" y="2106720"/>
            <a:chExt cx="358920" cy="549000"/>
          </a:xfrm>
        </p:grpSpPr>
        <p:sp>
          <p:nvSpPr>
            <p:cNvPr id="71" name=""/>
            <p:cNvSpPr/>
            <p:nvPr/>
          </p:nvSpPr>
          <p:spPr>
            <a:xfrm>
              <a:off x="3708000" y="210672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93960" y="2348280"/>
              <a:ext cx="2826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68400" y="2221200"/>
              <a:ext cx="358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" name=""/>
          <p:cNvGrpSpPr/>
          <p:nvPr/>
        </p:nvGrpSpPr>
        <p:grpSpPr>
          <a:xfrm>
            <a:off x="3594240" y="3355920"/>
            <a:ext cx="755640" cy="567000"/>
            <a:chOff x="3594240" y="3355920"/>
            <a:chExt cx="755640" cy="567000"/>
          </a:xfrm>
        </p:grpSpPr>
        <p:sp>
          <p:nvSpPr>
            <p:cNvPr id="75" name=""/>
            <p:cNvSpPr/>
            <p:nvPr/>
          </p:nvSpPr>
          <p:spPr>
            <a:xfrm>
              <a:off x="3594240" y="335592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a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594240" y="361548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711240" y="34797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8" name=""/>
          <p:cNvGrpSpPr/>
          <p:nvPr/>
        </p:nvGrpSpPr>
        <p:grpSpPr>
          <a:xfrm>
            <a:off x="3467160" y="5730840"/>
            <a:ext cx="755640" cy="567000"/>
            <a:chOff x="3467160" y="5730840"/>
            <a:chExt cx="755640" cy="567000"/>
          </a:xfrm>
        </p:grpSpPr>
        <p:sp>
          <p:nvSpPr>
            <p:cNvPr id="79" name=""/>
            <p:cNvSpPr/>
            <p:nvPr/>
          </p:nvSpPr>
          <p:spPr>
            <a:xfrm>
              <a:off x="3467160" y="5730840"/>
              <a:ext cx="6922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1 -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467160" y="5990400"/>
              <a:ext cx="755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u - d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4160" y="585468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ccff99"/>
                  </a:solidFill>
                  <a:effectLst/>
                  <a:uFillTx/>
                  <a:latin typeface="Arial"/>
                </a:rPr>
                <a:t>——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Numerical  Methods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000D4D-7D3B-46EC-AC7A-DDE096194BF0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P.V.Krishnarao</cp:lastModifiedBy>
  <cp:lastPrinted>2000-09-27T13:46:46Z</cp:lastPrinted>
  <dcterms:modified xsi:type="dcterms:W3CDTF">2000-09-27T16:41:10Z</dcterms:modified>
  <cp:revision>142</cp:revision>
  <dc:subject/>
  <dc:title>No Slide Title</dc:title>
</cp:coreProperties>
</file>