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601200" cy="713105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move the slide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3"/>
          </p:nvPr>
        </p:nvSpPr>
        <p:spPr>
          <a:xfrm>
            <a:off x="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cover this section pretty quickly. Please feel free to stop me if anything is not clear.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Intuition: A forward or futures contract is fundamentally related to simply holding the underlying asset until delivery.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1117440" y="696960"/>
            <a:ext cx="4681800" cy="347832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 firms hedge?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back to our Oil and Chemical company,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can enter into a contract for mutual benefit.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 - Crude 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ET contracts for hedging OTC trades.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Manage at the portfolio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Identical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timing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boring hedge, ha!!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78937F-6E87-49F0-A8F7-45FFC6DC035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F07C26-E916-4E3D-8685-07D3FFCD5C6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55A336-1F1F-4371-B434-E7165970D59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2" marL="10857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3" marL="142884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4" marL="17715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713800" y="6227640"/>
            <a:ext cx="72720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43040" y="6457680"/>
            <a:ext cx="304776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981600" y="6468840"/>
            <a:ext cx="163800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7C81E9-7105-436C-812B-E5D7F671B6A2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60240" y="728640"/>
            <a:ext cx="8229600" cy="213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3236760"/>
            <a:ext cx="6705360" cy="327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18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804960" y="503280"/>
            <a:ext cx="7931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Pros and Cons of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90640" y="2055960"/>
            <a:ext cx="8137440" cy="43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price American-style as well as European-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style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Relatively fast for one or two underlying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 to apply when the payoffs depend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 history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time consuming when three or more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variables are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6BC29F-930F-4EEE-9592-776D56A0576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1123920" y="480960"/>
            <a:ext cx="73180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Simulation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General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09640" y="1996920"/>
            <a:ext cx="7967520" cy="46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the price of the underlying instrument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payoff at horizon (for a European Option)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the payoff to the present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this process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times, storing the results 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1, 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2,…..,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average payoff.  This is the estimate of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9AF342-6723-4422-8AD7-3150BD3B2C3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155600" y="763560"/>
            <a:ext cx="726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19240" y="1584360"/>
            <a:ext cx="7477200" cy="47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assumption: price P follows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  =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dz =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expected return (drift)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annualized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 prices are to be generated using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tabLst>
                <a:tab algn="l" pos="0"/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P(t+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=P(t) * exp[(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/2)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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drawing from the standard normal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zero for futures and forwards and a risk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free rate r for stocks not paying dividends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0F61E1-99D5-4AFE-92F4-6A58D66546F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1155600" y="763560"/>
            <a:ext cx="7263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 for Multiple Commodities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119240" y="2435400"/>
            <a:ext cx="747720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simulate prices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two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volatilities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coefficient of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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price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samples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standard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bivariate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 distribution with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Generate sample  prices from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(t+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  = 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(t) *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[(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/2)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+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7F812B-AD1B-480E-B592-BEFBDD791BC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1155600" y="763560"/>
            <a:ext cx="726300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Generating Correlated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Normal Samples (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20760" y="2473200"/>
            <a:ext cx="7477200" cy="41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coefficient between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independent samples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(univariate) standard normal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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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+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(1 -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ED22C5-54FF-4599-A851-2CD51F0B74F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08120" y="26460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Pricing: Numerical Methods</a:t>
            </a:r>
            <a:br>
              <a:rPr sz="4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68360" y="1611360"/>
            <a:ext cx="742320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 and Cons of using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Approach for Simulation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Simulating Commodity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BCEAC4-587B-4BFD-ADC7-FEB77D9C646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4840" y="329760"/>
            <a:ext cx="8159400" cy="1187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Advantages and Disadvantages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Analytical Methods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96600" y="1835280"/>
            <a:ext cx="6534360" cy="455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analytical solutions are available for many plain vanilla and exotic plans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fast results when an analytical solution is available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under the given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 not available or available only under restrictive assumptions for many types of derivatives.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American-style options. Sometimes more difficult and takes longer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ime to program than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2AF882-1018-4196-B652-8673226DD94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2459160" y="314280"/>
            <a:ext cx="4489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17600" y="2044800"/>
            <a:ext cx="7219800" cy="34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Replace the continuous GBM process for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movement by a discrete set of values in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Each node of the tree has  a time index,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for price and an associated probability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very useful tool in pricing derivatives that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cannot be priced with other techniques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C46322-D37A-4895-AEA9-C5984247522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966960" y="287280"/>
            <a:ext cx="771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Binomial Trees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22320" y="1481040"/>
            <a:ext cx="7948800" cy="50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tree of prices for the underlying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option cash flows associated with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leaf nodes of the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 back in the tree by one time period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expected or average cash flows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associated with the tree nodes.  Use the risk-free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 for discounting.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the previous step moving back in time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until the root of the tree is reached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computed at the root node is the value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FD7615-6056-4BA4-A006-2B4E574A368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320840" y="1193760"/>
            <a:ext cx="7074000" cy="2362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331640" y="465120"/>
            <a:ext cx="6988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6240" y="3711600"/>
            <a:ext cx="745632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 life of the option into many time intervals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each interval, price moves from its current value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Pu with a probability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 to Pd with a probability 1 -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smaller the interval length, the greater the accuracy of the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629080" y="1511280"/>
            <a:ext cx="4431960" cy="977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29080" y="2489040"/>
            <a:ext cx="4559040" cy="698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08160" y="234936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13680" y="1397160"/>
            <a:ext cx="304560" cy="3045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15200" y="306072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591320" y="129708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38840" y="297324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23960" y="2287440"/>
            <a:ext cx="3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7BE713-C2ED-4266-884B-32FA7F44EA7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336760" y="2031840"/>
            <a:ext cx="5181480" cy="26798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98680" y="546120"/>
            <a:ext cx="490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06480" y="5767560"/>
            <a:ext cx="60469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Binomial Tree of Gas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p, u, d set to give correct mean volatility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57360" y="1590840"/>
            <a:ext cx="259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ffcc"/>
                </a:solidFill>
                <a:effectLst/>
                <a:uFillTx/>
                <a:latin typeface="Arial"/>
              </a:rPr>
              <a:t>Example:  Gas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30520" y="4786200"/>
            <a:ext cx="9111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p = 0.6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u = 1.1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d = 1/u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76720" y="3327480"/>
            <a:ext cx="266760" cy="253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57880" y="274320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44920" y="38862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40560" y="214632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78360" y="317484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03920" y="43434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632040" y="295884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762440" y="241272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4813200" y="350496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45000" y="35686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00600" y="4089240"/>
            <a:ext cx="723960" cy="368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75040" y="28828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469320" y="27795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58240" y="3706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56360" y="3300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168080" y="2347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80240" y="41893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26560" y="21067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39160" y="31100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51760" y="43164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5879A1-DB3B-4321-A0EB-97A2D47DC8F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644400" y="333360"/>
            <a:ext cx="8331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Tree Parameters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96760" y="1106640"/>
            <a:ext cx="7891560" cy="510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parameters p, u, and d are chosen to give the correct mean and variance for the price changes during the small time interval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Mean: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In the risk-neutral world, a futures contract is expected to remain the same in price while a stock is expected to grow at the risk-free interest rate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  Thus,starting with a price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at time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the average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Pa, where a = 1 for a futures contract and a =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exp(r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stock.  Hence,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Pa = pPu + (1 -p)Pd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a = pu + (1 - p)d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Variance: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of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  Thus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E(P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) - [E(P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[p(Pu)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                                 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(1 -p)(Pd)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] - [Pa]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 =  pu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(1 -p)d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- a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D8C7C3-F743-4EB5-BD32-F090A6383F0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605600" y="563400"/>
            <a:ext cx="6431040" cy="9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Parameters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92200" y="1649520"/>
            <a:ext cx="8767800" cy="476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675"/>
              </a:spcBef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mean and variance results with the condition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463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exp(-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a = 1 for a futures contract and a = e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r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51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Prompt natural Gas Futures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 35%,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=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(1/365)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exp(0.35 *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(1/365)) = 1.0185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0.98185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0.495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44880" y="6084720"/>
            <a:ext cx="6033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838760" y="5499000"/>
            <a:ext cx="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3503520" y="5370480"/>
            <a:ext cx="358920" cy="549000"/>
            <a:chOff x="3503520" y="5370480"/>
            <a:chExt cx="358920" cy="549000"/>
          </a:xfrm>
        </p:grpSpPr>
        <p:sp>
          <p:nvSpPr>
            <p:cNvPr id="67" name=""/>
            <p:cNvSpPr/>
            <p:nvPr/>
          </p:nvSpPr>
          <p:spPr>
            <a:xfrm>
              <a:off x="3543120" y="5370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529080" y="561204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503520" y="548496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668400" y="2106720"/>
            <a:ext cx="358920" cy="549000"/>
            <a:chOff x="3668400" y="2106720"/>
            <a:chExt cx="358920" cy="549000"/>
          </a:xfrm>
        </p:grpSpPr>
        <p:sp>
          <p:nvSpPr>
            <p:cNvPr id="71" name=""/>
            <p:cNvSpPr/>
            <p:nvPr/>
          </p:nvSpPr>
          <p:spPr>
            <a:xfrm>
              <a:off x="3708000" y="210672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93960" y="234828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68400" y="222120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" name=""/>
          <p:cNvGrpSpPr/>
          <p:nvPr/>
        </p:nvGrpSpPr>
        <p:grpSpPr>
          <a:xfrm>
            <a:off x="3505320" y="3381480"/>
            <a:ext cx="755640" cy="567000"/>
            <a:chOff x="3505320" y="3381480"/>
            <a:chExt cx="755640" cy="567000"/>
          </a:xfrm>
        </p:grpSpPr>
        <p:sp>
          <p:nvSpPr>
            <p:cNvPr id="75" name=""/>
            <p:cNvSpPr/>
            <p:nvPr/>
          </p:nvSpPr>
          <p:spPr>
            <a:xfrm>
              <a:off x="3505320" y="338148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a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505320" y="364104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622320" y="350532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3301920" y="5883120"/>
            <a:ext cx="755640" cy="567000"/>
            <a:chOff x="3301920" y="5883120"/>
            <a:chExt cx="755640" cy="567000"/>
          </a:xfrm>
        </p:grpSpPr>
        <p:sp>
          <p:nvSpPr>
            <p:cNvPr id="79" name=""/>
            <p:cNvSpPr/>
            <p:nvPr/>
          </p:nvSpPr>
          <p:spPr>
            <a:xfrm>
              <a:off x="3301920" y="588312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301920" y="614268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418920" y="60069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262CA8-BEC4-4CF7-8311-2E751ABACF7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Krishna</cp:lastModifiedBy>
  <cp:lastPrinted>2000-09-27T13:46:46Z</cp:lastPrinted>
  <dcterms:modified xsi:type="dcterms:W3CDTF">2000-10-08T17:40:40Z</dcterms:modified>
  <cp:revision>144</cp:revision>
  <dc:subject/>
  <dc:title>No Slide Title</dc:title>
</cp:coreProperties>
</file>