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8.png" ContentType="image/png"/>
  <Override PartName="/ppt/media/image17.png" ContentType="image/png"/>
  <Override PartName="/ppt/media/image11.png" ContentType="image/png"/>
  <Override PartName="/ppt/media/image2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5.png" ContentType="image/png"/>
  <Override PartName="/ppt/media/image14.png" ContentType="image/png"/>
  <Override PartName="/ppt/media/image6.png" ContentType="image/png"/>
  <Override PartName="/ppt/media/image15.png" ContentType="image/png"/>
  <Override PartName="/ppt/media/image10.png" ContentType="image/png"/>
  <Override PartName="/ppt/media/image1.png" ContentType="image/png"/>
  <Override PartName="/ppt/media/image7.png" ContentType="image/png"/>
  <Override PartName="/ppt/media/image16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54000" y="6505560"/>
            <a:ext cx="955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4 - </a:t>
            </a:r>
            <a:fld id="{FD8A0EA0-F777-4AD4-8595-944F19F9F6CB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9.png"/><Relationship Id="rId7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21.png"/><Relationship Id="rId7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3.png"/><Relationship Id="rId5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612800" y="1387440"/>
            <a:ext cx="5937480" cy="439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 to Options: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P.V. Krishnarao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Bombay, India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Dec. 1998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548280" y="299880"/>
            <a:ext cx="8075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Premium:  Continued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96360" y="1703520"/>
            <a:ext cx="6796800" cy="350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Option premium is expectation of option pay-off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Max[S-K,0] for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 PV {/0ƒ(S,K)•P(S)dS}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P(S) is the probability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125360" y="181764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1496880" y="299880"/>
            <a:ext cx="6152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20200" y="1631880"/>
            <a:ext cx="81763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is usually paid up-front, so it is the present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is an option (or any other investment) Present 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perplexed all of mankind until 1973, when Black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61800" y="17589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61800" y="278280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2954520" y="28584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75840" y="1789200"/>
            <a:ext cx="85176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there existed a riskless hedge between stock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the underlying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i.e. the option is 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everyone agrees on the shape of probability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(i.e. the volatility), then everyone will calculate the same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value regardless of their 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19240" y="19162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9240" y="3936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1530360" y="3968640"/>
            <a:ext cx="6103800" cy="190512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940120" y="29988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84360" y="1619280"/>
            <a:ext cx="801144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Suppose a stock starts today at $20 and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Note that we make no assumptions about probabilities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76280" y="1758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2913120" y="440208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955960" y="487836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59600" y="418608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159600" y="50655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74960" y="4605480"/>
            <a:ext cx="966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1530360" y="362592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40120" y="29988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4000" y="1619280"/>
            <a:ext cx="7712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also a call option with $20 strike and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9120" y="174456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2913120" y="405900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955960" y="453564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159600" y="38433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159600" y="472284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974960" y="426240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940120" y="14760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53840" y="5332320"/>
            <a:ext cx="66589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yields $15 regardless of terminal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9200" y="147312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19200" y="23385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19200" y="54277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19200" y="60199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2940120" y="30636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76160" y="1630440"/>
            <a:ext cx="7759800" cy="21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the portfolio is riskless, expect to earn the risk free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on portfolio, so (assuming risk free rate is 6%):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19200" y="1758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19200" y="24224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19200" y="310032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1371600" y="4089240"/>
          <a:ext cx="631656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4089240"/>
                    <a:ext cx="631656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1345680" y="299880"/>
            <a:ext cx="6489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(-Merton)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19280" y="1847880"/>
            <a:ext cx="811656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Price movements can be described by Geometrical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What does this equation mean, and why do we assume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3173400" y="3330720"/>
          <a:ext cx="2828880" cy="68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73400" y="3330720"/>
                    <a:ext cx="28288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547560" y="197316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1957320" y="2491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903240" y="1417680"/>
            <a:ext cx="695340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2433600" y="207180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3600" y="207180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>
            <a:off x="747720" y="15588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47720" y="29448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7720" y="35514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47720" y="425916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126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28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987560" y="62118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755800" y="640872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"/>
          <p:cNvSpPr/>
          <p:nvPr/>
        </p:nvSpPr>
        <p:spPr>
          <a:xfrm>
            <a:off x="1957320" y="2491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47720" y="15732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47720" y="2730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7720" y="323676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47720" y="43020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1900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987560" y="62118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755800" y="640872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1006560" y="1504800"/>
          <a:ext cx="7278480" cy="3038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06560" y="1504800"/>
                    <a:ext cx="7278480" cy="303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1" name=""/>
          <p:cNvGraphicFramePr/>
          <p:nvPr/>
        </p:nvGraphicFramePr>
        <p:xfrm>
          <a:off x="1573200" y="4978440"/>
          <a:ext cx="6059520" cy="1171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73200" y="497844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58840" y="298440"/>
            <a:ext cx="1492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14240" y="1066680"/>
            <a:ext cx="8045640" cy="52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 underlying Black - Scholes Equation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65200" y="11732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65200" y="177948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65200" y="23860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65200" y="2963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65200" y="35845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65200" y="41911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5200" y="48117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5200" y="54180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65200" y="60102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1950840" y="2905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19280" y="1901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144288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8" name=""/>
          <p:cNvSpPr/>
          <p:nvPr/>
        </p:nvSpPr>
        <p:spPr>
          <a:xfrm>
            <a:off x="1987560" y="46404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755800" y="483696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"/>
          <p:cNvGraphicFramePr/>
          <p:nvPr/>
        </p:nvGraphicFramePr>
        <p:xfrm>
          <a:off x="3214800" y="253692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14800" y="253692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2" name=""/>
          <p:cNvSpPr/>
          <p:nvPr/>
        </p:nvSpPr>
        <p:spPr>
          <a:xfrm>
            <a:off x="1958760" y="30636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27040" y="476244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N.B.! This is a stochastic integral, so don’t think you can integrate it like you learned in Math 101.  For more info, I sugguest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90600" y="17733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"/>
          <p:cNvGraphicFramePr/>
          <p:nvPr/>
        </p:nvGraphicFramePr>
        <p:xfrm>
          <a:off x="1114560" y="4695840"/>
          <a:ext cx="1574640" cy="71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14560" y="4695840"/>
                    <a:ext cx="1574640" cy="71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8" name=""/>
          <p:cNvSpPr/>
          <p:nvPr/>
        </p:nvSpPr>
        <p:spPr>
          <a:xfrm>
            <a:off x="1954080" y="3049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19720" y="1644480"/>
            <a:ext cx="10796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62040" y="17733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01040" y="4978440"/>
            <a:ext cx="8455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             denotes a normal distribution with mean m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deviation 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2052720" y="2876400"/>
          <a:ext cx="5079960" cy="1036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052720" y="2876400"/>
                    <a:ext cx="5079960" cy="10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3273480" y="304920"/>
            <a:ext cx="2593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44200" y="1660680"/>
            <a:ext cx="744408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risk neutrality (stock’s rate of return is equal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risk 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If you believe Cox and Ross, it makes no 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all these assumptions, the integral for the option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62040" y="18018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62040" y="246528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62040" y="4125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62040" y="48182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62040" y="54817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173520" y="306360"/>
            <a:ext cx="8744400" cy="14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Calls and Puts on Stocks, Stock Indices,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Currencies, and Futures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2030400" y="1797120"/>
          <a:ext cx="6697800" cy="41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30400" y="1797120"/>
                    <a:ext cx="6697800" cy="41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3294000" y="190440"/>
            <a:ext cx="25934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62560" y="1503360"/>
            <a:ext cx="741744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is the strike price of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is the annualized yield of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 - t) is the time to expiration in years.  T is the date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90480" y="163044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90480" y="22939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90480" y="29862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90480" y="364968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90480" y="497664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90480" y="600228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90480" y="435600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1231200" y="149400"/>
            <a:ext cx="66794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90680" y="23446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6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2922840" y="306360"/>
            <a:ext cx="3292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Comments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4280" y="1530360"/>
            <a:ext cx="823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- q corresponds to the drift or risk neutral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an asset with no yield, the rate of return is simply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an asset with a yield (e.g. a stock that pays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dividends), we expect the asset price to appreciate at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asset with q = r does not appreciate; the asset price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33440" y="1695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1821600" y="290520"/>
            <a:ext cx="55148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59800" y="2151000"/>
            <a:ext cx="83786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Recall that a forward contract is an agreement today to buy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commodity in the future.  The price is what you agree today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pay for a commodity in the future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Therefore all time effects should already be reflected in the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price; we should not expect the price to drift either up or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76200" y="22874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76200" y="3630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76200" y="49863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478080" y="291960"/>
            <a:ext cx="8210160" cy="14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Calls/Put Option on a Future/Forward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7" name=""/>
          <p:cNvGraphicFramePr/>
          <p:nvPr/>
        </p:nvGraphicFramePr>
        <p:xfrm>
          <a:off x="2174760" y="1727280"/>
          <a:ext cx="6697800" cy="4124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74760" y="1727280"/>
                    <a:ext cx="6697800" cy="41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872160" y="298440"/>
            <a:ext cx="1324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86120" y="125244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49320" y="140508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49320" y="505764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49320" y="214164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49320" y="28638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49320" y="360036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849320" y="433692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3705840" y="318960"/>
            <a:ext cx="17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48160" y="1947960"/>
            <a:ext cx="7635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is a measure of the uncertainty of future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is usually expressed as the annualized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deviation of the natural log of price returns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two classes of volatility estimates: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implied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62040" y="2087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62040" y="27385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2040" y="374796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"/>
          <p:cNvSpPr/>
          <p:nvPr/>
        </p:nvSpPr>
        <p:spPr>
          <a:xfrm>
            <a:off x="2778480" y="306360"/>
            <a:ext cx="3610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87680" y="1442880"/>
            <a:ext cx="76942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volatility is price volatility observed over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volatility has dangers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Past results are no guarantee of future 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Volatility may depend on which historical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Results may depend on time step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observations (daily, weekly, monthly…).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This is the case because volatility is not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really a 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33240" y="15732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33240" y="25830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"/>
          <p:cNvSpPr/>
          <p:nvPr/>
        </p:nvSpPr>
        <p:spPr>
          <a:xfrm>
            <a:off x="642960" y="304920"/>
            <a:ext cx="7886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Historical Volatility for Futures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904320" y="1736640"/>
            <a:ext cx="7295400" cy="21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daily price stream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Generate stream of natural log of daily returns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i.e. ln(P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Multiply by square root of number of days in year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47720" y="18590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2611080" y="320760"/>
            <a:ext cx="3927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42840" y="1674720"/>
            <a:ext cx="46281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946800" y="3695760"/>
            <a:ext cx="67042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             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m and standard deviation 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2443320" y="2595600"/>
          <a:ext cx="4314600" cy="74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43320" y="2595600"/>
                    <a:ext cx="431460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6" name=""/>
          <p:cNvGraphicFramePr/>
          <p:nvPr/>
        </p:nvGraphicFramePr>
        <p:xfrm>
          <a:off x="1949400" y="3753000"/>
          <a:ext cx="943200" cy="333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49400" y="3753000"/>
                    <a:ext cx="94320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8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1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0" name=""/>
          <p:cNvSpPr/>
          <p:nvPr/>
        </p:nvSpPr>
        <p:spPr>
          <a:xfrm>
            <a:off x="776160" y="18018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2611080" y="322200"/>
            <a:ext cx="3927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usual to quote the annual volatility in the same 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prices are weekly or monthly or whatever, then the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deviation must be normalized by the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76360" y="19591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76360" y="406548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8" name=""/>
          <p:cNvGraphicFramePr/>
          <p:nvPr/>
        </p:nvGraphicFramePr>
        <p:xfrm>
          <a:off x="1984320" y="541008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84320" y="541008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402120" y="320760"/>
            <a:ext cx="837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and 21-Day Trailing Historical Volatility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1" name=""/>
          <p:cNvGraphicFramePr/>
          <p:nvPr/>
        </p:nvGraphicFramePr>
        <p:xfrm>
          <a:off x="762120" y="1852560"/>
          <a:ext cx="767844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852560"/>
                    <a:ext cx="767844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2968560" y="320760"/>
            <a:ext cx="3207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019520" y="1486080"/>
            <a:ext cx="688860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Go to market to find the price of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particular option.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Because every input (price, strike, interest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rate, time to expiration) except volatility 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known, we can solve Black-Scholes using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different volatilities to determine which one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gives the observed price.  This is the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implied by the market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861840" y="160164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/>
          <p:nvPr/>
        </p:nvSpPr>
        <p:spPr>
          <a:xfrm>
            <a:off x="2416680" y="304920"/>
            <a:ext cx="4310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Parameter Names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873080" y="13701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9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1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Expriation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/>
          <p:nvPr/>
        </p:nvSpPr>
        <p:spPr>
          <a:xfrm>
            <a:off x="3199320" y="263520"/>
            <a:ext cx="2742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Hedging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890280" y="1819440"/>
            <a:ext cx="765036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is the option’s hedge ratio for constructing an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an option position and a “delta”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is called “delta hedging” or creating a “delta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hedging can be used for “synthetic replication”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47720" y="19335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47720" y="29592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47720" y="43020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2710800" y="247680"/>
            <a:ext cx="3736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Swaption 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32160" y="1427040"/>
            <a:ext cx="8223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Swap: Contract to exchange a floating price for a fixed price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 specified period of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Eg. Enron agrees to supply 10,000 MMBtu of natural gas 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in 1996 at a fixed price of $1.50/MMBtu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customer wants to lock in this price but is unsure if 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really needs the gas until Dec. 1995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 is to buy a swaption = the right to enter into a swap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a regular option, payoff is received not at expiration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over the life of the swap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73040" y="15588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73040" y="2541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73040" y="35672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73040" y="45784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73040" y="5241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856520" y="326880"/>
            <a:ext cx="5388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63480" y="1633680"/>
            <a:ext cx="80074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money that the seller receives in payment for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equal to the money the seller expects to have to pay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(Actually, the premium is more than that because the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wants to make a profit)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77720" y="1770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77720" y="24336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77720" y="34434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828800" y="306360"/>
            <a:ext cx="55785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9240" y="1919160"/>
            <a:ext cx="841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should equal (or exceed) cost of hedging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involves periodically buying and selling a fraction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the underlying according to the option's “delta” (described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section IV)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 Hedging costs in this context does not mean transaction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20" y="20588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3068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04920" y="43815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643400" y="299880"/>
            <a:ext cx="5853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36840" y="1717560"/>
            <a:ext cx="80892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calculate a European option premium requires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Probability distribution of asset price at 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7840" y="1844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1668600" y="29988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1648080" y="25704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20560" y="588024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1650960" y="208440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0960" y="208440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"/>
          <p:cNvSpPr/>
          <p:nvPr/>
        </p:nvSpPr>
        <p:spPr>
          <a:xfrm>
            <a:off x="3667320" y="545472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"/>
          <p:cNvSpPr/>
          <p:nvPr/>
        </p:nvSpPr>
        <p:spPr>
          <a:xfrm>
            <a:off x="1657800" y="29988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76080" y="1515960"/>
            <a:ext cx="29228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1658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cp:lastPrinted>2000-09-06T19:46:37Z</cp:lastPrinted>
  <dcterms:modified xsi:type="dcterms:W3CDTF">2000-09-18T16:34:57Z</dcterms:modified>
  <cp:revision>40</cp:revision>
  <dc:subject/>
  <dc:title>No Slide Title</dc:title>
</cp:coreProperties>
</file>