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27.wmf" ContentType="image/x-wmf"/>
  <Override PartName="/ppt/media/image26.wmf" ContentType="image/x-wmf"/>
  <Override PartName="/ppt/media/image5.jpeg" ContentType="image/jpeg"/>
  <Override PartName="/ppt/media/image16.png" ContentType="image/png"/>
  <Override PartName="/ppt/media/image7.png" ContentType="image/png"/>
  <Override PartName="/ppt/media/image11.png" ContentType="image/png"/>
  <Override PartName="/ppt/media/image29.wmf" ContentType="image/x-wmf"/>
  <Override PartName="/ppt/media/image31.wmf" ContentType="image/x-wmf"/>
  <Override PartName="/ppt/media/image17.png" ContentType="image/png"/>
  <Override PartName="/ppt/media/image8.png" ContentType="image/png"/>
  <Override PartName="/ppt/media/image12.png" ContentType="image/png"/>
  <Override PartName="/ppt/media/image18.png" ContentType="image/png"/>
  <Override PartName="/ppt/media/image9.png" ContentType="image/png"/>
  <Override PartName="/ppt/media/image13.png" ContentType="image/png"/>
  <Override PartName="/ppt/media/image30.wmf" ContentType="image/x-wmf"/>
  <Override PartName="/ppt/media/image4.jpeg" ContentType="image/jpeg"/>
  <Override PartName="/ppt/media/image25.png" ContentType="image/png"/>
  <Override PartName="/ppt/media/image6.png" ContentType="image/png"/>
  <Override PartName="/ppt/media/image15.png" ContentType="image/png"/>
  <Override PartName="/ppt/media/image28.wmf" ContentType="image/x-wmf"/>
  <Override PartName="/ppt/media/image3.jpeg" ContentType="image/jpeg"/>
  <Override PartName="/ppt/media/image20.png" ContentType="image/png"/>
  <Override PartName="/ppt/media/image2.jpeg" ContentType="image/jpeg"/>
  <Override PartName="/ppt/media/image10.png" ContentType="image/png"/>
  <Override PartName="/ppt/media/image1.jpeg" ContentType="image/jpeg"/>
  <Override PartName="/ppt/media/image14.png" ContentType="image/png"/>
  <Override PartName="/ppt/media/image19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_rels/notesSlide12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/>
  <p:notesSz cx="7250113" cy="95361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7250400" cy="9536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3141720" cy="47628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58680"/>
                <a:tab algn="l" pos="1917720"/>
                <a:tab algn="l" pos="2876400"/>
                <a:tab algn="l" pos="3835440"/>
                <a:tab algn="l" pos="4794120"/>
                <a:tab algn="l" pos="5753160"/>
                <a:tab algn="l" pos="671184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&lt;header&gt;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4"/>
          </p:nvPr>
        </p:nvSpPr>
        <p:spPr>
          <a:xfrm>
            <a:off x="4109760" y="-360"/>
            <a:ext cx="3141720" cy="47628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58680"/>
                <a:tab algn="l" pos="1917720"/>
                <a:tab algn="l" pos="2876400"/>
                <a:tab algn="l" pos="3835440"/>
                <a:tab algn="l" pos="4794120"/>
                <a:tab algn="l" pos="5753160"/>
                <a:tab algn="l" pos="6711840"/>
                <a:tab algn="l" pos="7670880"/>
                <a:tab algn="l" pos="8629560"/>
                <a:tab algn="l" pos="9588600"/>
                <a:tab algn="l" pos="10547280"/>
              </a:tabLst>
              <a:defRPr b="0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58680"/>
                <a:tab algn="l" pos="1917720"/>
                <a:tab algn="l" pos="2876400"/>
                <a:tab algn="l" pos="3835440"/>
                <a:tab algn="l" pos="4794120"/>
                <a:tab algn="l" pos="5753160"/>
                <a:tab algn="l" pos="671184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&lt;date/time&gt;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Img"/>
          </p:nvPr>
        </p:nvSpPr>
        <p:spPr>
          <a:xfrm>
            <a:off x="304560" y="715680"/>
            <a:ext cx="6629400" cy="4971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Click to move the slide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04560" y="5943240"/>
            <a:ext cx="6629400" cy="287820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t">
            <a:noAutofit/>
          </a:bodyPr>
          <a:p>
            <a:pPr indent="0"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notes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ftr" idx="5"/>
          </p:nvPr>
        </p:nvSpPr>
        <p:spPr>
          <a:xfrm>
            <a:off x="-360" y="9061200"/>
            <a:ext cx="3141720" cy="47628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58680"/>
                <a:tab algn="l" pos="1917720"/>
                <a:tab algn="l" pos="2876400"/>
                <a:tab algn="l" pos="3835440"/>
                <a:tab algn="l" pos="4794120"/>
                <a:tab algn="l" pos="5753160"/>
                <a:tab algn="l" pos="6711840"/>
                <a:tab algn="l" pos="7670880"/>
                <a:tab algn="l" pos="8629560"/>
                <a:tab algn="l" pos="9588600"/>
                <a:tab algn="l" pos="10547280"/>
              </a:tabLst>
              <a:defRPr b="0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58680"/>
                <a:tab algn="l" pos="1917720"/>
                <a:tab algn="l" pos="2876400"/>
                <a:tab algn="l" pos="3835440"/>
                <a:tab algn="l" pos="4794120"/>
                <a:tab algn="l" pos="5753160"/>
                <a:tab algn="l" pos="6711840"/>
                <a:tab algn="l" pos="7670880"/>
                <a:tab algn="l" pos="8629560"/>
                <a:tab algn="l" pos="9588600"/>
                <a:tab algn="l" pos="1054728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&lt;footer&gt;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6"/>
          </p:nvPr>
        </p:nvSpPr>
        <p:spPr>
          <a:xfrm>
            <a:off x="4109760" y="9061200"/>
            <a:ext cx="3141720" cy="47628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58680"/>
                <a:tab algn="l" pos="1917720"/>
                <a:tab algn="l" pos="2876400"/>
                <a:tab algn="l" pos="3835440"/>
                <a:tab algn="l" pos="4794120"/>
                <a:tab algn="l" pos="5753160"/>
                <a:tab algn="l" pos="6711840"/>
                <a:tab algn="l" pos="7670880"/>
                <a:tab algn="l" pos="8629560"/>
                <a:tab algn="l" pos="9588600"/>
                <a:tab algn="l" pos="10547280"/>
              </a:tabLst>
              <a:defRPr b="0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58680"/>
                <a:tab algn="l" pos="1917720"/>
                <a:tab algn="l" pos="2876400"/>
                <a:tab algn="l" pos="3835440"/>
                <a:tab algn="l" pos="4794120"/>
                <a:tab algn="l" pos="5753160"/>
                <a:tab algn="l" pos="6711840"/>
                <a:tab algn="l" pos="7670880"/>
                <a:tab algn="l" pos="8629560"/>
                <a:tab algn="l" pos="9588600"/>
                <a:tab algn="l" pos="10547280"/>
              </a:tabLst>
            </a:pPr>
            <a:fld id="{F898176D-58F8-4D8B-9F75-D255B8BC9A62}" type="slidenum"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sldImg"/>
          </p:nvPr>
        </p:nvSpPr>
        <p:spPr>
          <a:xfrm>
            <a:off x="304920" y="716040"/>
            <a:ext cx="6629400" cy="4971960"/>
          </a:xfrm>
          <a:prstGeom prst="rect">
            <a:avLst/>
          </a:prstGeom>
          <a:ln w="0">
            <a:noFill/>
          </a:ln>
        </p:spPr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304560" y="5943240"/>
            <a:ext cx="6629400" cy="287820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t">
            <a:noAutofit/>
          </a:bodyPr>
          <a:p>
            <a:pPr indent="0"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sldImg"/>
          </p:nvPr>
        </p:nvSpPr>
        <p:spPr>
          <a:xfrm>
            <a:off x="304920" y="716040"/>
            <a:ext cx="6629400" cy="4971960"/>
          </a:xfrm>
          <a:prstGeom prst="rect">
            <a:avLst/>
          </a:prstGeom>
          <a:ln w="0">
            <a:noFill/>
          </a:ln>
        </p:spPr>
      </p:sp>
      <p:sp>
        <p:nvSpPr>
          <p:cNvPr id="279" name="PlaceHolder 2"/>
          <p:cNvSpPr>
            <a:spLocks noGrp="1"/>
          </p:cNvSpPr>
          <p:nvPr>
            <p:ph type="body"/>
          </p:nvPr>
        </p:nvSpPr>
        <p:spPr>
          <a:xfrm>
            <a:off x="304560" y="5943240"/>
            <a:ext cx="6629400" cy="2878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F. and CAMERON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PlaceHolder 1"/>
          <p:cNvSpPr>
            <a:spLocks noGrp="1"/>
          </p:cNvSpPr>
          <p:nvPr>
            <p:ph type="sldImg"/>
          </p:nvPr>
        </p:nvSpPr>
        <p:spPr>
          <a:xfrm>
            <a:off x="304920" y="716040"/>
            <a:ext cx="6629400" cy="4971960"/>
          </a:xfrm>
          <a:prstGeom prst="rect">
            <a:avLst/>
          </a:prstGeom>
          <a:ln w="0">
            <a:noFill/>
          </a:ln>
        </p:spPr>
      </p:sp>
      <p:sp>
        <p:nvSpPr>
          <p:cNvPr id="281" name="PlaceHolder 2"/>
          <p:cNvSpPr>
            <a:spLocks noGrp="1"/>
          </p:cNvSpPr>
          <p:nvPr>
            <p:ph type="body"/>
          </p:nvPr>
        </p:nvSpPr>
        <p:spPr>
          <a:xfrm>
            <a:off x="304560" y="5943240"/>
            <a:ext cx="6629400" cy="287820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t">
            <a:noAutofit/>
          </a:bodyPr>
          <a:p>
            <a:pPr indent="0"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W.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sldImg"/>
          </p:nvPr>
        </p:nvSpPr>
        <p:spPr>
          <a:xfrm>
            <a:off x="304920" y="716040"/>
            <a:ext cx="6629400" cy="4971960"/>
          </a:xfrm>
          <a:prstGeom prst="rect">
            <a:avLst/>
          </a:prstGeom>
          <a:ln w="0">
            <a:noFill/>
          </a:ln>
        </p:spPr>
      </p:sp>
      <p:sp>
        <p:nvSpPr>
          <p:cNvPr id="283" name="PlaceHolder 2"/>
          <p:cNvSpPr>
            <a:spLocks noGrp="1"/>
          </p:cNvSpPr>
          <p:nvPr>
            <p:ph type="body"/>
          </p:nvPr>
        </p:nvSpPr>
        <p:spPr>
          <a:xfrm>
            <a:off x="304560" y="5943240"/>
            <a:ext cx="6629400" cy="2878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F. and CAMERON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sldImg"/>
          </p:nvPr>
        </p:nvSpPr>
        <p:spPr>
          <a:xfrm>
            <a:off x="304920" y="716040"/>
            <a:ext cx="6629400" cy="4971960"/>
          </a:xfrm>
          <a:prstGeom prst="rect">
            <a:avLst/>
          </a:prstGeom>
          <a:ln w="0">
            <a:noFill/>
          </a:ln>
        </p:spPr>
      </p:sp>
      <p:sp>
        <p:nvSpPr>
          <p:cNvPr id="263" name="PlaceHolder 2"/>
          <p:cNvSpPr>
            <a:spLocks noGrp="1"/>
          </p:cNvSpPr>
          <p:nvPr>
            <p:ph type="body"/>
          </p:nvPr>
        </p:nvSpPr>
        <p:spPr>
          <a:xfrm>
            <a:off x="304560" y="5943240"/>
            <a:ext cx="6629400" cy="287820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t">
            <a:noAutofit/>
          </a:bodyPr>
          <a:p>
            <a:pPr indent="0"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sldImg"/>
          </p:nvPr>
        </p:nvSpPr>
        <p:spPr>
          <a:xfrm>
            <a:off x="304920" y="716040"/>
            <a:ext cx="6629400" cy="4971960"/>
          </a:xfrm>
          <a:prstGeom prst="rect">
            <a:avLst/>
          </a:prstGeom>
          <a:ln w="0">
            <a:noFill/>
          </a:ln>
        </p:spPr>
      </p:sp>
      <p:sp>
        <p:nvSpPr>
          <p:cNvPr id="265" name="PlaceHolder 2"/>
          <p:cNvSpPr>
            <a:spLocks noGrp="1"/>
          </p:cNvSpPr>
          <p:nvPr>
            <p:ph type="body"/>
          </p:nvPr>
        </p:nvSpPr>
        <p:spPr>
          <a:xfrm>
            <a:off x="304560" y="5943240"/>
            <a:ext cx="6629400" cy="287820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t">
            <a:noAutofit/>
          </a:bodyPr>
          <a:p>
            <a:pPr indent="0"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sldImg"/>
          </p:nvPr>
        </p:nvSpPr>
        <p:spPr>
          <a:xfrm>
            <a:off x="304920" y="716040"/>
            <a:ext cx="6629400" cy="4971960"/>
          </a:xfrm>
          <a:prstGeom prst="rect">
            <a:avLst/>
          </a:prstGeom>
          <a:ln w="0">
            <a:noFill/>
          </a:ln>
        </p:spPr>
      </p:sp>
      <p:sp>
        <p:nvSpPr>
          <p:cNvPr id="267" name="PlaceHolder 2"/>
          <p:cNvSpPr>
            <a:spLocks noGrp="1"/>
          </p:cNvSpPr>
          <p:nvPr>
            <p:ph type="body"/>
          </p:nvPr>
        </p:nvSpPr>
        <p:spPr>
          <a:xfrm>
            <a:off x="304560" y="5943240"/>
            <a:ext cx="6629400" cy="287820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t">
            <a:noAutofit/>
          </a:bodyPr>
          <a:p>
            <a:pPr indent="0"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sldImg"/>
          </p:nvPr>
        </p:nvSpPr>
        <p:spPr>
          <a:xfrm>
            <a:off x="304920" y="716040"/>
            <a:ext cx="6629400" cy="4971960"/>
          </a:xfrm>
          <a:prstGeom prst="rect">
            <a:avLst/>
          </a:prstGeom>
          <a:ln w="0">
            <a:noFill/>
          </a:ln>
        </p:spPr>
      </p: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304560" y="5943240"/>
            <a:ext cx="6629400" cy="2878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MIKE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sldImg"/>
          </p:nvPr>
        </p:nvSpPr>
        <p:spPr>
          <a:xfrm>
            <a:off x="304920" y="716040"/>
            <a:ext cx="6629400" cy="4971960"/>
          </a:xfrm>
          <a:prstGeom prst="rect">
            <a:avLst/>
          </a:prstGeom>
          <a:ln w="0">
            <a:noFill/>
          </a:ln>
        </p:spPr>
      </p:sp>
      <p:sp>
        <p:nvSpPr>
          <p:cNvPr id="271" name="PlaceHolder 2"/>
          <p:cNvSpPr>
            <a:spLocks noGrp="1"/>
          </p:cNvSpPr>
          <p:nvPr>
            <p:ph type="body"/>
          </p:nvPr>
        </p:nvSpPr>
        <p:spPr>
          <a:xfrm>
            <a:off x="304560" y="5943240"/>
            <a:ext cx="6629400" cy="287820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t">
            <a:noAutofit/>
          </a:bodyPr>
          <a:p>
            <a:pPr indent="0"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W.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sldImg"/>
          </p:nvPr>
        </p:nvSpPr>
        <p:spPr>
          <a:xfrm>
            <a:off x="304920" y="716040"/>
            <a:ext cx="6629400" cy="4971960"/>
          </a:xfrm>
          <a:prstGeom prst="rect">
            <a:avLst/>
          </a:prstGeom>
          <a:ln w="0">
            <a:noFill/>
          </a:ln>
        </p:spPr>
      </p:sp>
      <p:sp>
        <p:nvSpPr>
          <p:cNvPr id="273" name="PlaceHolder 2"/>
          <p:cNvSpPr>
            <a:spLocks noGrp="1"/>
          </p:cNvSpPr>
          <p:nvPr>
            <p:ph type="body"/>
          </p:nvPr>
        </p:nvSpPr>
        <p:spPr>
          <a:xfrm>
            <a:off x="304560" y="5943240"/>
            <a:ext cx="6629400" cy="287820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t">
            <a:noAutofit/>
          </a:bodyPr>
          <a:p>
            <a:pPr indent="0"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CAMERON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sldImg"/>
          </p:nvPr>
        </p:nvSpPr>
        <p:spPr>
          <a:xfrm>
            <a:off x="304920" y="716040"/>
            <a:ext cx="6629400" cy="4971960"/>
          </a:xfrm>
          <a:prstGeom prst="rect">
            <a:avLst/>
          </a:prstGeom>
          <a:ln w="0">
            <a:noFill/>
          </a:ln>
        </p:spPr>
      </p:sp>
      <p:sp>
        <p:nvSpPr>
          <p:cNvPr id="275" name="PlaceHolder 2"/>
          <p:cNvSpPr>
            <a:spLocks noGrp="1"/>
          </p:cNvSpPr>
          <p:nvPr>
            <p:ph type="body"/>
          </p:nvPr>
        </p:nvSpPr>
        <p:spPr>
          <a:xfrm>
            <a:off x="304560" y="5943240"/>
            <a:ext cx="6629400" cy="287820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t">
            <a:noAutofit/>
          </a:bodyPr>
          <a:p>
            <a:pPr indent="0"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F.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sldImg"/>
          </p:nvPr>
        </p:nvSpPr>
        <p:spPr>
          <a:xfrm>
            <a:off x="304920" y="716040"/>
            <a:ext cx="6629400" cy="4971960"/>
          </a:xfrm>
          <a:prstGeom prst="rect">
            <a:avLst/>
          </a:prstGeom>
          <a:ln w="0">
            <a:noFill/>
          </a:ln>
        </p:spPr>
      </p:sp>
      <p:sp>
        <p:nvSpPr>
          <p:cNvPr id="277" name="PlaceHolder 2"/>
          <p:cNvSpPr>
            <a:spLocks noGrp="1"/>
          </p:cNvSpPr>
          <p:nvPr>
            <p:ph type="body"/>
          </p:nvPr>
        </p:nvSpPr>
        <p:spPr>
          <a:xfrm>
            <a:off x="304560" y="5943240"/>
            <a:ext cx="6629400" cy="287820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t">
            <a:noAutofit/>
          </a:bodyPr>
          <a:p>
            <a:pPr indent="0"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QUINT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97960" y="209160"/>
            <a:ext cx="6899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56F711-EA24-411B-B517-0FEB7B1E06F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97960" y="209160"/>
            <a:ext cx="6899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97960" y="1981080"/>
            <a:ext cx="6899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2D6839-1935-4FD1-BE51-F68106C6177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97960" y="209160"/>
            <a:ext cx="6899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597960" y="1981080"/>
            <a:ext cx="6899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6334B3-718F-4BD0-9025-DF22065CA35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97960" y="209160"/>
            <a:ext cx="6899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97960" y="1981080"/>
            <a:ext cx="6899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666699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700"/>
              </a:spcBef>
              <a:buClr>
                <a:srgbClr val="666699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700"/>
              </a:spcBef>
              <a:buClr>
                <a:srgbClr val="666699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700"/>
              </a:spcBef>
              <a:buClr>
                <a:srgbClr val="666699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700"/>
              </a:spcBef>
              <a:buClr>
                <a:srgbClr val="666699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9832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0366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465600" y="63244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8805CAB-C368-4F48-88FE-75B8BB904299}" type="slidenum"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8.wmf"/><Relationship Id="rId2" Type="http://schemas.openxmlformats.org/officeDocument/2006/relationships/image" Target="../media/image29.wmf"/><Relationship Id="rId3" Type="http://schemas.openxmlformats.org/officeDocument/2006/relationships/image" Target="../media/image30.wmf"/><Relationship Id="rId4" Type="http://schemas.openxmlformats.org/officeDocument/2006/relationships/image" Target="../media/image31.wmf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9" Type="http://schemas.openxmlformats.org/officeDocument/2006/relationships/image" Target="../media/image14.png"/><Relationship Id="rId10" Type="http://schemas.openxmlformats.org/officeDocument/2006/relationships/image" Target="../media/image15.png"/><Relationship Id="rId11" Type="http://schemas.openxmlformats.org/officeDocument/2006/relationships/image" Target="../media/image16.png"/><Relationship Id="rId12" Type="http://schemas.openxmlformats.org/officeDocument/2006/relationships/image" Target="../media/image17.png"/><Relationship Id="rId13" Type="http://schemas.openxmlformats.org/officeDocument/2006/relationships/image" Target="../media/image18.png"/><Relationship Id="rId14" Type="http://schemas.openxmlformats.org/officeDocument/2006/relationships/image" Target="../media/image19.png"/><Relationship Id="rId15" Type="http://schemas.openxmlformats.org/officeDocument/2006/relationships/image" Target="../media/image20.png"/><Relationship Id="rId16" Type="http://schemas.openxmlformats.org/officeDocument/2006/relationships/image" Target="../media/image21.png"/><Relationship Id="rId17" Type="http://schemas.openxmlformats.org/officeDocument/2006/relationships/image" Target="../media/image22.png"/><Relationship Id="rId18" Type="http://schemas.openxmlformats.org/officeDocument/2006/relationships/image" Target="../media/image23.png"/><Relationship Id="rId19" Type="http://schemas.openxmlformats.org/officeDocument/2006/relationships/image" Target="../media/image24.png"/><Relationship Id="rId20" Type="http://schemas.openxmlformats.org/officeDocument/2006/relationships/image" Target="../media/image25.png"/><Relationship Id="rId21" Type="http://schemas.openxmlformats.org/officeDocument/2006/relationships/slideLayout" Target="../slideLayouts/slideLayout2.xml"/><Relationship Id="rId2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6.wmf"/><Relationship Id="rId2" Type="http://schemas.openxmlformats.org/officeDocument/2006/relationships/image" Target="../media/image27.wmf"/><Relationship Id="rId3" Type="http://schemas.openxmlformats.org/officeDocument/2006/relationships/image" Target="../media/image27.wmf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1441440" y="538200"/>
            <a:ext cx="3598920" cy="157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678680" y="606600"/>
            <a:ext cx="3153960" cy="14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500" strike="noStrike" u="none">
                <a:solidFill>
                  <a:srgbClr val="6495ed"/>
                </a:solidFill>
                <a:effectLst/>
                <a:uFillTx/>
                <a:latin typeface="Century Gothic"/>
              </a:rPr>
              <a:t>Azure</a:t>
            </a:r>
            <a:endParaRPr b="0" lang="en-US" sz="9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441440" y="1847880"/>
            <a:ext cx="3403440" cy="14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397520" y="1859040"/>
            <a:ext cx="3648600" cy="44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CAPITAL PARTNERS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029200" y="1828800"/>
            <a:ext cx="0" cy="4670280"/>
          </a:xfrm>
          <a:prstGeom prst="line">
            <a:avLst/>
          </a:prstGeom>
          <a:ln w="57240">
            <a:solidFill>
              <a:srgbClr val="6495e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207040" y="6477120"/>
            <a:ext cx="3403440" cy="14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909680" y="4521240"/>
            <a:ext cx="2600280" cy="186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25360" indent="-225360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Managing Partners: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25000"/>
              </a:lnSpc>
              <a:buClr>
                <a:srgbClr val="6495ed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Paul Ferris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buClr>
                <a:srgbClr val="6495ed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Michael K. Kwatinetz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buClr>
                <a:srgbClr val="6495ed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Cameron Lester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buClr>
                <a:srgbClr val="6495ed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Frank P. "Quint" Slattery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buClr>
                <a:srgbClr val="6495ed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Paul J. Weinstein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1" name=""/>
          <p:cNvGrpSpPr/>
          <p:nvPr/>
        </p:nvGrpSpPr>
        <p:grpSpPr>
          <a:xfrm>
            <a:off x="7048080" y="309600"/>
            <a:ext cx="1200600" cy="5870520"/>
            <a:chOff x="7048080" y="309600"/>
            <a:chExt cx="1200600" cy="5870520"/>
          </a:xfrm>
        </p:grpSpPr>
        <p:sp>
          <p:nvSpPr>
            <p:cNvPr id="192" name=""/>
            <p:cNvSpPr/>
            <p:nvPr/>
          </p:nvSpPr>
          <p:spPr>
            <a:xfrm>
              <a:off x="7173000" y="309600"/>
              <a:ext cx="92844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6495ed"/>
                  </a:solidFill>
                  <a:effectLst/>
                  <a:uFillTx/>
                  <a:latin typeface="Century Gothic"/>
                </a:rPr>
                <a:t>Azure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048080" y="723960"/>
              <a:ext cx="1131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CAPITAL PARTNERS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8248680" y="695160"/>
              <a:ext cx="0" cy="5484960"/>
            </a:xfrm>
            <a:prstGeom prst="line">
              <a:avLst/>
            </a:prstGeom>
            <a:ln w="57240">
              <a:solidFill>
                <a:srgbClr val="6495e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143840" y="695160"/>
              <a:ext cx="96840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597960" y="209160"/>
            <a:ext cx="6899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Venture Deals In Process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97" name=""/>
          <p:cNvSpPr/>
          <p:nvPr/>
        </p:nvSpPr>
        <p:spPr>
          <a:xfrm>
            <a:off x="406440" y="1143000"/>
            <a:ext cx="1204920" cy="7030800"/>
          </a:xfrm>
          <a:prstGeom prst="rect">
            <a:avLst/>
          </a:prstGeom>
          <a:gradFill rotWithShape="0">
            <a:gsLst>
              <a:gs pos="0">
                <a:srgbClr val="2e446d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  <a:effectLst>
            <a:outerShdw dist="28496" dir="14625520" blurRad="0" rotWithShape="0">
              <a:srgbClr val="6495ed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cc00"/>
                </a:solidFill>
                <a:effectLst/>
                <a:uFillTx/>
                <a:latin typeface="Arial Narrow"/>
              </a:rPr>
              <a:t>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A: LuxN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B: VMWare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C: Zaffire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E: Innovance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F: Luminate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G: Onix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J: Greenwich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K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L: Firedrop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M: Calix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N: Summit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622520" y="1139760"/>
            <a:ext cx="2706480" cy="7434360"/>
          </a:xfrm>
          <a:prstGeom prst="rect">
            <a:avLst/>
          </a:prstGeom>
          <a:gradFill rotWithShape="0">
            <a:gsLst>
              <a:gs pos="0">
                <a:srgbClr val="2e446d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  <a:effectLst>
            <a:outerShdw dist="28496" dir="14625520" blurRad="0" rotWithShape="0">
              <a:srgbClr val="6495ed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cc00"/>
                </a:solidFill>
                <a:effectLst/>
                <a:uFillTx/>
                <a:latin typeface="Arial Narrow"/>
              </a:rPr>
              <a:t>Business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Optical Systems (Access)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Platform Software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Optical Systems (Metro)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Management Service Provider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Optical Systems (Agile 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Math A"/>
                <a:ea typeface="Math A"/>
              </a:rPr>
              <a:t>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Management Service Provider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Optical SubSystems/Modules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Optical Components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Next Gen Service Provider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Next Gen Systems Integration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Applications Service Provider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Internet Infrastructure S/W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Next Gen Optical Transport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Optical Systems (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Math A"/>
                <a:ea typeface="Math A"/>
              </a:rPr>
              <a:t>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Router)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209120" y="1139760"/>
            <a:ext cx="1524240" cy="5663160"/>
          </a:xfrm>
          <a:prstGeom prst="rect">
            <a:avLst/>
          </a:prstGeom>
          <a:gradFill rotWithShape="0">
            <a:gsLst>
              <a:gs pos="0">
                <a:srgbClr val="2e446d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  <a:effectLst>
            <a:outerShdw dist="28496" dir="14625520" blurRad="0" rotWithShape="0">
              <a:srgbClr val="6495e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cc00"/>
                </a:solidFill>
                <a:effectLst/>
                <a:uFillTx/>
                <a:latin typeface="Arial Narrow"/>
              </a:rPr>
              <a:t>Investment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   7.5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   5.0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   5.0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$ 10.0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$ 10.0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$ 11.0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$ 11.2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   5.0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   5.0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   6.3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$ 15.0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  5.0 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$ 25.0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   1.0 mm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5624640" y="1139760"/>
            <a:ext cx="2411280" cy="6371640"/>
          </a:xfrm>
          <a:prstGeom prst="rect">
            <a:avLst/>
          </a:prstGeom>
          <a:gradFill rotWithShape="0">
            <a:gsLst>
              <a:gs pos="0">
                <a:srgbClr val="2e446d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  <a:effectLst>
            <a:outerShdw dist="28496" dir="14625520" blurRad="0" rotWithShape="0">
              <a:srgbClr val="6495ed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cc00"/>
                </a:solidFill>
                <a:effectLst/>
                <a:uFillTx/>
                <a:latin typeface="Arial Narrow"/>
              </a:rPr>
              <a:t>Other Investors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NEA, Menlo, Siemens, USVP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Dell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Integral, KPCB, JNPR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Weiss Peck, Greylock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Angels, major telecom SP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Mayfield, IVP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BofA, ATV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Interwest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KPCB, MSFT, SUNW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JNPR, Chase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Trinity, VantagePoint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KPCB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Founders, Redpoint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Angels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7975440" y="1139760"/>
            <a:ext cx="873720" cy="5663160"/>
          </a:xfrm>
          <a:prstGeom prst="rect">
            <a:avLst/>
          </a:prstGeom>
          <a:gradFill rotWithShape="0">
            <a:gsLst>
              <a:gs pos="0">
                <a:srgbClr val="2e446d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  <a:effectLst>
            <a:outerShdw dist="28496" dir="14625520" blurRad="0" rotWithShape="0">
              <a:srgbClr val="6495e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cc00"/>
                </a:solidFill>
                <a:effectLst/>
                <a:uFillTx/>
                <a:latin typeface="Arial Narrow"/>
              </a:rPr>
              <a:t>Stage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Late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Late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Late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Early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Early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Late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Late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Early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Early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2" name=""/>
          <p:cNvGrpSpPr/>
          <p:nvPr/>
        </p:nvGrpSpPr>
        <p:grpSpPr>
          <a:xfrm>
            <a:off x="393840" y="2189160"/>
            <a:ext cx="8394120" cy="1430280"/>
            <a:chOff x="393840" y="2189160"/>
            <a:chExt cx="8394120" cy="1430280"/>
          </a:xfrm>
        </p:grpSpPr>
        <p:sp>
          <p:nvSpPr>
            <p:cNvPr id="203" name=""/>
            <p:cNvSpPr/>
            <p:nvPr/>
          </p:nvSpPr>
          <p:spPr>
            <a:xfrm>
              <a:off x="406440" y="2189160"/>
              <a:ext cx="8381520" cy="0"/>
            </a:xfrm>
            <a:prstGeom prst="line">
              <a:avLst/>
            </a:prstGeom>
            <a:ln w="324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393840" y="2557440"/>
              <a:ext cx="8381160" cy="0"/>
            </a:xfrm>
            <a:prstGeom prst="line">
              <a:avLst/>
            </a:prstGeom>
            <a:ln w="324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393840" y="2914560"/>
              <a:ext cx="8381160" cy="0"/>
            </a:xfrm>
            <a:prstGeom prst="line">
              <a:avLst/>
            </a:prstGeom>
            <a:ln w="324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406440" y="3284640"/>
              <a:ext cx="8381520" cy="0"/>
            </a:xfrm>
            <a:prstGeom prst="line">
              <a:avLst/>
            </a:prstGeom>
            <a:ln w="324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406440" y="3619440"/>
              <a:ext cx="8381520" cy="0"/>
            </a:xfrm>
            <a:prstGeom prst="line">
              <a:avLst/>
            </a:prstGeom>
            <a:ln w="324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8" name=""/>
          <p:cNvGrpSpPr/>
          <p:nvPr/>
        </p:nvGrpSpPr>
        <p:grpSpPr>
          <a:xfrm>
            <a:off x="390600" y="3952800"/>
            <a:ext cx="8415000" cy="2489400"/>
            <a:chOff x="390600" y="3952800"/>
            <a:chExt cx="8415000" cy="2489400"/>
          </a:xfrm>
        </p:grpSpPr>
        <p:grpSp>
          <p:nvGrpSpPr>
            <p:cNvPr id="209" name=""/>
            <p:cNvGrpSpPr/>
            <p:nvPr/>
          </p:nvGrpSpPr>
          <p:grpSpPr>
            <a:xfrm>
              <a:off x="390600" y="3952800"/>
              <a:ext cx="8394480" cy="1430280"/>
              <a:chOff x="390600" y="3952800"/>
              <a:chExt cx="8394480" cy="1430280"/>
            </a:xfrm>
          </p:grpSpPr>
          <p:sp>
            <p:nvSpPr>
              <p:cNvPr id="210" name=""/>
              <p:cNvSpPr/>
              <p:nvPr/>
            </p:nvSpPr>
            <p:spPr>
              <a:xfrm>
                <a:off x="403200" y="3952800"/>
                <a:ext cx="8381880" cy="0"/>
              </a:xfrm>
              <a:prstGeom prst="line">
                <a:avLst/>
              </a:prstGeom>
              <a:ln w="324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" name=""/>
              <p:cNvSpPr/>
              <p:nvPr/>
            </p:nvSpPr>
            <p:spPr>
              <a:xfrm>
                <a:off x="390600" y="4321080"/>
                <a:ext cx="8381520" cy="0"/>
              </a:xfrm>
              <a:prstGeom prst="line">
                <a:avLst/>
              </a:prstGeom>
              <a:ln w="324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" name=""/>
              <p:cNvSpPr/>
              <p:nvPr/>
            </p:nvSpPr>
            <p:spPr>
              <a:xfrm>
                <a:off x="390600" y="4678200"/>
                <a:ext cx="8381520" cy="0"/>
              </a:xfrm>
              <a:prstGeom prst="line">
                <a:avLst/>
              </a:prstGeom>
              <a:ln w="324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" name=""/>
              <p:cNvSpPr/>
              <p:nvPr/>
            </p:nvSpPr>
            <p:spPr>
              <a:xfrm>
                <a:off x="403200" y="5048280"/>
                <a:ext cx="8381880" cy="0"/>
              </a:xfrm>
              <a:prstGeom prst="line">
                <a:avLst/>
              </a:prstGeom>
              <a:ln w="324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" name=""/>
              <p:cNvSpPr/>
              <p:nvPr/>
            </p:nvSpPr>
            <p:spPr>
              <a:xfrm>
                <a:off x="403200" y="5383080"/>
                <a:ext cx="8381880" cy="0"/>
              </a:xfrm>
              <a:prstGeom prst="line">
                <a:avLst/>
              </a:prstGeom>
              <a:ln w="3240">
                <a:solidFill>
                  <a:srgbClr val="b2b2b2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15" name=""/>
            <p:cNvSpPr/>
            <p:nvPr/>
          </p:nvSpPr>
          <p:spPr>
            <a:xfrm>
              <a:off x="424080" y="5716800"/>
              <a:ext cx="8381520" cy="0"/>
            </a:xfrm>
            <a:prstGeom prst="line">
              <a:avLst/>
            </a:prstGeom>
            <a:ln w="324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10400" y="6085080"/>
              <a:ext cx="8381880" cy="0"/>
            </a:xfrm>
            <a:prstGeom prst="line">
              <a:avLst/>
            </a:prstGeom>
            <a:ln w="324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10400" y="6442200"/>
              <a:ext cx="8381880" cy="0"/>
            </a:xfrm>
            <a:prstGeom prst="line">
              <a:avLst/>
            </a:prstGeom>
            <a:ln w="324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E732E0-4455-4A9A-93EA-559321C917A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597960" y="209160"/>
            <a:ext cx="6899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Summary:  The Azure Platform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219" name=""/>
          <p:cNvGrpSpPr/>
          <p:nvPr/>
        </p:nvGrpSpPr>
        <p:grpSpPr>
          <a:xfrm>
            <a:off x="7048080" y="309600"/>
            <a:ext cx="1200600" cy="5870520"/>
            <a:chOff x="7048080" y="309600"/>
            <a:chExt cx="1200600" cy="5870520"/>
          </a:xfrm>
        </p:grpSpPr>
        <p:sp>
          <p:nvSpPr>
            <p:cNvPr id="220" name=""/>
            <p:cNvSpPr/>
            <p:nvPr/>
          </p:nvSpPr>
          <p:spPr>
            <a:xfrm>
              <a:off x="7173000" y="309600"/>
              <a:ext cx="92844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6495ed"/>
                  </a:solidFill>
                  <a:effectLst/>
                  <a:uFillTx/>
                  <a:latin typeface="Century Gothic"/>
                </a:rPr>
                <a:t>Azure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7048080" y="723960"/>
              <a:ext cx="1131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CAPITAL PARTNERS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8248680" y="695160"/>
              <a:ext cx="0" cy="5484960"/>
            </a:xfrm>
            <a:prstGeom prst="line">
              <a:avLst/>
            </a:prstGeom>
            <a:ln w="57240">
              <a:solidFill>
                <a:srgbClr val="6495e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7143840" y="695160"/>
              <a:ext cx="96840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4" name=""/>
          <p:cNvGrpSpPr/>
          <p:nvPr/>
        </p:nvGrpSpPr>
        <p:grpSpPr>
          <a:xfrm>
            <a:off x="712800" y="2340000"/>
            <a:ext cx="3705120" cy="2442960"/>
            <a:chOff x="712800" y="2340000"/>
            <a:chExt cx="3705120" cy="2442960"/>
          </a:xfrm>
        </p:grpSpPr>
        <p:pic>
          <p:nvPicPr>
            <p:cNvPr id="225" name="" descr=""/>
            <p:cNvPicPr/>
            <p:nvPr/>
          </p:nvPicPr>
          <p:blipFill>
            <a:blip r:embed="rId1"/>
            <a:stretch/>
          </p:blipFill>
          <p:spPr>
            <a:xfrm>
              <a:off x="712800" y="2730600"/>
              <a:ext cx="3705120" cy="2052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26" name=""/>
            <p:cNvSpPr/>
            <p:nvPr/>
          </p:nvSpPr>
          <p:spPr>
            <a:xfrm>
              <a:off x="1514520" y="2340000"/>
              <a:ext cx="2076480" cy="2143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7" name=""/>
          <p:cNvGrpSpPr/>
          <p:nvPr/>
        </p:nvGrpSpPr>
        <p:grpSpPr>
          <a:xfrm>
            <a:off x="4735440" y="1496880"/>
            <a:ext cx="3432240" cy="2484720"/>
            <a:chOff x="4735440" y="1496880"/>
            <a:chExt cx="3432240" cy="2484720"/>
          </a:xfrm>
        </p:grpSpPr>
        <p:pic>
          <p:nvPicPr>
            <p:cNvPr id="228" name="" descr=""/>
            <p:cNvPicPr/>
            <p:nvPr/>
          </p:nvPicPr>
          <p:blipFill>
            <a:blip r:embed="rId2"/>
            <a:stretch/>
          </p:blipFill>
          <p:spPr>
            <a:xfrm>
              <a:off x="4735440" y="1665360"/>
              <a:ext cx="3432240" cy="2316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29" name=""/>
            <p:cNvSpPr/>
            <p:nvPr/>
          </p:nvSpPr>
          <p:spPr>
            <a:xfrm>
              <a:off x="5454720" y="1496880"/>
              <a:ext cx="1968480" cy="2035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30" name="" descr=""/>
          <p:cNvPicPr/>
          <p:nvPr/>
        </p:nvPicPr>
        <p:blipFill>
          <a:blip r:embed="rId3"/>
          <a:stretch/>
        </p:blipFill>
        <p:spPr>
          <a:xfrm>
            <a:off x="2782800" y="1558800"/>
            <a:ext cx="3336840" cy="2102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1" name="" descr=""/>
          <p:cNvPicPr/>
          <p:nvPr/>
        </p:nvPicPr>
        <p:blipFill>
          <a:blip r:embed="rId4"/>
          <a:stretch/>
        </p:blipFill>
        <p:spPr>
          <a:xfrm>
            <a:off x="3387600" y="2181240"/>
            <a:ext cx="2203560" cy="1063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2" name=""/>
          <p:cNvSpPr/>
          <p:nvPr/>
        </p:nvSpPr>
        <p:spPr>
          <a:xfrm>
            <a:off x="1896120" y="3102120"/>
            <a:ext cx="113364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Private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5901480" y="2171880"/>
            <a:ext cx="111672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Public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4860720" y="3656160"/>
            <a:ext cx="18504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3228120" y="3716280"/>
            <a:ext cx="3607200" cy="118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The World-Class Team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To Truly Bridge The Gap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Between Private &amp; Public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6" name=""/>
          <p:cNvGrpSpPr/>
          <p:nvPr/>
        </p:nvGrpSpPr>
        <p:grpSpPr>
          <a:xfrm>
            <a:off x="3459240" y="3313080"/>
            <a:ext cx="3071880" cy="1660680"/>
            <a:chOff x="3459240" y="3313080"/>
            <a:chExt cx="3071880" cy="1660680"/>
          </a:xfrm>
        </p:grpSpPr>
        <p:sp>
          <p:nvSpPr>
            <p:cNvPr id="237" name=""/>
            <p:cNvSpPr/>
            <p:nvPr/>
          </p:nvSpPr>
          <p:spPr>
            <a:xfrm>
              <a:off x="3459240" y="3313080"/>
              <a:ext cx="0" cy="1646280"/>
            </a:xfrm>
            <a:prstGeom prst="line">
              <a:avLst/>
            </a:prstGeom>
            <a:ln w="12600">
              <a:solidFill>
                <a:srgbClr val="6495e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3462480" y="4973760"/>
              <a:ext cx="3068640" cy="0"/>
            </a:xfrm>
            <a:prstGeom prst="line">
              <a:avLst/>
            </a:prstGeom>
            <a:ln w="12600">
              <a:solidFill>
                <a:srgbClr val="6495e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291DE9-4E50-4ACF-AEDF-826B2C772B05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9" name=""/>
          <p:cNvGrpSpPr/>
          <p:nvPr/>
        </p:nvGrpSpPr>
        <p:grpSpPr>
          <a:xfrm>
            <a:off x="7048080" y="309600"/>
            <a:ext cx="1200600" cy="5870520"/>
            <a:chOff x="7048080" y="309600"/>
            <a:chExt cx="1200600" cy="5870520"/>
          </a:xfrm>
        </p:grpSpPr>
        <p:sp>
          <p:nvSpPr>
            <p:cNvPr id="240" name=""/>
            <p:cNvSpPr/>
            <p:nvPr/>
          </p:nvSpPr>
          <p:spPr>
            <a:xfrm>
              <a:off x="7173000" y="309600"/>
              <a:ext cx="92844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6495ed"/>
                  </a:solidFill>
                  <a:effectLst/>
                  <a:uFillTx/>
                  <a:latin typeface="Century Gothic"/>
                </a:rPr>
                <a:t>Azure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7048080" y="723960"/>
              <a:ext cx="1131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CAPITAL PARTNERS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8248680" y="695160"/>
              <a:ext cx="0" cy="5484960"/>
            </a:xfrm>
            <a:prstGeom prst="line">
              <a:avLst/>
            </a:prstGeom>
            <a:ln w="57240">
              <a:solidFill>
                <a:srgbClr val="6495e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7143840" y="695160"/>
              <a:ext cx="96840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597960" y="209160"/>
            <a:ext cx="6899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Summary Terms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45" name=""/>
          <p:cNvSpPr/>
          <p:nvPr/>
        </p:nvSpPr>
        <p:spPr>
          <a:xfrm>
            <a:off x="22320" y="2306520"/>
            <a:ext cx="4440240" cy="2099520"/>
          </a:xfrm>
          <a:prstGeom prst="rect">
            <a:avLst/>
          </a:prstGeom>
          <a:gradFill rotWithShape="0">
            <a:gsLst>
              <a:gs pos="0">
                <a:srgbClr val="2e446d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  <a:effectLst>
            <a:outerShdw dist="28496" dir="14625520" blurRad="0" rotWithShape="0">
              <a:srgbClr val="6495e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cc00"/>
                </a:solidFill>
                <a:effectLst/>
                <a:uFillTx/>
                <a:latin typeface="Arial Narrow"/>
              </a:rPr>
              <a:t>Crossover Fund - $500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Minimum investment $2 million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1% fee and 20% carry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3 year lock 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~ 75% public; ~25% late stage private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4280040" y="2306520"/>
            <a:ext cx="3886200" cy="2099520"/>
          </a:xfrm>
          <a:prstGeom prst="rect">
            <a:avLst/>
          </a:prstGeom>
          <a:gradFill rotWithShape="0">
            <a:gsLst>
              <a:gs pos="0">
                <a:srgbClr val="2e446d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  <a:effectLst>
            <a:outerShdw dist="28496" dir="14625520" blurRad="0" rotWithShape="0">
              <a:srgbClr val="6495ed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ffcc00"/>
                </a:solidFill>
                <a:effectLst/>
                <a:uFillTx/>
                <a:latin typeface="Arial Narrow"/>
              </a:rPr>
              <a:t>Venture Fund - $500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Minimum investment $2 million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2 1/2% fee and 25% carry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10 year term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5000"/>
              </a:lnSpc>
              <a:buClr>
                <a:srgbClr val="ffffff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All stages: seed to late stage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393840" y="3124080"/>
            <a:ext cx="7759440" cy="0"/>
          </a:xfrm>
          <a:prstGeom prst="line">
            <a:avLst/>
          </a:prstGeom>
          <a:ln w="32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93840" y="3581280"/>
            <a:ext cx="7759440" cy="0"/>
          </a:xfrm>
          <a:prstGeom prst="line">
            <a:avLst/>
          </a:prstGeom>
          <a:ln w="32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406440" y="3973680"/>
            <a:ext cx="7759800" cy="0"/>
          </a:xfrm>
          <a:prstGeom prst="line">
            <a:avLst/>
          </a:prstGeom>
          <a:ln w="32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406440" y="4408560"/>
            <a:ext cx="7759800" cy="0"/>
          </a:xfrm>
          <a:prstGeom prst="line">
            <a:avLst/>
          </a:prstGeom>
          <a:ln w="32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056A38-9606-4FAA-ADB2-45A69FCE14EC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"/>
          <p:cNvSpPr/>
          <p:nvPr/>
        </p:nvSpPr>
        <p:spPr>
          <a:xfrm>
            <a:off x="1006560" y="76320"/>
            <a:ext cx="3598920" cy="157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244160" y="144360"/>
            <a:ext cx="3153960" cy="14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500" strike="noStrike" u="none">
                <a:solidFill>
                  <a:srgbClr val="6495ed"/>
                </a:solidFill>
                <a:effectLst/>
                <a:uFillTx/>
                <a:latin typeface="Century Gothic"/>
              </a:rPr>
              <a:t>Azure</a:t>
            </a:r>
            <a:endParaRPr b="0" lang="en-US" sz="9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1006560" y="1386000"/>
            <a:ext cx="3403440" cy="14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962640" y="1397160"/>
            <a:ext cx="3648600" cy="44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9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CAPITAL PARTNERS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4594320" y="1366920"/>
            <a:ext cx="0" cy="4670280"/>
          </a:xfrm>
          <a:prstGeom prst="line">
            <a:avLst/>
          </a:prstGeom>
          <a:ln w="57240">
            <a:solidFill>
              <a:srgbClr val="6495e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4772160" y="6014880"/>
            <a:ext cx="3403440" cy="180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4437000" y="2765520"/>
            <a:ext cx="2783520" cy="301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25360" indent="-225360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Managing Partners: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200000"/>
              </a:lnSpc>
              <a:buClr>
                <a:srgbClr val="6495ed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Paul Ferris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200000"/>
              </a:lnSpc>
              <a:buClr>
                <a:srgbClr val="6495ed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Michael K. Kwatinetz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200000"/>
              </a:lnSpc>
              <a:buClr>
                <a:srgbClr val="6495ed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Cameron Lester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200000"/>
              </a:lnSpc>
              <a:buClr>
                <a:srgbClr val="6495ed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Frank P. "Quint" Slattery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200000"/>
              </a:lnSpc>
              <a:buClr>
                <a:srgbClr val="6495ed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Paul J. Weinstein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6724080" y="2765520"/>
            <a:ext cx="1871280" cy="277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25360" indent="-225360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415.710.1969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415.317.0489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415.317.0490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415.317.0616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2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415.317.0488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828360" y="3060720"/>
            <a:ext cx="32983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Thank You.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ACA58E-D7F6-4800-B331-086898E4FB2B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97960" y="209160"/>
            <a:ext cx="6899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Azure Highlights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76080" y="1335240"/>
            <a:ext cx="72356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Next-Generation Investment Management Platform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601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Two Investment Vehicles:  Cross-Over and Venture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601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Our Focus: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6495ed"/>
              </a:buClr>
              <a:buSzPct val="75000"/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Internet Infrastructure (Optics, Software, Wireless, ASPs/MSPs)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6495ed"/>
              </a:buClr>
              <a:buSzPct val="75000"/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Next Generation Technologies and Business Models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601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Value Proposition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6495ed"/>
              </a:buClr>
              <a:buSzPct val="75000"/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World Class Team - Has Been Advising Companies At All Stages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6495ed"/>
              </a:buClr>
              <a:buSzPct val="75000"/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Built From The Ground Up To Focus On Public &amp; Private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buClr>
                <a:srgbClr val="6495ed"/>
              </a:buClr>
              <a:buSzPct val="65000"/>
              <a:buFont typeface="Arial Narrow"/>
              <a:buChar char="—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“Cradle To Crown” Platform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6495ed"/>
              </a:buClr>
              <a:buSzPct val="75000"/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In-Depth Research:  Fundamental Analysis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6495ed"/>
              </a:buClr>
              <a:buSzPct val="75000"/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Outstanding Fund Track Record (&gt;400% ‘99)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pSp>
        <p:nvGrpSpPr>
          <p:cNvPr id="26" name=""/>
          <p:cNvGrpSpPr/>
          <p:nvPr/>
        </p:nvGrpSpPr>
        <p:grpSpPr>
          <a:xfrm>
            <a:off x="7048080" y="309600"/>
            <a:ext cx="1200600" cy="5870520"/>
            <a:chOff x="7048080" y="309600"/>
            <a:chExt cx="1200600" cy="5870520"/>
          </a:xfrm>
        </p:grpSpPr>
        <p:sp>
          <p:nvSpPr>
            <p:cNvPr id="27" name=""/>
            <p:cNvSpPr/>
            <p:nvPr/>
          </p:nvSpPr>
          <p:spPr>
            <a:xfrm>
              <a:off x="7173000" y="309600"/>
              <a:ext cx="92844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6495ed"/>
                  </a:solidFill>
                  <a:effectLst/>
                  <a:uFillTx/>
                  <a:latin typeface="Century Gothic"/>
                </a:rPr>
                <a:t>Azure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7048080" y="723960"/>
              <a:ext cx="1131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CAPITAL PARTNERS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8248680" y="695160"/>
              <a:ext cx="0" cy="5484960"/>
            </a:xfrm>
            <a:prstGeom prst="line">
              <a:avLst/>
            </a:prstGeom>
            <a:ln w="57240">
              <a:solidFill>
                <a:srgbClr val="6495e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7143840" y="695160"/>
              <a:ext cx="96840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C15E86-7B25-4EF9-9726-B91C0C70C5E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>
            <a:off x="2890800" y="4452840"/>
            <a:ext cx="2583000" cy="2583000"/>
          </a:xfrm>
          <a:prstGeom prst="rect">
            <a:avLst/>
          </a:prstGeom>
          <a:gradFill rotWithShape="0">
            <a:gsLst>
              <a:gs pos="0">
                <a:srgbClr val="2e446d"/>
              </a:gs>
              <a:gs pos="50000">
                <a:srgbClr val="6495ed"/>
              </a:gs>
              <a:gs pos="100000">
                <a:srgbClr val="2e446d"/>
              </a:gs>
            </a:gsLst>
            <a:lin ang="135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948200" y="2890800"/>
            <a:ext cx="2583000" cy="2583000"/>
          </a:xfrm>
          <a:prstGeom prst="rect">
            <a:avLst/>
          </a:prstGeom>
          <a:gradFill rotWithShape="0">
            <a:gsLst>
              <a:gs pos="0">
                <a:srgbClr val="2e446d"/>
              </a:gs>
              <a:gs pos="50000">
                <a:srgbClr val="6495ed"/>
              </a:gs>
              <a:gs pos="100000">
                <a:srgbClr val="2e446d"/>
              </a:gs>
            </a:gsLst>
            <a:lin ang="135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836800" y="6080040"/>
            <a:ext cx="2747880" cy="6426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Head of Global Communications Equipment, CSFB Technology Group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557520" y="4454640"/>
            <a:ext cx="1214640" cy="581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cc00"/>
                </a:solidFill>
                <a:effectLst/>
                <a:uFillTx/>
                <a:latin typeface="Arial Narrow"/>
              </a:rPr>
              <a:t>Paul Ferris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5" name="pferris" descr=""/>
          <p:cNvPicPr/>
          <p:nvPr/>
        </p:nvPicPr>
        <p:blipFill>
          <a:blip r:embed="rId1">
            <a:grayscl/>
          </a:blip>
          <a:stretch/>
        </p:blipFill>
        <p:spPr>
          <a:xfrm>
            <a:off x="3753000" y="4959360"/>
            <a:ext cx="838080" cy="10098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6" name=""/>
          <p:cNvGrpSpPr/>
          <p:nvPr/>
        </p:nvGrpSpPr>
        <p:grpSpPr>
          <a:xfrm>
            <a:off x="-6480" y="3257640"/>
            <a:ext cx="2582640" cy="2620440"/>
            <a:chOff x="-6480" y="3257640"/>
            <a:chExt cx="2582640" cy="2620440"/>
          </a:xfrm>
        </p:grpSpPr>
        <p:sp>
          <p:nvSpPr>
            <p:cNvPr id="37" name=""/>
            <p:cNvSpPr/>
            <p:nvPr/>
          </p:nvSpPr>
          <p:spPr>
            <a:xfrm>
              <a:off x="-6480" y="3257640"/>
              <a:ext cx="2582640" cy="2582280"/>
            </a:xfrm>
            <a:prstGeom prst="rect">
              <a:avLst/>
            </a:prstGeom>
            <a:gradFill rotWithShape="0">
              <a:gsLst>
                <a:gs pos="0">
                  <a:srgbClr val="2e446d"/>
                </a:gs>
                <a:gs pos="50000">
                  <a:srgbClr val="6495ed"/>
                </a:gs>
                <a:gs pos="100000">
                  <a:srgbClr val="2e446d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8" name=""/>
            <p:cNvGrpSpPr/>
            <p:nvPr/>
          </p:nvGrpSpPr>
          <p:grpSpPr>
            <a:xfrm>
              <a:off x="74160" y="3258720"/>
              <a:ext cx="2376720" cy="2619360"/>
              <a:chOff x="74160" y="3258720"/>
              <a:chExt cx="2376720" cy="2619360"/>
            </a:xfrm>
          </p:grpSpPr>
          <p:sp>
            <p:nvSpPr>
              <p:cNvPr id="39" name=""/>
              <p:cNvSpPr/>
              <p:nvPr/>
            </p:nvSpPr>
            <p:spPr>
              <a:xfrm>
                <a:off x="74160" y="4869720"/>
                <a:ext cx="2211480" cy="100836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 Narrow"/>
                  </a:rPr>
                  <a:t>Managed the PBHG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 Narrow"/>
                  </a:rPr>
                  <a:t>New Opportunities Fund,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 Narrow"/>
                  </a:rPr>
                  <a:t>#1 Performing Fund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 Narrow"/>
                  </a:rPr>
                  <a:t>Over Last 12 Months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 Narrow"/>
                  </a:rPr>
                  <a:t> 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40" name="slattery" descr=""/>
              <p:cNvPicPr/>
              <p:nvPr/>
            </p:nvPicPr>
            <p:blipFill>
              <a:blip r:embed="rId2"/>
              <a:srcRect l="11745" t="0" r="7729" b="25534"/>
              <a:stretch/>
            </p:blipFill>
            <p:spPr>
              <a:xfrm>
                <a:off x="757080" y="3715560"/>
                <a:ext cx="919080" cy="1114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1" name=""/>
              <p:cNvSpPr/>
              <p:nvPr/>
            </p:nvSpPr>
            <p:spPr>
              <a:xfrm>
                <a:off x="153720" y="3258720"/>
                <a:ext cx="2297160" cy="581400"/>
              </a:xfrm>
              <a:prstGeom prst="rect">
                <a:avLst/>
              </a:pr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cc00"/>
                    </a:solidFill>
                    <a:effectLst/>
                    <a:uFillTx/>
                    <a:latin typeface="Arial Narrow"/>
                  </a:rPr>
                  <a:t>Frank P. "Quint" Slattery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30120" y="20916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World Class Team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43" name=""/>
          <p:cNvGrpSpPr/>
          <p:nvPr/>
        </p:nvGrpSpPr>
        <p:grpSpPr>
          <a:xfrm>
            <a:off x="2371680" y="1714680"/>
            <a:ext cx="2582640" cy="3004560"/>
            <a:chOff x="2371680" y="1714680"/>
            <a:chExt cx="2582640" cy="3004560"/>
          </a:xfrm>
        </p:grpSpPr>
        <p:sp>
          <p:nvSpPr>
            <p:cNvPr id="44" name=""/>
            <p:cNvSpPr/>
            <p:nvPr/>
          </p:nvSpPr>
          <p:spPr>
            <a:xfrm>
              <a:off x="2371680" y="1714680"/>
              <a:ext cx="2582640" cy="2582640"/>
            </a:xfrm>
            <a:prstGeom prst="rect">
              <a:avLst/>
            </a:prstGeom>
            <a:gradFill rotWithShape="0">
              <a:gsLst>
                <a:gs pos="0">
                  <a:srgbClr val="2e446d"/>
                </a:gs>
                <a:gs pos="50000">
                  <a:srgbClr val="6495ed"/>
                </a:gs>
                <a:gs pos="100000">
                  <a:srgbClr val="2e446d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5" name=""/>
            <p:cNvGrpSpPr/>
            <p:nvPr/>
          </p:nvGrpSpPr>
          <p:grpSpPr>
            <a:xfrm>
              <a:off x="2600280" y="1719360"/>
              <a:ext cx="2233440" cy="2999880"/>
              <a:chOff x="2600280" y="1719360"/>
              <a:chExt cx="2233440" cy="2999880"/>
            </a:xfrm>
          </p:grpSpPr>
          <p:sp>
            <p:nvSpPr>
              <p:cNvPr id="46" name=""/>
              <p:cNvSpPr/>
              <p:nvPr/>
            </p:nvSpPr>
            <p:spPr>
              <a:xfrm>
                <a:off x="2600280" y="3162240"/>
                <a:ext cx="2233440" cy="155700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 Narrow"/>
                  </a:rPr>
                  <a:t>Top-ranked Institutional Investor Analyst in Data Networking, #1 in Reuters, and ranked highly in the WSJ Stock Derby &amp; Earnings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 Narrow"/>
                  </a:rPr>
                  <a:t>Accuracy contest.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47" name="pweinstein" descr=""/>
              <p:cNvPicPr/>
              <p:nvPr/>
            </p:nvPicPr>
            <p:blipFill>
              <a:blip r:embed="rId3">
                <a:grayscl/>
              </a:blip>
              <a:stretch/>
            </p:blipFill>
            <p:spPr>
              <a:xfrm>
                <a:off x="3217680" y="2195640"/>
                <a:ext cx="909720" cy="911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8" name=""/>
              <p:cNvSpPr/>
              <p:nvPr/>
            </p:nvSpPr>
            <p:spPr>
              <a:xfrm>
                <a:off x="2847960" y="1719360"/>
                <a:ext cx="1719000" cy="581400"/>
              </a:xfrm>
              <a:prstGeom prst="rect">
                <a:avLst/>
              </a:pr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cc00"/>
                    </a:solidFill>
                    <a:effectLst/>
                    <a:uFillTx/>
                    <a:latin typeface="Arial Narrow"/>
                  </a:rPr>
                  <a:t>Paul J. Weinstein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9" name=""/>
          <p:cNvSpPr/>
          <p:nvPr/>
        </p:nvSpPr>
        <p:spPr>
          <a:xfrm>
            <a:off x="4508640" y="144360"/>
            <a:ext cx="2582640" cy="2583000"/>
          </a:xfrm>
          <a:prstGeom prst="rect">
            <a:avLst/>
          </a:prstGeom>
          <a:gradFill rotWithShape="0">
            <a:gsLst>
              <a:gs pos="0">
                <a:srgbClr val="2e446d"/>
              </a:gs>
              <a:gs pos="50000">
                <a:srgbClr val="6495ed"/>
              </a:gs>
              <a:gs pos="100000">
                <a:srgbClr val="2e446d"/>
              </a:gs>
            </a:gsLst>
            <a:lin ang="135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759200" y="1552680"/>
            <a:ext cx="2094120" cy="13741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Former Global Head of CSFB's Equity Technology Research Group. Top-ranked Institutional Investor PC Hardware and Software Analyst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" name="mkwatinetz" descr=""/>
          <p:cNvPicPr/>
          <p:nvPr/>
        </p:nvPicPr>
        <p:blipFill>
          <a:blip r:embed="rId4">
            <a:grayscl/>
          </a:blip>
          <a:stretch/>
        </p:blipFill>
        <p:spPr>
          <a:xfrm>
            <a:off x="5321160" y="577800"/>
            <a:ext cx="909720" cy="911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" name=""/>
          <p:cNvSpPr/>
          <p:nvPr/>
        </p:nvSpPr>
        <p:spPr>
          <a:xfrm>
            <a:off x="4851360" y="139680"/>
            <a:ext cx="1908360" cy="5814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cc00"/>
                </a:solidFill>
                <a:effectLst/>
                <a:uFillTx/>
                <a:latin typeface="Arial Narrow"/>
              </a:rPr>
              <a:t>Michael K. Kwatinetz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" name=""/>
          <p:cNvGrpSpPr/>
          <p:nvPr/>
        </p:nvGrpSpPr>
        <p:grpSpPr>
          <a:xfrm>
            <a:off x="5022720" y="2879640"/>
            <a:ext cx="2476440" cy="2226960"/>
            <a:chOff x="5022720" y="2879640"/>
            <a:chExt cx="2476440" cy="2226960"/>
          </a:xfrm>
        </p:grpSpPr>
        <p:sp>
          <p:nvSpPr>
            <p:cNvPr id="54" name=""/>
            <p:cNvSpPr/>
            <p:nvPr/>
          </p:nvSpPr>
          <p:spPr>
            <a:xfrm>
              <a:off x="5022720" y="4464000"/>
              <a:ext cx="2476440" cy="6426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Head of Global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Internet Software, CSFB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Technology Group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55" name="Lester_Cameron" descr=""/>
            <p:cNvPicPr/>
            <p:nvPr/>
          </p:nvPicPr>
          <p:blipFill>
            <a:blip r:embed="rId5">
              <a:grayscl/>
            </a:blip>
            <a:stretch/>
          </p:blipFill>
          <p:spPr>
            <a:xfrm>
              <a:off x="5906880" y="3363840"/>
              <a:ext cx="689040" cy="10335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6" name=""/>
            <p:cNvSpPr/>
            <p:nvPr/>
          </p:nvSpPr>
          <p:spPr>
            <a:xfrm>
              <a:off x="5481360" y="2879640"/>
              <a:ext cx="1590840" cy="5814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cc00"/>
                  </a:solidFill>
                  <a:effectLst/>
                  <a:uFillTx/>
                  <a:latin typeface="Arial Narrow"/>
                </a:rPr>
                <a:t>Cameron Lester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7" name=""/>
          <p:cNvGrpSpPr/>
          <p:nvPr/>
        </p:nvGrpSpPr>
        <p:grpSpPr>
          <a:xfrm>
            <a:off x="7048080" y="309600"/>
            <a:ext cx="1200600" cy="5870520"/>
            <a:chOff x="7048080" y="309600"/>
            <a:chExt cx="1200600" cy="5870520"/>
          </a:xfrm>
        </p:grpSpPr>
        <p:sp>
          <p:nvSpPr>
            <p:cNvPr id="58" name=""/>
            <p:cNvSpPr/>
            <p:nvPr/>
          </p:nvSpPr>
          <p:spPr>
            <a:xfrm>
              <a:off x="7173000" y="309600"/>
              <a:ext cx="92844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6495ed"/>
                  </a:solidFill>
                  <a:effectLst/>
                  <a:uFillTx/>
                  <a:latin typeface="Century Gothic"/>
                </a:rPr>
                <a:t>Azure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7048080" y="723960"/>
              <a:ext cx="1131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CAPITAL PARTNERS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8248680" y="695160"/>
              <a:ext cx="0" cy="5484960"/>
            </a:xfrm>
            <a:prstGeom prst="line">
              <a:avLst/>
            </a:prstGeom>
            <a:ln w="57240">
              <a:solidFill>
                <a:srgbClr val="6495e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7143840" y="695160"/>
              <a:ext cx="96840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650B07-D43D-423D-856A-D3CD302E7A79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"/>
          <p:cNvGrpSpPr/>
          <p:nvPr/>
        </p:nvGrpSpPr>
        <p:grpSpPr>
          <a:xfrm>
            <a:off x="7048080" y="309600"/>
            <a:ext cx="1200600" cy="5870520"/>
            <a:chOff x="7048080" y="309600"/>
            <a:chExt cx="1200600" cy="5870520"/>
          </a:xfrm>
        </p:grpSpPr>
        <p:sp>
          <p:nvSpPr>
            <p:cNvPr id="63" name=""/>
            <p:cNvSpPr/>
            <p:nvPr/>
          </p:nvSpPr>
          <p:spPr>
            <a:xfrm>
              <a:off x="7173000" y="309600"/>
              <a:ext cx="92844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6495ed"/>
                  </a:solidFill>
                  <a:effectLst/>
                  <a:uFillTx/>
                  <a:latin typeface="Century Gothic"/>
                </a:rPr>
                <a:t>Azure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7048080" y="723960"/>
              <a:ext cx="1131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CAPITAL PARTNERS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8248680" y="695160"/>
              <a:ext cx="0" cy="5484960"/>
            </a:xfrm>
            <a:prstGeom prst="line">
              <a:avLst/>
            </a:prstGeom>
            <a:ln w="57240">
              <a:solidFill>
                <a:srgbClr val="6495e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7143840" y="695160"/>
              <a:ext cx="96840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7" name=""/>
          <p:cNvSpPr/>
          <p:nvPr/>
        </p:nvSpPr>
        <p:spPr>
          <a:xfrm>
            <a:off x="3994200" y="4375080"/>
            <a:ext cx="5084640" cy="1900440"/>
          </a:xfrm>
          <a:prstGeom prst="rect">
            <a:avLst/>
          </a:prstGeom>
          <a:gradFill rotWithShape="0">
            <a:gsLst>
              <a:gs pos="0">
                <a:srgbClr val="6495ed"/>
              </a:gs>
              <a:gs pos="100000">
                <a:srgbClr val="2e446d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006800" y="2030400"/>
            <a:ext cx="5084640" cy="2271600"/>
          </a:xfrm>
          <a:prstGeom prst="rect">
            <a:avLst/>
          </a:prstGeom>
          <a:gradFill rotWithShape="0">
            <a:gsLst>
              <a:gs pos="0">
                <a:srgbClr val="6495ed"/>
              </a:gs>
              <a:gs pos="100000">
                <a:srgbClr val="2e446d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994200" y="1832040"/>
            <a:ext cx="4711680" cy="43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7760" y="2030400"/>
            <a:ext cx="3881520" cy="2271600"/>
          </a:xfrm>
          <a:prstGeom prst="rect">
            <a:avLst/>
          </a:prstGeom>
          <a:gradFill rotWithShape="0">
            <a:gsLst>
              <a:gs pos="0">
                <a:srgbClr val="6495ed"/>
              </a:gs>
              <a:gs pos="100000">
                <a:srgbClr val="2e446d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28520" y="1832040"/>
            <a:ext cx="2710080" cy="43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84200" y="209160"/>
            <a:ext cx="794232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Bringing The Best</a:t>
            </a:r>
            <a:br>
              <a:rPr sz="4400"/>
            </a:b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Experience In The Industry...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73" name=""/>
          <p:cNvSpPr/>
          <p:nvPr/>
        </p:nvSpPr>
        <p:spPr>
          <a:xfrm>
            <a:off x="77760" y="4375080"/>
            <a:ext cx="3881520" cy="1900440"/>
          </a:xfrm>
          <a:prstGeom prst="rect">
            <a:avLst/>
          </a:prstGeom>
          <a:gradFill rotWithShape="0">
            <a:gsLst>
              <a:gs pos="0">
                <a:srgbClr val="6495ed"/>
              </a:gs>
              <a:gs pos="100000">
                <a:srgbClr val="2e446d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199520" y="2019240"/>
            <a:ext cx="1382400" cy="3988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cc00"/>
                </a:solidFill>
                <a:effectLst/>
                <a:uFillTx/>
                <a:latin typeface="Arial Narrow"/>
              </a:rPr>
              <a:t>Financing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746320" y="2019240"/>
            <a:ext cx="1382400" cy="3988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cc00"/>
                </a:solidFill>
                <a:effectLst/>
                <a:uFillTx/>
                <a:latin typeface="Arial Narrow"/>
              </a:rPr>
              <a:t>Financing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898440" y="4735440"/>
            <a:ext cx="1715760" cy="12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ADC/Saville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Alcatel/Newbridge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Alcatel/Packet Engines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Bay/Rapid City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Cisco/Cerent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Efficient/Flow Point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Efficient/Netscreen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-73800" y="2357280"/>
            <a:ext cx="1824480" cy="193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7-24 Solutions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Allaire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Aspect Communications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Baan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BEA Systems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Brio Technologies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BSQUARE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Citrix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CommerceOne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Digital Think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15920" y="4202280"/>
            <a:ext cx="2709720" cy="43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898560" y="4354560"/>
            <a:ext cx="2019600" cy="3988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cc00"/>
                </a:solidFill>
                <a:effectLst/>
                <a:uFillTx/>
                <a:latin typeface="Arial Narrow"/>
              </a:rPr>
              <a:t>Strategic Deals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994200" y="4189320"/>
            <a:ext cx="4711680" cy="43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437080" y="4354560"/>
            <a:ext cx="2019600" cy="3988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cc00"/>
                </a:solidFill>
                <a:effectLst/>
                <a:uFillTx/>
                <a:latin typeface="Arial Narrow"/>
              </a:rPr>
              <a:t>Strategic Deals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422360" y="2370240"/>
            <a:ext cx="1575360" cy="177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E.piphany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I2 Technologies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Informatica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Interwoven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JD Edwards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Liberate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Micromuse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NetIQ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 Era of Networks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Onvia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675400" y="4735440"/>
            <a:ext cx="1864080" cy="143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FORE/Berkeley Networks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GEC/RELTEC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IBM/Whistle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Lucent/Ascend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Lucent/Deltkabel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Nokia/Diamond Lane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Nortel/Bay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-125640" y="4735440"/>
            <a:ext cx="2385360" cy="16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Computer Associates/PLATINUM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E.piphany/Octane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E.piphany/Right Point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I2/Aspect Development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Kana Communications/Silknet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Liberate/MoreCom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875400" y="2370240"/>
            <a:ext cx="2034720" cy="177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Accelerated Networks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AMCC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Ascend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Broadcom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CacheFlow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Carrier Access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Cascade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Centillium Communications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Cerent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672160" y="2370240"/>
            <a:ext cx="1902240" cy="177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Clarent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Com21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Efficient Networks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Gadzoox Networks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Juniper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Kestrel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Latitude Communications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 Focus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Next Level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PacketVideo Corp.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345440" y="2370240"/>
            <a:ext cx="1832400" cy="16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Phone.com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RF Micro Devices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Telaxis Communications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Triton Network Sys.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Virata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Wavecom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Wireless Facilities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Xircom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Zhone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7760" y="1536840"/>
            <a:ext cx="3881520" cy="434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Internet &amp; Software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006800" y="1536840"/>
            <a:ext cx="5097600" cy="434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Communications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346880" y="4727520"/>
            <a:ext cx="1848240" cy="12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Nortel/Qtera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Nortel/Shasta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Nortel/Xros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Redback/Siara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Siemens/CastleNetworks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Siemens/Redstone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Zhone/Premisys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711880" y="2370240"/>
            <a:ext cx="1364760" cy="177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Onyx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PCorder.com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Rational Software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Selectica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Silknet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VA Linux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Vantive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Veritas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Vitria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Wind River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017440" y="4738680"/>
            <a:ext cx="2073960" cy="11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NetIQ/Mission Critical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Nortel/Clarify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Rational Software/Pure Atria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Red Hat/Cygnus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Veritas/Seagate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Wind River/ISI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C701CC-72E6-46F9-A3AE-05A4E7C123B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"/>
          <p:cNvSpPr/>
          <p:nvPr/>
        </p:nvSpPr>
        <p:spPr>
          <a:xfrm rot="4585200">
            <a:off x="2307960" y="3450960"/>
            <a:ext cx="1893960" cy="3316320"/>
          </a:xfrm>
          <a:prstGeom prst="flowChartExtract">
            <a:avLst/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7165200">
            <a:off x="2042280" y="2757240"/>
            <a:ext cx="1893960" cy="3065400"/>
          </a:xfrm>
          <a:prstGeom prst="flowChartExtra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5" name=""/>
          <p:cNvGrpSpPr/>
          <p:nvPr/>
        </p:nvGrpSpPr>
        <p:grpSpPr>
          <a:xfrm>
            <a:off x="1924200" y="541440"/>
            <a:ext cx="3161520" cy="5162040"/>
            <a:chOff x="1924200" y="541440"/>
            <a:chExt cx="3161520" cy="5162040"/>
          </a:xfrm>
        </p:grpSpPr>
        <p:sp>
          <p:nvSpPr>
            <p:cNvPr id="96" name=""/>
            <p:cNvSpPr/>
            <p:nvPr/>
          </p:nvSpPr>
          <p:spPr>
            <a:xfrm rot="9918600">
              <a:off x="2802600" y="2201760"/>
              <a:ext cx="1893600" cy="3315600"/>
            </a:xfrm>
            <a:prstGeom prst="flowChartExtract">
              <a:avLst/>
            </a:prstGeom>
            <a:blipFill rotWithShape="0">
              <a:blip r:embed="rId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 rot="4518600">
              <a:off x="2169360" y="758160"/>
              <a:ext cx="2076840" cy="2109960"/>
            </a:xfrm>
            <a:prstGeom prst="ellipse">
              <a:avLst/>
            </a:pr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8" name=""/>
          <p:cNvSpPr/>
          <p:nvPr/>
        </p:nvSpPr>
        <p:spPr>
          <a:xfrm rot="20784600">
            <a:off x="159840" y="4556160"/>
            <a:ext cx="2076480" cy="2109600"/>
          </a:xfrm>
          <a:prstGeom prst="ellipse">
            <a:avLst/>
          </a:prstGeom>
          <a:blipFill rotWithShape="0">
            <a:blip r:embed="rId5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rot="1765200">
            <a:off x="321840" y="2277720"/>
            <a:ext cx="1919520" cy="2109600"/>
          </a:xfrm>
          <a:prstGeom prst="ellipse">
            <a:avLst/>
          </a:prstGeom>
          <a:blipFill rotWithShape="0">
            <a:blip r:embed="rId6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0" name=""/>
          <p:cNvGrpSpPr/>
          <p:nvPr/>
        </p:nvGrpSpPr>
        <p:grpSpPr>
          <a:xfrm>
            <a:off x="3067200" y="801720"/>
            <a:ext cx="3844800" cy="5034960"/>
            <a:chOff x="3067200" y="801720"/>
            <a:chExt cx="3844800" cy="5034960"/>
          </a:xfrm>
        </p:grpSpPr>
        <p:sp>
          <p:nvSpPr>
            <p:cNvPr id="101" name=""/>
            <p:cNvSpPr/>
            <p:nvPr/>
          </p:nvSpPr>
          <p:spPr>
            <a:xfrm rot="12426600">
              <a:off x="3697920" y="2383560"/>
              <a:ext cx="1833480" cy="3211560"/>
            </a:xfrm>
            <a:prstGeom prst="flowChartExtract">
              <a:avLst/>
            </a:prstGeom>
            <a:blipFill rotWithShape="0">
              <a:blip r:embed="rId7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 rot="7026000">
              <a:off x="4538520" y="1140480"/>
              <a:ext cx="2011320" cy="2043000"/>
            </a:xfrm>
            <a:prstGeom prst="ellipse">
              <a:avLst/>
            </a:prstGeom>
            <a:blipFill rotWithShape="0">
              <a:blip r:embed="rId8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3" name=""/>
          <p:cNvGrpSpPr/>
          <p:nvPr/>
        </p:nvGrpSpPr>
        <p:grpSpPr>
          <a:xfrm>
            <a:off x="7048080" y="246240"/>
            <a:ext cx="1200600" cy="5870520"/>
            <a:chOff x="7048080" y="246240"/>
            <a:chExt cx="1200600" cy="5870520"/>
          </a:xfrm>
        </p:grpSpPr>
        <p:sp>
          <p:nvSpPr>
            <p:cNvPr id="104" name=""/>
            <p:cNvSpPr/>
            <p:nvPr/>
          </p:nvSpPr>
          <p:spPr>
            <a:xfrm>
              <a:off x="7173000" y="246240"/>
              <a:ext cx="92844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6495ed"/>
                  </a:solidFill>
                  <a:effectLst/>
                  <a:uFillTx/>
                  <a:latin typeface="Century Gothic"/>
                </a:rPr>
                <a:t>Azure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048080" y="660600"/>
              <a:ext cx="1131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CAPITAL PARTNERS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8248680" y="631800"/>
              <a:ext cx="0" cy="5484960"/>
            </a:xfrm>
            <a:prstGeom prst="line">
              <a:avLst/>
            </a:prstGeom>
            <a:ln w="57240">
              <a:solidFill>
                <a:srgbClr val="6495e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7143840" y="631800"/>
              <a:ext cx="96840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8" name=""/>
          <p:cNvSpPr/>
          <p:nvPr/>
        </p:nvSpPr>
        <p:spPr>
          <a:xfrm rot="14829000">
            <a:off x="4283640" y="3100320"/>
            <a:ext cx="1717560" cy="3008520"/>
          </a:xfrm>
          <a:prstGeom prst="flowChartExtract">
            <a:avLst/>
          </a:prstGeom>
          <a:blipFill rotWithShape="0">
            <a:blip r:embed="rId9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rot="9429000">
            <a:off x="5968800" y="2898360"/>
            <a:ext cx="1884240" cy="1913040"/>
          </a:xfrm>
          <a:prstGeom prst="ellipse">
            <a:avLst/>
          </a:prstGeom>
          <a:blipFill rotWithShape="0">
            <a:blip r:embed="rId10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0" name=""/>
          <p:cNvGrpSpPr/>
          <p:nvPr/>
        </p:nvGrpSpPr>
        <p:grpSpPr>
          <a:xfrm>
            <a:off x="-82440" y="4775040"/>
            <a:ext cx="2520720" cy="1578240"/>
            <a:chOff x="-82440" y="4775040"/>
            <a:chExt cx="2520720" cy="1578240"/>
          </a:xfrm>
        </p:grpSpPr>
        <p:sp>
          <p:nvSpPr>
            <p:cNvPr id="111" name=""/>
            <p:cNvSpPr/>
            <p:nvPr/>
          </p:nvSpPr>
          <p:spPr>
            <a:xfrm>
              <a:off x="-82440" y="5081400"/>
              <a:ext cx="2520720" cy="127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800" strike="noStrike" u="none">
                  <a:solidFill>
                    <a:srgbClr val="ffcc00"/>
                  </a:solidFill>
                  <a:effectLst/>
                  <a:uFillTx/>
                  <a:latin typeface="Arial Narrow"/>
                </a:rPr>
                <a:t>Naveen Jain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Chairman of the Board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2" name=""/>
            <p:cNvGrpSpPr/>
            <p:nvPr/>
          </p:nvGrpSpPr>
          <p:grpSpPr>
            <a:xfrm>
              <a:off x="817560" y="4775040"/>
              <a:ext cx="709560" cy="480960"/>
              <a:chOff x="817560" y="4775040"/>
              <a:chExt cx="709560" cy="480960"/>
            </a:xfrm>
          </p:grpSpPr>
          <p:sp>
            <p:nvSpPr>
              <p:cNvPr id="113" name=""/>
              <p:cNvSpPr/>
              <p:nvPr/>
            </p:nvSpPr>
            <p:spPr>
              <a:xfrm>
                <a:off x="817560" y="4775040"/>
                <a:ext cx="709560" cy="48096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114" name="infospace_logo" descr=""/>
              <p:cNvPicPr/>
              <p:nvPr/>
            </p:nvPicPr>
            <p:blipFill>
              <a:blip r:embed="rId11"/>
              <a:stretch/>
            </p:blipFill>
            <p:spPr>
              <a:xfrm>
                <a:off x="894600" y="4781160"/>
                <a:ext cx="563400" cy="473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20560" y="-92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Experienced Advisory Board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16" name=""/>
          <p:cNvSpPr/>
          <p:nvPr/>
        </p:nvSpPr>
        <p:spPr>
          <a:xfrm>
            <a:off x="4300560" y="1755720"/>
            <a:ext cx="2521080" cy="12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00"/>
                </a:solidFill>
                <a:effectLst/>
                <a:uFillTx/>
                <a:latin typeface="Arial Narrow"/>
              </a:rPr>
              <a:t>Mark Leslie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Chairman of the Board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&amp; CEO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7" name="gnav-veritas_w-tag" descr=""/>
          <p:cNvPicPr/>
          <p:nvPr/>
        </p:nvPicPr>
        <p:blipFill>
          <a:blip r:embed="rId12"/>
          <a:srcRect l="11363" t="0" r="14670" b="28293"/>
          <a:stretch/>
        </p:blipFill>
        <p:spPr>
          <a:xfrm>
            <a:off x="4998960" y="1376280"/>
            <a:ext cx="1095480" cy="4111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18" name=""/>
          <p:cNvGrpSpPr/>
          <p:nvPr/>
        </p:nvGrpSpPr>
        <p:grpSpPr>
          <a:xfrm>
            <a:off x="2746800" y="3490920"/>
            <a:ext cx="2164320" cy="3492720"/>
            <a:chOff x="2746800" y="3490920"/>
            <a:chExt cx="2164320" cy="3492720"/>
          </a:xfrm>
        </p:grpSpPr>
        <p:sp>
          <p:nvSpPr>
            <p:cNvPr id="119" name=""/>
            <p:cNvSpPr/>
            <p:nvPr/>
          </p:nvSpPr>
          <p:spPr>
            <a:xfrm rot="951000">
              <a:off x="3329280" y="3624480"/>
              <a:ext cx="1296360" cy="2270520"/>
            </a:xfrm>
            <a:prstGeom prst="flowChartExtract">
              <a:avLst/>
            </a:prstGeom>
            <a:blipFill rotWithShape="0">
              <a:blip r:embed="rId1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 rot="16810200">
              <a:off x="2872080" y="5433480"/>
              <a:ext cx="1422360" cy="1444680"/>
            </a:xfrm>
            <a:prstGeom prst="ellipse">
              <a:avLst/>
            </a:prstGeom>
            <a:blipFill rotWithShape="0">
              <a:blip r:embed="rId1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1" name=""/>
          <p:cNvSpPr/>
          <p:nvPr/>
        </p:nvSpPr>
        <p:spPr>
          <a:xfrm>
            <a:off x="1968480" y="1417680"/>
            <a:ext cx="2521080" cy="12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00"/>
                </a:solidFill>
                <a:effectLst/>
                <a:uFillTx/>
                <a:latin typeface="Arial Narrow"/>
              </a:rPr>
              <a:t>Bob Herbold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Executive V.P. &amp; COO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2" name="mslogo" descr=""/>
          <p:cNvPicPr/>
          <p:nvPr/>
        </p:nvPicPr>
        <p:blipFill>
          <a:blip r:embed="rId15"/>
          <a:stretch/>
        </p:blipFill>
        <p:spPr>
          <a:xfrm>
            <a:off x="2611440" y="1144440"/>
            <a:ext cx="1279440" cy="4572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23" name=""/>
          <p:cNvGrpSpPr/>
          <p:nvPr/>
        </p:nvGrpSpPr>
        <p:grpSpPr>
          <a:xfrm>
            <a:off x="3089520" y="3882600"/>
            <a:ext cx="3735360" cy="3100320"/>
            <a:chOff x="3089520" y="3882600"/>
            <a:chExt cx="3735360" cy="3100320"/>
          </a:xfrm>
        </p:grpSpPr>
        <p:sp>
          <p:nvSpPr>
            <p:cNvPr id="124" name=""/>
            <p:cNvSpPr/>
            <p:nvPr/>
          </p:nvSpPr>
          <p:spPr>
            <a:xfrm rot="18146400">
              <a:off x="3792960" y="3904560"/>
              <a:ext cx="1387440" cy="2429640"/>
            </a:xfrm>
            <a:prstGeom prst="flowChartExtract">
              <a:avLst/>
            </a:prstGeom>
            <a:blipFill rotWithShape="0">
              <a:blip r:embed="rId16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 rot="12405000">
              <a:off x="5036400" y="5176800"/>
              <a:ext cx="1521720" cy="1546200"/>
            </a:xfrm>
            <a:prstGeom prst="ellipse">
              <a:avLst/>
            </a:prstGeom>
            <a:blipFill rotWithShape="0">
              <a:blip r:embed="rId17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6" name=""/>
          <p:cNvSpPr/>
          <p:nvPr/>
        </p:nvSpPr>
        <p:spPr>
          <a:xfrm>
            <a:off x="2438280" y="5587920"/>
            <a:ext cx="224532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Leading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Communications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Executive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TBA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178080" y="3193920"/>
            <a:ext cx="1990800" cy="1989360"/>
          </a:xfrm>
          <a:prstGeom prst="ellipse">
            <a:avLst/>
          </a:prstGeom>
          <a:gradFill rotWithShape="0">
            <a:gsLst>
              <a:gs pos="0">
                <a:srgbClr val="ffcc00"/>
              </a:gs>
              <a:gs pos="100000">
                <a:srgbClr val="755e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Azure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Capital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Partners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8" name=""/>
          <p:cNvGrpSpPr/>
          <p:nvPr/>
        </p:nvGrpSpPr>
        <p:grpSpPr>
          <a:xfrm>
            <a:off x="4680" y="2266920"/>
            <a:ext cx="2521080" cy="1829880"/>
            <a:chOff x="4680" y="2266920"/>
            <a:chExt cx="2521080" cy="1829880"/>
          </a:xfrm>
        </p:grpSpPr>
        <p:sp>
          <p:nvSpPr>
            <p:cNvPr id="129" name=""/>
            <p:cNvSpPr/>
            <p:nvPr/>
          </p:nvSpPr>
          <p:spPr>
            <a:xfrm>
              <a:off x="4680" y="2825640"/>
              <a:ext cx="2521080" cy="1271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800" strike="noStrike" u="none">
                  <a:solidFill>
                    <a:srgbClr val="ffcc00"/>
                  </a:solidFill>
                  <a:effectLst/>
                  <a:uFillTx/>
                  <a:latin typeface="Arial Narrow"/>
                </a:rPr>
                <a:t>Carl Russo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SVP, Head of 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Optical Networking Group &amp;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Former CEO of Cerent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30" name="logo-tagline" descr=""/>
            <p:cNvPicPr/>
            <p:nvPr/>
          </p:nvPicPr>
          <p:blipFill>
            <a:blip r:embed="rId18"/>
            <a:srcRect l="7489" t="9209" r="7489" b="32189"/>
            <a:stretch/>
          </p:blipFill>
          <p:spPr>
            <a:xfrm>
              <a:off x="776520" y="2266920"/>
              <a:ext cx="941400" cy="52668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131" name=""/>
          <p:cNvGrpSpPr/>
          <p:nvPr/>
        </p:nvGrpSpPr>
        <p:grpSpPr>
          <a:xfrm>
            <a:off x="5270400" y="3057480"/>
            <a:ext cx="3278160" cy="1581120"/>
            <a:chOff x="5270400" y="3057480"/>
            <a:chExt cx="3278160" cy="1581120"/>
          </a:xfrm>
        </p:grpSpPr>
        <p:sp>
          <p:nvSpPr>
            <p:cNvPr id="132" name=""/>
            <p:cNvSpPr/>
            <p:nvPr/>
          </p:nvSpPr>
          <p:spPr>
            <a:xfrm>
              <a:off x="5270400" y="3367080"/>
              <a:ext cx="3278160" cy="1271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800" strike="noStrike" u="none">
                  <a:solidFill>
                    <a:srgbClr val="ffcc00"/>
                  </a:solidFill>
                  <a:effectLst/>
                  <a:uFillTx/>
                  <a:latin typeface="Arial Narrow"/>
                </a:rPr>
                <a:t>Tom Meredith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Co Managing Partner,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Dell Ventures &amp; Former CFO,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Dell Computer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3" name=""/>
            <p:cNvGrpSpPr/>
            <p:nvPr/>
          </p:nvGrpSpPr>
          <p:grpSpPr>
            <a:xfrm>
              <a:off x="6550200" y="3057480"/>
              <a:ext cx="718920" cy="385560"/>
              <a:chOff x="6550200" y="3057480"/>
              <a:chExt cx="718920" cy="385560"/>
            </a:xfrm>
          </p:grpSpPr>
          <p:sp>
            <p:nvSpPr>
              <p:cNvPr id="134" name=""/>
              <p:cNvSpPr/>
              <p:nvPr/>
            </p:nvSpPr>
            <p:spPr>
              <a:xfrm>
                <a:off x="6550200" y="3057480"/>
                <a:ext cx="718920" cy="38556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135" name="dell_logo" descr=""/>
              <p:cNvPicPr/>
              <p:nvPr/>
            </p:nvPicPr>
            <p:blipFill>
              <a:blip r:embed="rId19"/>
              <a:srcRect l="3166" t="11586" r="51251" b="10189"/>
              <a:stretch/>
            </p:blipFill>
            <p:spPr>
              <a:xfrm>
                <a:off x="6651360" y="3110400"/>
                <a:ext cx="512280" cy="273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grpSp>
        <p:nvGrpSpPr>
          <p:cNvPr id="136" name=""/>
          <p:cNvGrpSpPr/>
          <p:nvPr/>
        </p:nvGrpSpPr>
        <p:grpSpPr>
          <a:xfrm>
            <a:off x="4587840" y="5307120"/>
            <a:ext cx="2521080" cy="1563120"/>
            <a:chOff x="4587840" y="5307120"/>
            <a:chExt cx="2521080" cy="1563120"/>
          </a:xfrm>
        </p:grpSpPr>
        <p:sp>
          <p:nvSpPr>
            <p:cNvPr id="137" name=""/>
            <p:cNvSpPr/>
            <p:nvPr/>
          </p:nvSpPr>
          <p:spPr>
            <a:xfrm>
              <a:off x="4587840" y="5598720"/>
              <a:ext cx="2521080" cy="1271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800" strike="noStrike" u="none">
                  <a:solidFill>
                    <a:srgbClr val="ffcc00"/>
                  </a:solidFill>
                  <a:effectLst/>
                  <a:uFillTx/>
                  <a:latin typeface="Arial Narrow"/>
                </a:rPr>
                <a:t>Roger Siboni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President &amp; CEO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38" name="epiphany-logo" descr=""/>
            <p:cNvPicPr/>
            <p:nvPr/>
          </p:nvPicPr>
          <p:blipFill>
            <a:blip r:embed="rId20"/>
            <a:srcRect l="7087" t="0" r="0" b="0"/>
            <a:stretch/>
          </p:blipFill>
          <p:spPr>
            <a:xfrm>
              <a:off x="5343480" y="5307120"/>
              <a:ext cx="1008000" cy="5392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E22390-C4B1-4670-B602-232FD80A6C08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"/>
          <p:cNvGrpSpPr/>
          <p:nvPr/>
        </p:nvGrpSpPr>
        <p:grpSpPr>
          <a:xfrm>
            <a:off x="7048080" y="309600"/>
            <a:ext cx="1200600" cy="5870520"/>
            <a:chOff x="7048080" y="309600"/>
            <a:chExt cx="1200600" cy="5870520"/>
          </a:xfrm>
        </p:grpSpPr>
        <p:sp>
          <p:nvSpPr>
            <p:cNvPr id="140" name=""/>
            <p:cNvSpPr/>
            <p:nvPr/>
          </p:nvSpPr>
          <p:spPr>
            <a:xfrm>
              <a:off x="7173000" y="309600"/>
              <a:ext cx="92844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6495ed"/>
                  </a:solidFill>
                  <a:effectLst/>
                  <a:uFillTx/>
                  <a:latin typeface="Century Gothic"/>
                </a:rPr>
                <a:t>Azure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7048080" y="723960"/>
              <a:ext cx="1131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CAPITAL PARTNERS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8248680" y="695160"/>
              <a:ext cx="0" cy="5484960"/>
            </a:xfrm>
            <a:prstGeom prst="line">
              <a:avLst/>
            </a:prstGeom>
            <a:ln w="57240">
              <a:solidFill>
                <a:srgbClr val="6495e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7143840" y="695160"/>
              <a:ext cx="96840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597960" y="209160"/>
            <a:ext cx="6016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Technology Industry Dynamics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45" name=""/>
          <p:cNvSpPr/>
          <p:nvPr/>
        </p:nvSpPr>
        <p:spPr>
          <a:xfrm rot="19824600">
            <a:off x="2274480" y="550440"/>
            <a:ext cx="4413240" cy="69750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387377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387377"/>
              </a:path>
            </a:pathLst>
          </a:custGeom>
          <a:noFill/>
          <a:ln w="9360">
            <a:solidFill>
              <a:srgbClr val="6495ed">
                <a:alpha val="50000"/>
              </a:srgbClr>
            </a:solidFill>
            <a:miter/>
          </a:ln>
          <a:effectLst>
            <a:outerShdw dist="17819" dir="2700000" blurRad="0" rotWithShape="0">
              <a:srgbClr val="3b598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rot="9025200">
            <a:off x="5183280" y="-2809800"/>
            <a:ext cx="4638600" cy="59115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387377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387377"/>
              </a:path>
            </a:pathLst>
          </a:custGeom>
          <a:noFill/>
          <a:ln w="9360">
            <a:solidFill>
              <a:srgbClr val="6495ed">
                <a:alpha val="50000"/>
              </a:srgbClr>
            </a:solidFill>
            <a:miter/>
          </a:ln>
          <a:effectLst>
            <a:outerShdw dist="17819" dir="2700000" blurRad="0" rotWithShape="0">
              <a:srgbClr val="3b598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rot="19824600">
            <a:off x="2398320" y="717120"/>
            <a:ext cx="4413240" cy="69750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387377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387377"/>
              </a:path>
            </a:pathLst>
          </a:custGeom>
          <a:noFill/>
          <a:ln w="9360">
            <a:solidFill>
              <a:srgbClr val="6495ed">
                <a:alpha val="50000"/>
              </a:srgbClr>
            </a:solidFill>
            <a:miter/>
          </a:ln>
          <a:effectLst>
            <a:outerShdw dist="17819" dir="2700000" blurRad="0" rotWithShape="0">
              <a:srgbClr val="3b598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rot="9025200">
            <a:off x="5306760" y="-2644920"/>
            <a:ext cx="4638600" cy="59144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387377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387377"/>
              </a:path>
            </a:pathLst>
          </a:custGeom>
          <a:noFill/>
          <a:ln w="9360">
            <a:solidFill>
              <a:srgbClr val="6495ed">
                <a:alpha val="50000"/>
              </a:srgbClr>
            </a:solidFill>
            <a:miter/>
          </a:ln>
          <a:effectLst>
            <a:outerShdw dist="17819" dir="2700000" blurRad="0" rotWithShape="0">
              <a:srgbClr val="3b598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rot="19824600">
            <a:off x="2522160" y="887040"/>
            <a:ext cx="4413240" cy="69750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387377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387377"/>
              </a:path>
            </a:pathLst>
          </a:custGeom>
          <a:noFill/>
          <a:ln w="9360">
            <a:solidFill>
              <a:srgbClr val="6495ed">
                <a:alpha val="50000"/>
              </a:srgbClr>
            </a:solidFill>
            <a:miter/>
          </a:ln>
          <a:effectLst>
            <a:outerShdw dist="17819" dir="2700000" blurRad="0" rotWithShape="0">
              <a:srgbClr val="3b598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rot="9025200">
            <a:off x="5429880" y="-2473920"/>
            <a:ext cx="4637880" cy="59115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387377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387377"/>
              </a:path>
            </a:pathLst>
          </a:custGeom>
          <a:noFill/>
          <a:ln w="9360">
            <a:solidFill>
              <a:srgbClr val="6495ed">
                <a:alpha val="50000"/>
              </a:srgbClr>
            </a:solidFill>
            <a:miter/>
          </a:ln>
          <a:effectLst>
            <a:outerShdw dist="17819" dir="2700000" blurRad="0" rotWithShape="0">
              <a:srgbClr val="3b598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rot="19824600">
            <a:off x="2646000" y="1053720"/>
            <a:ext cx="4413240" cy="69750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387377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387377"/>
              </a:path>
            </a:pathLst>
          </a:custGeom>
          <a:noFill/>
          <a:ln w="9360">
            <a:solidFill>
              <a:srgbClr val="6495ed">
                <a:alpha val="50000"/>
              </a:srgbClr>
            </a:solidFill>
            <a:miter/>
          </a:ln>
          <a:effectLst>
            <a:outerShdw dist="17819" dir="2700000" blurRad="0" rotWithShape="0">
              <a:srgbClr val="3b598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rot="9025200">
            <a:off x="5553360" y="-2307960"/>
            <a:ext cx="4637880" cy="59144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387377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387377"/>
              </a:path>
            </a:pathLst>
          </a:custGeom>
          <a:noFill/>
          <a:ln w="9360">
            <a:solidFill>
              <a:srgbClr val="6495ed">
                <a:alpha val="50000"/>
              </a:srgbClr>
            </a:solidFill>
            <a:miter/>
          </a:ln>
          <a:effectLst>
            <a:outerShdw dist="17819" dir="2700000" blurRad="0" rotWithShape="0">
              <a:srgbClr val="3b598d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35040" y="2023920"/>
            <a:ext cx="74358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Web Infrastructure Buildout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Optics - Just Beginning $200B+ Overhaul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Broadband Is Transforming The Global Network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Personal Portable Web (Wireless Internet)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524"/>
              </a:spcBef>
              <a:buClr>
                <a:srgbClr val="6495ed"/>
              </a:buClr>
              <a:buSzPct val="75000"/>
              <a:buFont typeface="Wingdings" charset="2"/>
              <a:buChar char=""/>
              <a:tabLst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Access Anywhere, Any Time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Service Differentiation Is Key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Fourth Wave - Shipping Products In Bytes 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109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Time And Distance Shrinking For Business And Consumers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D0C6A0-347B-4398-8C16-69C78C31D790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>
            <a:off x="351000" y="5105520"/>
            <a:ext cx="6651360" cy="609480"/>
          </a:xfrm>
          <a:prstGeom prst="rect">
            <a:avLst/>
          </a:prstGeom>
          <a:gradFill rotWithShape="0">
            <a:gsLst>
              <a:gs pos="0">
                <a:srgbClr val="273b5e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“Azure Neural Network”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51000" y="4292640"/>
            <a:ext cx="6651360" cy="609480"/>
          </a:xfrm>
          <a:prstGeom prst="rect">
            <a:avLst/>
          </a:prstGeom>
          <a:gradFill rotWithShape="0">
            <a:gsLst>
              <a:gs pos="0">
                <a:srgbClr val="273b5e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“Cradle To Crown”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51000" y="3492360"/>
            <a:ext cx="6651360" cy="609840"/>
          </a:xfrm>
          <a:prstGeom prst="rect">
            <a:avLst/>
          </a:prstGeom>
          <a:gradFill rotWithShape="0">
            <a:gsLst>
              <a:gs pos="0">
                <a:srgbClr val="273b5e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Cross-Synergies Of Cross-Over And Venture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51000" y="2143080"/>
            <a:ext cx="6651360" cy="1163520"/>
          </a:xfrm>
          <a:prstGeom prst="rect">
            <a:avLst/>
          </a:prstGeom>
          <a:gradFill rotWithShape="0">
            <a:gsLst>
              <a:gs pos="0">
                <a:srgbClr val="273b5e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Unparalleled Expertise 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Focus In Propelling Companies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97960" y="209160"/>
            <a:ext cx="6899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The Azure Opportunity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grpSp>
        <p:nvGrpSpPr>
          <p:cNvPr id="159" name=""/>
          <p:cNvGrpSpPr/>
          <p:nvPr/>
        </p:nvGrpSpPr>
        <p:grpSpPr>
          <a:xfrm>
            <a:off x="7048080" y="309600"/>
            <a:ext cx="1200600" cy="5870520"/>
            <a:chOff x="7048080" y="309600"/>
            <a:chExt cx="1200600" cy="5870520"/>
          </a:xfrm>
        </p:grpSpPr>
        <p:sp>
          <p:nvSpPr>
            <p:cNvPr id="160" name=""/>
            <p:cNvSpPr/>
            <p:nvPr/>
          </p:nvSpPr>
          <p:spPr>
            <a:xfrm>
              <a:off x="7173000" y="309600"/>
              <a:ext cx="92844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6495ed"/>
                  </a:solidFill>
                  <a:effectLst/>
                  <a:uFillTx/>
                  <a:latin typeface="Century Gothic"/>
                </a:rPr>
                <a:t>Azure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7048080" y="723960"/>
              <a:ext cx="1131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CAPITAL PARTNERS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8248680" y="695160"/>
              <a:ext cx="0" cy="5484960"/>
            </a:xfrm>
            <a:prstGeom prst="line">
              <a:avLst/>
            </a:prstGeom>
            <a:ln w="57240">
              <a:solidFill>
                <a:srgbClr val="6495e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7143840" y="695160"/>
              <a:ext cx="96840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FD65A7-1473-410A-97A4-C83B4912B097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"/>
          <p:cNvGrpSpPr/>
          <p:nvPr/>
        </p:nvGrpSpPr>
        <p:grpSpPr>
          <a:xfrm>
            <a:off x="7048080" y="309600"/>
            <a:ext cx="1200600" cy="5870520"/>
            <a:chOff x="7048080" y="309600"/>
            <a:chExt cx="1200600" cy="5870520"/>
          </a:xfrm>
        </p:grpSpPr>
        <p:sp>
          <p:nvSpPr>
            <p:cNvPr id="165" name=""/>
            <p:cNvSpPr/>
            <p:nvPr/>
          </p:nvSpPr>
          <p:spPr>
            <a:xfrm>
              <a:off x="7173000" y="309600"/>
              <a:ext cx="92844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6495ed"/>
                  </a:solidFill>
                  <a:effectLst/>
                  <a:uFillTx/>
                  <a:latin typeface="Century Gothic"/>
                </a:rPr>
                <a:t>Azure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7048080" y="723960"/>
              <a:ext cx="1131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CAPITAL PARTNERS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8248680" y="695160"/>
              <a:ext cx="0" cy="5484960"/>
            </a:xfrm>
            <a:prstGeom prst="line">
              <a:avLst/>
            </a:prstGeom>
            <a:ln w="57240">
              <a:solidFill>
                <a:srgbClr val="6495e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7143840" y="695160"/>
              <a:ext cx="96840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69" name="" descr=""/>
          <p:cNvPicPr/>
          <p:nvPr/>
        </p:nvPicPr>
        <p:blipFill>
          <a:blip r:embed="rId1"/>
          <a:srcRect l="0" t="56674" r="0" b="0"/>
          <a:stretch/>
        </p:blipFill>
        <p:spPr>
          <a:xfrm>
            <a:off x="2287440" y="3603600"/>
            <a:ext cx="3249720" cy="14079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</p:pic>
      <p:pic>
        <p:nvPicPr>
          <p:cNvPr id="170" name="" descr=""/>
          <p:cNvPicPr/>
          <p:nvPr/>
        </p:nvPicPr>
        <p:blipFill>
          <a:blip r:embed="rId2"/>
          <a:srcRect l="14400" t="11749" r="0" b="0"/>
          <a:stretch/>
        </p:blipFill>
        <p:spPr>
          <a:xfrm>
            <a:off x="4344840" y="1946160"/>
            <a:ext cx="2973600" cy="30654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</p:pic>
      <p:pic>
        <p:nvPicPr>
          <p:cNvPr id="171" name="" descr=""/>
          <p:cNvPicPr/>
          <p:nvPr/>
        </p:nvPicPr>
        <p:blipFill>
          <a:blip r:embed="rId3"/>
          <a:srcRect l="14400" t="58233" r="0" b="0"/>
          <a:stretch/>
        </p:blipFill>
        <p:spPr>
          <a:xfrm>
            <a:off x="2230560" y="2152800"/>
            <a:ext cx="2973240" cy="1450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</p:pic>
      <p:sp>
        <p:nvSpPr>
          <p:cNvPr id="172" name=""/>
          <p:cNvSpPr/>
          <p:nvPr/>
        </p:nvSpPr>
        <p:spPr>
          <a:xfrm>
            <a:off x="3193920" y="1365120"/>
            <a:ext cx="2400480" cy="2400480"/>
          </a:xfrm>
          <a:prstGeom prst="ellipse">
            <a:avLst/>
          </a:prstGeom>
          <a:noFill/>
          <a:ln w="9360">
            <a:solidFill>
              <a:srgbClr val="ffcc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792600" y="2401920"/>
            <a:ext cx="2682720" cy="2943360"/>
          </a:xfrm>
          <a:prstGeom prst="ellipse">
            <a:avLst/>
          </a:prstGeom>
          <a:noFill/>
          <a:ln w="9360">
            <a:solidFill>
              <a:srgbClr val="ffcc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239840" y="3052800"/>
            <a:ext cx="2400120" cy="2400120"/>
          </a:xfrm>
          <a:prstGeom prst="ellipse">
            <a:avLst/>
          </a:prstGeom>
          <a:noFill/>
          <a:ln w="9360">
            <a:solidFill>
              <a:srgbClr val="ffcc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598320" y="209160"/>
            <a:ext cx="780912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The Azure Neural Network</a:t>
            </a:r>
            <a:br>
              <a:rPr sz="4400"/>
            </a:b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At Work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76" name=""/>
          <p:cNvSpPr/>
          <p:nvPr/>
        </p:nvSpPr>
        <p:spPr>
          <a:xfrm>
            <a:off x="3193920" y="3365640"/>
            <a:ext cx="1308240" cy="1307880"/>
          </a:xfrm>
          <a:prstGeom prst="ellipse">
            <a:avLst/>
          </a:prstGeom>
          <a:gradFill rotWithShape="0">
            <a:gsLst>
              <a:gs pos="0">
                <a:srgbClr val="755e00"/>
              </a:gs>
              <a:gs pos="50000">
                <a:srgbClr val="ffcc00"/>
              </a:gs>
              <a:gs pos="100000">
                <a:srgbClr val="755e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Azure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239840" y="4316400"/>
            <a:ext cx="1566720" cy="15667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Public Hedge/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Mutual Funds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866880" y="2301840"/>
            <a:ext cx="1566720" cy="15667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Next Gen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Provider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946680" y="5011560"/>
            <a:ext cx="1590480" cy="159084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Complementary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VC Partner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193920" y="873000"/>
            <a:ext cx="1567080" cy="156708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International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944960" y="1195560"/>
            <a:ext cx="1724040" cy="172368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Optical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102280" y="3052800"/>
            <a:ext cx="1566720" cy="15667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Optical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Component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Startup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770520" y="2401920"/>
            <a:ext cx="1660680" cy="16603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6495ed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Complementary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Crossover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Partner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8B82B5-E721-48C1-964E-F5EACB51126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597960" y="209160"/>
            <a:ext cx="6899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Cross-Over: 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Azure Partners I, L.P.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 Narrow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/>
          </p:nvPr>
        </p:nvSpPr>
        <p:spPr>
          <a:xfrm>
            <a:off x="685800" y="1684080"/>
            <a:ext cx="6811920" cy="38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Strong Research And Fundamental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601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Best Performing Portfolio Manager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601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Great Information Flow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6495ed"/>
              </a:buClr>
              <a:buSzPct val="75000"/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Private (VC) Network For Cutting Edge Technology Trends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buClr>
                <a:srgbClr val="6495ed"/>
              </a:buClr>
              <a:buSzPct val="75000"/>
              <a:buFont typeface="Symbol" charset="2"/>
              <a:buChar char="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Azure Neural 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601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Limits On Leverage To Reduce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601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Exposure To Very Selective Late-Stage Private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601"/>
              </a:spcBef>
              <a:buClr>
                <a:srgbClr val="6495ed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Strong Play In IPOs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pSp>
        <p:nvGrpSpPr>
          <p:cNvPr id="186" name=""/>
          <p:cNvGrpSpPr/>
          <p:nvPr/>
        </p:nvGrpSpPr>
        <p:grpSpPr>
          <a:xfrm>
            <a:off x="7048080" y="309600"/>
            <a:ext cx="1200600" cy="5870520"/>
            <a:chOff x="7048080" y="309600"/>
            <a:chExt cx="1200600" cy="5870520"/>
          </a:xfrm>
        </p:grpSpPr>
        <p:sp>
          <p:nvSpPr>
            <p:cNvPr id="187" name=""/>
            <p:cNvSpPr/>
            <p:nvPr/>
          </p:nvSpPr>
          <p:spPr>
            <a:xfrm>
              <a:off x="7173000" y="309600"/>
              <a:ext cx="928440" cy="42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6495ed"/>
                  </a:solidFill>
                  <a:effectLst/>
                  <a:uFillTx/>
                  <a:latin typeface="Century Gothic"/>
                </a:rPr>
                <a:t>Azure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048080" y="723960"/>
              <a:ext cx="1131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CAPITAL PARTNERS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8248680" y="695160"/>
              <a:ext cx="0" cy="5484960"/>
            </a:xfrm>
            <a:prstGeom prst="line">
              <a:avLst/>
            </a:prstGeom>
            <a:ln w="57240">
              <a:solidFill>
                <a:srgbClr val="6495e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7143840" y="695160"/>
              <a:ext cx="96840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4EF9D8-0EC2-43EE-8E02-4659548FB7D8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2000-04-17T11:04:12Z</dcterms:created>
  <dc:creator>Christine Ivanov</dc:creator>
  <dc:description/>
  <dc:language>en-US</dc:language>
  <cp:lastModifiedBy>Azure Capital Partners</cp:lastModifiedBy>
  <cp:lastPrinted>2000-05-07T01:12:52Z</cp:lastPrinted>
  <dcterms:modified xsi:type="dcterms:W3CDTF">2000-06-28T19:34:54Z</dcterms:modified>
  <cp:revision>102</cp:revision>
  <dc:subject/>
  <dc:title>Azure Capital Partners</dc:title>
</cp:coreProperties>
</file>