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9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46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57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43.xml.rels" ContentType="application/vnd.openxmlformats-package.relationships+xml"/>
  <Override PartName="/ppt/slides/_rels/slide17.xml.rels" ContentType="application/vnd.openxmlformats-package.relationships+xml"/>
  <Override PartName="/ppt/slides/_rels/slide54.xml.rels" ContentType="application/vnd.openxmlformats-package.relationships+xml"/>
  <Override PartName="/ppt/slides/_rels/slide42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15.xml.rels" ContentType="application/vnd.openxmlformats-package.relationships+xml"/>
  <Override PartName="/ppt/slides/_rels/slide52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14.xml.rels" ContentType="application/vnd.openxmlformats-package.relationships+xml"/>
  <Override PartName="/ppt/slides/_rels/slide69.xml.rels" ContentType="application/vnd.openxmlformats-package.relationships+xml"/>
  <Override PartName="/ppt/slides/_rels/slide32.xml.rels" ContentType="application/vnd.openxmlformats-package.relationships+xml"/>
  <Override PartName="/ppt/slides/_rels/slide70.xml.rels" ContentType="application/vnd.openxmlformats-package.relationships+xml"/>
  <Override PartName="/ppt/slides/_rels/slide28.xml.rels" ContentType="application/vnd.openxmlformats-package.relationships+xml"/>
  <Override PartName="/ppt/slides/_rels/slide68.xml.rels" ContentType="application/vnd.openxmlformats-package.relationships+xml"/>
  <Override PartName="/ppt/slides/_rels/slide31.xml.rels" ContentType="application/vnd.openxmlformats-package.relationships+xml"/>
  <Override PartName="/ppt/slides/_rels/slide67.xml.rels" ContentType="application/vnd.openxmlformats-package.relationships+xml"/>
  <Override PartName="/ppt/slides/_rels/slide30.xml.rels" ContentType="application/vnd.openxmlformats-package.relationships+xml"/>
  <Override PartName="/ppt/slides/_rels/slide27.xml.rels" ContentType="application/vnd.openxmlformats-package.relationships+xml"/>
  <Override PartName="/ppt/slides/_rels/slide64.xml.rels" ContentType="application/vnd.openxmlformats-package.relationships+xml"/>
  <Override PartName="/ppt/slides/_rels/slide66.xml.rels" ContentType="application/vnd.openxmlformats-package.relationships+xml"/>
  <Override PartName="/ppt/slides/_rels/slide1.xml.rels" ContentType="application/vnd.openxmlformats-package.relationships+xml"/>
  <Override PartName="/ppt/slides/_rels/slide29.xml.rels" ContentType="application/vnd.openxmlformats-package.relationships+xml"/>
  <Override PartName="/ppt/slides/_rels/slide63.xml.rels" ContentType="application/vnd.openxmlformats-package.relationships+xml"/>
  <Override PartName="/ppt/slides/_rels/slide65.xml.rels" ContentType="application/vnd.openxmlformats-package.relationships+xml"/>
  <Override PartName="/ppt/slides/_rels/slide62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0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69.xml" ContentType="application/vnd.openxmlformats-officedocument.presentationml.slide+xml"/>
  <Override PartName="/ppt/slides/slide32.xml" ContentType="application/vnd.openxmlformats-officedocument.presentationml.slide+xml"/>
  <Override PartName="/ppt/slides/slide70.xml" ContentType="application/vnd.openxmlformats-officedocument.presentationml.slide+xml"/>
  <Override PartName="/ppt/slides/slide28.xml" ContentType="application/vnd.openxmlformats-officedocument.presentationml.slide+xml"/>
  <Override PartName="/ppt/slides/slide68.xml" ContentType="application/vnd.openxmlformats-officedocument.presentationml.slide+xml"/>
  <Override PartName="/ppt/slides/slide31.xml" ContentType="application/vnd.openxmlformats-officedocument.presentationml.slide+xml"/>
  <Override PartName="/ppt/slides/slide67.xml" ContentType="application/vnd.openxmlformats-officedocument.presentationml.slide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64.xml" ContentType="application/vnd.openxmlformats-officedocument.presentationml.slide+xml"/>
  <Override PartName="/ppt/slides/slide66.xml" ContentType="application/vnd.openxmlformats-officedocument.presentationml.slide+xml"/>
  <Override PartName="/ppt/slides/slide29.xml" ContentType="application/vnd.openxmlformats-officedocument.presentationml.slide+xml"/>
  <Override PartName="/ppt/slides/slide26.xml" ContentType="application/vnd.openxmlformats-officedocument.presentationml.slide+xml"/>
  <Override PartName="/ppt/slides/slide63.xml" ContentType="application/vnd.openxmlformats-officedocument.presentationml.slide+xml"/>
  <Override PartName="/ppt/slides/slide65.xml" ContentType="application/vnd.openxmlformats-officedocument.presentationml.slide+xml"/>
  <Override PartName="/ppt/slides/slide62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0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media/image29.wmf" ContentType="image/x-wmf"/>
  <Override PartName="/ppt/media/image28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4.wmf" ContentType="image/x-wmf"/>
  <Override PartName="/ppt/media/image13.wmf" ContentType="image/x-wmf"/>
  <Override PartName="/ppt/media/image9.wmf" ContentType="image/x-wmf"/>
  <Override PartName="/ppt/media/image30.wmf" ContentType="image/x-wmf"/>
  <Override PartName="/ppt/media/image31.wmf" ContentType="image/x-wmf"/>
  <Override PartName="/ppt/media/image6.wmf" ContentType="image/x-wmf"/>
  <Override PartName="/ppt/media/image15.wmf" ContentType="image/x-wmf"/>
  <Override PartName="/ppt/media/image5.wmf" ContentType="image/x-wmf"/>
  <Override PartName="/ppt/media/image14.wmf" ContentType="image/x-wmf"/>
  <Override PartName="/ppt/media/image17.png" ContentType="image/png"/>
  <Override PartName="/ppt/media/image18.png" ContentType="image/png"/>
  <Override PartName="/ppt/media/image20.png" ContentType="image/png"/>
  <Override PartName="/ppt/media/image21.png" ContentType="image/png"/>
  <Override PartName="/ppt/media/image19.png" ContentType="image/png"/>
  <Override PartName="/ppt/media/image22.wmf" ContentType="image/x-wmf"/>
  <Override PartName="/ppt/media/image23.wmf" ContentType="image/x-wmf"/>
  <Override PartName="/ppt/media/image24.wmf" ContentType="image/x-wmf"/>
  <Override PartName="/ppt/media/image25.wmf" ContentType="image/x-wmf"/>
  <Override PartName="/ppt/media/image26.wmf" ContentType="image/x-wmf"/>
  <Override PartName="/ppt/media/image2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3069C2-46D6-4071-A5B3-8AC5D9BA155A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626792-A1F4-469E-820B-9E5D81756734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2AB682-057C-4B09-AB78-CC8E9B220230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9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17.png"/><Relationship Id="rId3" Type="http://schemas.openxmlformats.org/officeDocument/2006/relationships/image" Target="../media/image19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17.png"/><Relationship Id="rId3" Type="http://schemas.openxmlformats.org/officeDocument/2006/relationships/image" Target="../media/image21.png"/><Relationship Id="rId4" Type="http://schemas.openxmlformats.org/officeDocument/2006/relationships/image" Target="../media/image19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7.wmf"/><Relationship Id="rId3" Type="http://schemas.openxmlformats.org/officeDocument/2006/relationships/slideLayout" Target="../slideLayouts/slideLayout1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8.wmf"/><Relationship Id="rId3" Type="http://schemas.openxmlformats.org/officeDocument/2006/relationships/slideLayout" Target="../slideLayouts/slideLayout1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1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1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533520" y="1752480"/>
            <a:ext cx="7788240" cy="18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6699"/>
                </a:solidFill>
                <a:effectLst/>
                <a:uFillTx/>
                <a:latin typeface="Arial Black"/>
              </a:rPr>
              <a:t>What About the California Wholesale Market Really Needs Fixing?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August 24, 2000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316400" y="52862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AEA86F-F56E-4A5F-9F36-C24538E15C7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304920" y="380880"/>
            <a:ext cx="8458200" cy="624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E2D720-A733-46F1-B8AA-BC6692EB6E01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"/>
          <p:cNvGraphicFramePr/>
          <p:nvPr/>
        </p:nvGraphicFramePr>
        <p:xfrm>
          <a:off x="228600" y="990720"/>
          <a:ext cx="8674200" cy="5397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90720"/>
                    <a:ext cx="8674200" cy="53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>
            <a:off x="3386880" y="494280"/>
            <a:ext cx="2906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WSCC Loads (GW)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84440" y="989640"/>
            <a:ext cx="77706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is not an island and cannot develop a self-contained solution.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9864BF-3D02-4B12-B748-B9CA702EC5EF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"/>
          <p:cNvGraphicFramePr/>
          <p:nvPr/>
        </p:nvGraphicFramePr>
        <p:xfrm>
          <a:off x="461880" y="1703520"/>
          <a:ext cx="7923240" cy="4227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1880" y="1703520"/>
                    <a:ext cx="7923240" cy="42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WSCC Capacity Additions</a:t>
            </a:r>
            <a:endParaRPr b="0" lang="en-US" sz="4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7C7819-FE87-4A80-B5E0-F97A40943928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304920" y="228600"/>
          <a:ext cx="8458200" cy="601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28600"/>
                    <a:ext cx="8458200" cy="60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5B7F9C-FF44-483C-9EC0-528F39679719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"/>
          <p:cNvGraphicFramePr/>
          <p:nvPr/>
        </p:nvGraphicFramePr>
        <p:xfrm>
          <a:off x="762120" y="2438280"/>
          <a:ext cx="7546680" cy="5108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438280"/>
                    <a:ext cx="7546680" cy="510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0948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Volume Runoff Percent of Normal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title"/>
          </p:nvPr>
        </p:nvSpPr>
        <p:spPr>
          <a:xfrm>
            <a:off x="1219320" y="609120"/>
            <a:ext cx="7696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Has Recent Unusually Strong Hydro Fooled Us?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8DF864-BBF4-464C-8DCA-9B251A780271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"/>
          <p:cNvGraphicFramePr/>
          <p:nvPr/>
        </p:nvGraphicFramePr>
        <p:xfrm>
          <a:off x="1908000" y="0"/>
          <a:ext cx="5299200" cy="6858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8000" y="0"/>
                    <a:ext cx="52992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0C6615-60F2-4F0D-9E91-83B6EF456288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"/>
          <p:cNvGraphicFramePr/>
          <p:nvPr/>
        </p:nvGraphicFramePr>
        <p:xfrm>
          <a:off x="231840" y="461880"/>
          <a:ext cx="8680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1840" y="461880"/>
                    <a:ext cx="8680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FEA9C0-AD42-4364-80F1-57E27DBF1D34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B00FB8-B514-469C-9BD6-AF88C8829070}" type="slidenum">
              <a:t>17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990360" y="457200"/>
            <a:ext cx="739116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In Sum, Scarcity is Real - Generation is Needed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1143000" y="2133360"/>
            <a:ext cx="739152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Scarcity is real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Energy prices driven  by scarcity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generation required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4D7B56-5736-42C9-996B-DA85C9605806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523880" y="609120"/>
            <a:ext cx="739152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Current Supply/Demand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68D2A2-FDBC-491B-9F8C-4F593BD0DE3E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440" y="4572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Summary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2189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prices in peak periods are the result of scarcity and are necessary to incent needed generation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Retail/Wholesale Market Interaction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Retail customers are benefiting from the low prices during shoulder months caused by wholesale competition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major problem is in the retail market where high peak period wholesale prices have not been mitigated by forward purchases 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Underscheduling in forward market causes high demand and reliability problems during real time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702BD0-A615-438B-BB9A-18E54DB6FEA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FERC Regulatory Overlay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Allowed Cal ISO to set “bid”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27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Price reduced from $250 to $750 on 10/1/99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27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Reduced from $750 to $500 on 6/29/00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27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Reduced from $500 to $250 on 8/7/00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 PX - recently reduced from $2500 implicit cap to $350 explicit cap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EBCA7B-3F5E-43BC-A98F-239B244752ED}" type="slidenum">
              <a:t>20</a:t>
            </a:fld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Price Controls Will Perpetuate Scarcity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533160" y="1828440"/>
            <a:ext cx="830556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plants are needed; Demand is still not very price responsive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Operating costs of plants are increasing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prices high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generally is on the Margin in WSCC (I.e., Gas-fired generation sets the electricity generating market price)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plant economics will keep generators from investing in generation if they anticipate price cap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state and out of state generation will be incented to sell out of state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B9D438-3018-432E-9A8D-E3D8B226ACE4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"/>
          <p:cNvGraphicFramePr/>
          <p:nvPr/>
        </p:nvGraphicFramePr>
        <p:xfrm>
          <a:off x="380880" y="609480"/>
          <a:ext cx="8229600" cy="5784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609480"/>
                    <a:ext cx="8229600" cy="578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FCED44-10C0-4B13-8733-2CAD56CDFEBE}" type="slidenum">
              <a:t>22</a:t>
            </a:fld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Plant Economics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Investors will not invest in power plants if they can only earn short term marginal cost (I.e., the cost of fuel and operation and maintenance without earning a return on their investments)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$250 price cap may not provide a return on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DC0CDC-785A-4D57-893C-4D6EDC8D5B0A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219320" y="456840"/>
            <a:ext cx="723888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Peaker Plant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69" name=""/>
          <p:cNvSpPr/>
          <p:nvPr/>
        </p:nvSpPr>
        <p:spPr>
          <a:xfrm>
            <a:off x="3049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371240" y="1600200"/>
            <a:ext cx="75438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LM 6000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10,000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48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60%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40% Equity @ 18%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$27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$3.7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$1.5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$5.2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7CCCA2-655C-4C8F-B2E5-830B7FD2AE04}" type="slidenum">
              <a:t>24</a:t>
            </a:fld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294920" y="456840"/>
            <a:ext cx="716292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Baseload Plant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72" name=""/>
          <p:cNvSpPr/>
          <p:nvPr/>
        </p:nvSpPr>
        <p:spPr>
          <a:xfrm>
            <a:off x="5335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371240" y="14479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55000" lnSpcReduction="1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Frame 7FA Combined Cycle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7,100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280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50% Equity @ 15%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$180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 24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   3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$27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0B78A5-8A43-4D6D-B0DF-D26B503DEA99}" type="slidenum">
              <a:t>25</a:t>
            </a:fld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"/>
          <p:cNvGraphicFramePr/>
          <p:nvPr/>
        </p:nvGraphicFramePr>
        <p:xfrm>
          <a:off x="533520" y="685800"/>
          <a:ext cx="7924680" cy="5486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685800"/>
                    <a:ext cx="792468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0505A8-2820-4C27-8CB9-AACCC082EC9D}" type="slidenum">
              <a:t>26</a:t>
            </a:fld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"/>
          <p:cNvGraphicFramePr/>
          <p:nvPr/>
        </p:nvGraphicFramePr>
        <p:xfrm>
          <a:off x="0" y="168120"/>
          <a:ext cx="8839080" cy="668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68120"/>
                    <a:ext cx="8839080" cy="668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8" name=""/>
          <p:cNvSpPr/>
          <p:nvPr/>
        </p:nvSpPr>
        <p:spPr>
          <a:xfrm>
            <a:off x="2133720" y="3429000"/>
            <a:ext cx="0" cy="60948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600200" y="3048120"/>
            <a:ext cx="175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18%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2BA3C9-3654-40FB-B178-6597A7813940}" type="slidenum">
              <a:t>27</a:t>
            </a:fld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"/>
          <p:cNvGraphicFramePr/>
          <p:nvPr/>
        </p:nvGraphicFramePr>
        <p:xfrm>
          <a:off x="152280" y="0"/>
          <a:ext cx="8744040" cy="6553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0"/>
                    <a:ext cx="8744040" cy="655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2B0220-1862-44B7-A718-D5F58CA97D69}" type="slidenum">
              <a:t>28</a:t>
            </a:fld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"/>
          <p:cNvGraphicFramePr/>
          <p:nvPr/>
        </p:nvGraphicFramePr>
        <p:xfrm>
          <a:off x="0" y="-119160"/>
          <a:ext cx="8686800" cy="660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119160"/>
                    <a:ext cx="8686800" cy="660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1828800" y="2666880"/>
            <a:ext cx="114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15%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286000" y="3048120"/>
            <a:ext cx="0" cy="76176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BACBD3-71F2-4457-938E-F417FDF05534}" type="slidenum">
              <a:t>29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spcBef>
                <a:spcPts val="3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Summary (Continued) 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Some wholesale market  remedies are necessary now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FERC should analyze whether there are Market Power Concerns Associated with Times of Scarcity and then determine appropriate level of Price Caps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Publicize Market Information 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structure/ technological innovation to enhance  demand side participation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B03315-3CE0-477E-8F2E-C84C9198F12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"/>
          <p:cNvGraphicFramePr/>
          <p:nvPr/>
        </p:nvGraphicFramePr>
        <p:xfrm>
          <a:off x="0" y="-41400"/>
          <a:ext cx="9144000" cy="6899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1400"/>
                    <a:ext cx="9144000" cy="689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03B89A-577C-448D-A4DA-0BC56D5E07A2}" type="slidenum">
              <a:t>30</a:t>
            </a:fld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Load Responsiveness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599840"/>
            <a:ext cx="830592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2700 MW of Load theoretically available under the Interruptible Tariffs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Load Management Programs Have Been Expensive and Small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100 MW to 300 MW of Shared Savings with IOU’s When Prices Exceed $250/MWh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230 MW in CAISO Participating Load Agreement with Capacity Costs of $750/MWh and Energy Costs Up to $750/MWh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Seldom Used - Most Participants Already Under Interruptible Tariff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715DCC-1740-49F0-96C8-EAFF4433EDB0}" type="slidenum">
              <a:t>31</a:t>
            </a:fld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The ISO’s Demand Side Program Has Not Been Very Effective</a:t>
            </a: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 </a:t>
            </a: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990360" y="12952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proponents of price caps claim that as soon as the demand side is "workably competitive" then there is no need for price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 if ISO sets the caps too low it will not get demand response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utilities have up to 2700 MW of available interruptible load, yet only a small fraction responds when called (600 MW)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Uncut loads willingly lose value of up to $1,500 per MWh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Thus, during times of scarcity, the value of energy is at least $1,500 per MWh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FDC935-471D-429D-999F-D857CE31676E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Price Controls are Detrimental to Investment and Other Markets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752120"/>
            <a:ext cx="83059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Merchant generation subject to volatile commodity prices -- caps will inhibit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Creates asymmetry between load response and 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Suppliers will sell outside California where markets are more predictable and prices are higher.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Because of the interdependent linkages in California’s electric market, cannot change one aspect of structure without impacting all others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Uncertainty in the marketplace will dry up the growing forward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BC022A-6A6D-4BB8-B3AD-58F4F3A09B75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8153280" cy="3200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Background </a:t>
            </a:r>
            <a:br>
              <a:rPr sz="4800"/>
            </a:b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and PX Market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981AE0-C0B3-4F83-8434-604A2B04EC19}" type="slidenum">
              <a:t>34</a:t>
            </a:fld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294920" y="6091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Independent System Operator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Real Time Energy Market - Based on complex computer model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Day ahead and hour ahead ancillary service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Day ahead and hour ahead transmission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DA251E-976B-4054-8995-20E5BE44181B}" type="slidenum">
              <a:t>35</a:t>
            </a:fld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9209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98F372-4D99-4FA8-B17A-0081682EF095}" type="slidenum">
              <a:t>36</a:t>
            </a:fld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447560" y="60912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Power Exchange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1294920" y="2133720"/>
            <a:ext cx="716292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Day Ahead Energy Market - Single price auction based on cross of supply and demand bids.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IOUs all energy purchased from this market deemed “prudent” by PUC.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694705-8A64-48CC-8162-BC294888B920}" type="slidenum">
              <a:t>37</a:t>
            </a:fld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209680" y="266688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981080" y="281952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562720" y="274320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334120" y="289548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833480" y="7524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7A9401-1382-4C50-B5D2-09C08746EB12}" type="slidenum">
              <a:t>38</a:t>
            </a:fld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3733920" y="3962520"/>
            <a:ext cx="1600200" cy="9903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809880" y="39625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Block Forward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600200" y="3200400"/>
            <a:ext cx="2057400" cy="9907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H="1">
            <a:off x="5486040" y="3429000"/>
            <a:ext cx="243828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5562720" y="3276720"/>
            <a:ext cx="2133360" cy="9144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rot="20172600">
            <a:off x="5790960" y="35038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rot="20352000">
            <a:off x="6248520" y="402948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H="1" flipV="1">
            <a:off x="1218960" y="3276720"/>
            <a:ext cx="243828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rot="1503600">
            <a:off x="2057040" y="342756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rot="1674000">
            <a:off x="1980720" y="3877200"/>
            <a:ext cx="7970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209680" y="266688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981080" y="281952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562720" y="274320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334120" y="289548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7571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0EE7FF-AD56-474E-97C5-D933BE8E6456}" type="slidenum">
              <a:t>39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6002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spcBef>
                <a:spcPts val="3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Agenda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Supply and demand data showing scarcity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Current supply/demand economics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Background - ISO and PX market structure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Regulatory overlay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Explanation of retail market problems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Wholesale market issues requiring staff investigation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Recommendations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C2DB0E-FD51-4FD8-A702-5D915CFBEC0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"/>
          <p:cNvSpPr/>
          <p:nvPr/>
        </p:nvSpPr>
        <p:spPr>
          <a:xfrm>
            <a:off x="3733920" y="3962520"/>
            <a:ext cx="1600200" cy="9903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809880" y="39625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Block Forward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581280" y="5638680"/>
            <a:ext cx="1905120" cy="83844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657600" y="5562720"/>
            <a:ext cx="182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Non CAISO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600200" y="3200400"/>
            <a:ext cx="2057400" cy="9907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>
            <a:off x="5486040" y="3429000"/>
            <a:ext cx="243828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5562720" y="3276720"/>
            <a:ext cx="2133360" cy="9144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rot="20172600">
            <a:off x="5790960" y="35038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rot="20352000">
            <a:off x="6248520" y="402948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 flipV="1">
            <a:off x="1218960" y="3276720"/>
            <a:ext cx="243828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rot="1503600">
            <a:off x="2057040" y="342756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rot="1674000">
            <a:off x="1980720" y="3877200"/>
            <a:ext cx="7970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H="1" rot="16269600">
            <a:off x="632160" y="1144440"/>
            <a:ext cx="5182200" cy="48754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9935" y="35"/>
                </a:moveTo>
                <a:arcTo wR="10800" hR="10800" stAng="-5675750" swAng="6113900"/>
                <a:lnTo>
                  <a:pt x="10800" y="10800"/>
                </a:lnTo>
                <a:close/>
              </a:path>
              <a:path fill="none" w="21600" h="21600">
                <a:moveTo>
                  <a:pt x="9935" y="35"/>
                </a:moveTo>
                <a:arcTo wR="10800" hR="10800" stAng="-5675750" swAng="6113900"/>
              </a:path>
            </a:pathLst>
          </a:custGeom>
          <a:noFill/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H="1" rot="16269600">
            <a:off x="862560" y="939960"/>
            <a:ext cx="5181480" cy="48740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939" y="1"/>
                </a:moveTo>
                <a:arcTo wR="10800" hR="10800" stAng="-5355865" swAng="5433798"/>
                <a:lnTo>
                  <a:pt x="10800" y="10800"/>
                </a:lnTo>
                <a:close/>
              </a:path>
              <a:path fill="none" w="21600" h="21600">
                <a:moveTo>
                  <a:pt x="10939" y="1"/>
                </a:moveTo>
                <a:arcTo wR="10800" hR="10800" stAng="-5355865" swAng="5433798"/>
              </a:path>
            </a:pathLst>
          </a:custGeom>
          <a:noFill/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rot="2737200">
            <a:off x="855000" y="538092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rot="2826600">
            <a:off x="1211040" y="473040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Negotiated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209680" y="2666880"/>
            <a:ext cx="1447920" cy="18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1981080" y="2819520"/>
            <a:ext cx="1447920" cy="14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562720" y="2743200"/>
            <a:ext cx="1447560" cy="144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334120" y="2895480"/>
            <a:ext cx="1447560" cy="180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 flipH="1" rot="11470200">
            <a:off x="4288320" y="632520"/>
            <a:ext cx="4110120" cy="56350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373" y="8"/>
                </a:moveTo>
                <a:arcTo wR="10800" hR="10800" stAng="-5535851" swAng="6143304"/>
                <a:lnTo>
                  <a:pt x="10800" y="10800"/>
                </a:lnTo>
                <a:close/>
              </a:path>
              <a:path fill="none" w="21600" h="21600">
                <a:moveTo>
                  <a:pt x="10373" y="8"/>
                </a:moveTo>
                <a:arcTo wR="10800" hR="10800" stAng="-5535851" swAng="6143304"/>
              </a:path>
            </a:pathLst>
          </a:custGeom>
          <a:noFill/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H="1" rot="18691200">
            <a:off x="7270560" y="5529960"/>
            <a:ext cx="7142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 flipH="1" rot="10749600">
            <a:off x="3410640" y="855000"/>
            <a:ext cx="4723200" cy="51818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rot="18588600">
            <a:off x="6545160" y="488268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Negotiated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7571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1041E9-B97C-4032-9166-3AE4123A77A6}" type="slidenum">
              <a:t>40</a:t>
            </a:fld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1447560" y="60912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Regulatory Overlay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/>
          </p:nvPr>
        </p:nvSpPr>
        <p:spPr>
          <a:xfrm>
            <a:off x="1447560" y="1676520"/>
            <a:ext cx="693396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Assembly Bill 1890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Provided mechanism for recovery of stranded costs.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Required divestiture of thermal generating resources.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Froze IOU retail rates until either April of 2002 or stranded costs are recovered, whichever is sooner.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28BD35-52C7-41C0-8D8E-4B98EF1BE335}" type="slidenum">
              <a:t>41</a:t>
            </a:fld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16002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Recent California Events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/>
          </p:nvPr>
        </p:nvSpPr>
        <p:spPr>
          <a:xfrm>
            <a:off x="1371600" y="1981080"/>
            <a:ext cx="73915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CPUC limits on hedging in the “forward” (longer term)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8/03/00 CPUC allowed PG&amp;E and SoCal Edison to do bilateral deals in forward market (subject to previously established hedging limits) if PX schedules the deal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CPUC performs expedited, upfront prudence review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CPUC considering similar proposal by SDG&amp;E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C8A6A2-838C-4829-BC51-87907E75D202}" type="slidenum">
              <a:t>42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1066680" y="609120"/>
            <a:ext cx="7467840" cy="358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Retail/Wholesale</a:t>
            </a:r>
            <a:br>
              <a:rPr sz="4400"/>
            </a:b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Market Interaction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E4864C-71B9-46C7-B5A4-7ADA54936C46}" type="slidenum">
              <a:t>43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Are Retail Prices High and Do They Indicate Wholesale Market Failures?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/>
          </p:nvPr>
        </p:nvSpPr>
        <p:spPr>
          <a:xfrm>
            <a:off x="1371600" y="2057400"/>
            <a:ext cx="7238880" cy="4038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DMA admits that there is workable competition for 98-99% of the total annual hours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It assumes that market power is present when bids exceed only short run marginal cost rather than considering long term returns, or other market power indices.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462142-BF7D-4F26-9697-0538612E80DF}" type="slidenum">
              <a:t>44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8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0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-15-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19D1AD-DF01-4006-A0A2-345AA0366E20}" type="slidenum">
              <a:t>45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" name=""/>
          <p:cNvGraphicFramePr/>
          <p:nvPr/>
        </p:nvGraphicFramePr>
        <p:xfrm>
          <a:off x="228600" y="228600"/>
          <a:ext cx="8678880" cy="624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28600"/>
                    <a:ext cx="8678880" cy="624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3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-16-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CE78B9-CA65-4CCF-94F7-A6397C93172F}" type="slidenum">
              <a:t>46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/>
          </p:nvPr>
        </p:nvSpPr>
        <p:spPr>
          <a:xfrm>
            <a:off x="1371240" y="1981080"/>
            <a:ext cx="70102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Overall, even with scarcity conditions, retail prices have not been significantly increased due to wholesale competition in California (for SDG&amp;E 10-20 percent annual increase, possible 10-20% overall decrease when adjusted for SDG&amp;E rebate)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Is it appropriate to institute wholesale price controls to mitigate retail price risk?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Wholesale futures prices are behaving rationally regardless of these short term retail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 type="title"/>
          </p:nvPr>
        </p:nvSpPr>
        <p:spPr>
          <a:xfrm>
            <a:off x="144756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Do these Prices Warrant Wholesale Market Intervention?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AB1F6D-4B35-43DB-9B9C-FCD2E28CADAB}" type="slidenum">
              <a:t>47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" name=""/>
          <p:cNvGraphicFramePr/>
          <p:nvPr/>
        </p:nvGraphicFramePr>
        <p:xfrm>
          <a:off x="228600" y="1143000"/>
          <a:ext cx="8678880" cy="5407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43000"/>
                    <a:ext cx="8678880" cy="540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8" name=""/>
          <p:cNvSpPr/>
          <p:nvPr/>
        </p:nvSpPr>
        <p:spPr>
          <a:xfrm>
            <a:off x="914400" y="380880"/>
            <a:ext cx="71629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The Market Assumes That Wholesale Prices Are Decreasing with New Resource Additions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7198FA-C74F-4193-A092-0AFEC528BD69}" type="slidenum">
              <a:t>48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"/>
          <p:cNvSpPr/>
          <p:nvPr/>
        </p:nvSpPr>
        <p:spPr>
          <a:xfrm>
            <a:off x="228600" y="6477120"/>
            <a:ext cx="5867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*</a:t>
            </a:r>
            <a:r>
              <a:rPr b="0" i="1" lang="en-US" sz="1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Estimates for QF contract prices based on Lawrence Berkeley Laboratory Report published in 1996.</a:t>
            </a:r>
            <a:endParaRPr b="0" lang="en-US" sz="1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371600" y="304920"/>
            <a:ext cx="693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914400" y="0"/>
            <a:ext cx="75438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The Market Assumes That Wholesale Prices Are Decreasing with New Resource Additions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2" name=""/>
          <p:cNvGraphicFramePr/>
          <p:nvPr/>
        </p:nvGraphicFramePr>
        <p:xfrm>
          <a:off x="228600" y="762120"/>
          <a:ext cx="8678880" cy="5707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762120"/>
                    <a:ext cx="8678880" cy="570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588859-9AC8-4C4E-A6AA-F8EB5212DC35}" type="slidenum">
              <a:t>49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440" y="456840"/>
            <a:ext cx="80010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Western Supply and Demand Fundamentals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966BE4-BFD2-4882-A22F-9929E2367E1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1066680" y="0"/>
            <a:ext cx="685800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Lack of IOU Hedging Has Distorted Price Impacts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/>
          </p:nvPr>
        </p:nvSpPr>
        <p:spPr>
          <a:xfrm>
            <a:off x="1066320" y="1447560"/>
            <a:ext cx="769644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IOUs had a choice of buying their power in the PX Block Forward, PX Day Ahead, PX Day Of, and CAISO Ex Post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Hedging limits prevented some purchases of forward energy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IOU claims notwithstanding, there </a:t>
            </a:r>
            <a:r>
              <a:rPr b="0" i="1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have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been significant opportunities to hedge forward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 1800 MW in entire PX block forward for SP15 in June, 2000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~800 MW for SCE out of  2,200 MW authorized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Clear market signals to hedge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Fear of prudence review kept IOUs from hedging the risk of day ahead and real time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BA5111-558A-4F9F-88BD-F29906C0E052}" type="slidenum">
              <a:t>50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CF6EE2-EF63-4D33-AB04-AF60040EEBAF}" type="slidenum">
              <a:t>51</a:t>
            </a:fld>
          </a:p>
        </p:txBody>
      </p:sp>
    </p:spTree>
  </p:cSld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228600" y="1066680"/>
            <a:ext cx="8229600" cy="1067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Stranded Cost Recovery Incents IOUs to Underschedule in the Forward Market and Buy in the Spot Market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609120" y="2895120"/>
            <a:ext cx="800100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CTC payments can theoretically be increased by underscheduling demand in the PX Day ahead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But, underscheduling demand increases ISO prices and reduces reliability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5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 30% of ISO load in real time market on 06/14/00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5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100 MW of blackouts--a remarkable achievement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3072C2-9077-434D-8F39-BBE81352ED18}" type="slidenum">
              <a:t>52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09480" y="836640"/>
            <a:ext cx="8305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If all power scheduled in PX Day Ahead market, except for small imbalances, market should be in equilibrium:  PX DA, PX HA, ISO Ex Post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2" name=""/>
          <p:cNvGraphicFramePr/>
          <p:nvPr/>
        </p:nvGraphicFramePr>
        <p:xfrm>
          <a:off x="609480" y="1295280"/>
          <a:ext cx="7616880" cy="521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295280"/>
                    <a:ext cx="7616880" cy="521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9A996F-5EA4-4A12-A6C5-2628CD3D59CA}" type="slidenum">
              <a:t>53</a:t>
            </a:fld>
          </a:p>
        </p:txBody>
      </p:sp>
    </p:spTree>
  </p:cSld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85800" y="912960"/>
            <a:ext cx="78487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actual fact, there is an incentive to underschedule, but consequence is pressure on real time reliability as Ex Post load grows.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6" name=""/>
          <p:cNvGraphicFramePr/>
          <p:nvPr/>
        </p:nvGraphicFramePr>
        <p:xfrm>
          <a:off x="457200" y="1371600"/>
          <a:ext cx="7769160" cy="5313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371600"/>
                    <a:ext cx="7769160" cy="531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C19355-F9FB-4315-A8EA-846080F54B2D}" type="slidenum">
              <a:t>54</a:t>
            </a:fld>
          </a:p>
        </p:txBody>
      </p:sp>
    </p:spTree>
  </p:cSld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1295280" y="836640"/>
            <a:ext cx="655344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 when there is massive underscheduling in a tight supply market, the ISO may have to take drastic action.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0" name=""/>
          <p:cNvGraphicFramePr/>
          <p:nvPr/>
        </p:nvGraphicFramePr>
        <p:xfrm>
          <a:off x="762120" y="1371600"/>
          <a:ext cx="7772400" cy="531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371600"/>
                    <a:ext cx="7772400" cy="531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2" name=""/>
          <p:cNvSpPr/>
          <p:nvPr/>
        </p:nvSpPr>
        <p:spPr>
          <a:xfrm>
            <a:off x="6093720" y="51037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0DD7F4-265D-4765-BFD2-425E9C4AF41D}" type="slidenum">
              <a:t>55</a:t>
            </a:fld>
          </a:p>
        </p:txBody>
      </p:sp>
    </p:spTree>
  </p:cSld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/>
          <p:nvPr/>
        </p:nvSpPr>
        <p:spPr>
          <a:xfrm>
            <a:off x="1157040" y="303840"/>
            <a:ext cx="696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2209680" y="684360"/>
            <a:ext cx="4876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And, when load is growing faster than forecasts, the consequences are amplified.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5" name=""/>
          <p:cNvGraphicFramePr/>
          <p:nvPr/>
        </p:nvGraphicFramePr>
        <p:xfrm>
          <a:off x="457200" y="1066680"/>
          <a:ext cx="7693200" cy="5261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066680"/>
                    <a:ext cx="7693200" cy="526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7" name=""/>
          <p:cNvSpPr/>
          <p:nvPr/>
        </p:nvSpPr>
        <p:spPr>
          <a:xfrm>
            <a:off x="5941440" y="46465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D506B9-7247-48C1-89F5-936E7A916D7C}" type="slidenum">
              <a:t>56</a:t>
            </a:fld>
          </a:p>
        </p:txBody>
      </p:sp>
    </p:spTree>
  </p:cSld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62120" y="539640"/>
            <a:ext cx="80769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When price caps are reduced to $250/MWh in a scarce supply market, ISO may not be able to maintain reliability due to magnitude of Ex Post load.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0" name=""/>
          <p:cNvGraphicFramePr/>
          <p:nvPr/>
        </p:nvGraphicFramePr>
        <p:xfrm>
          <a:off x="533520" y="1219320"/>
          <a:ext cx="7845480" cy="5365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219320"/>
                    <a:ext cx="7845480" cy="536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FB7265-31B8-4169-98F1-A50CF8DE736E}" type="slidenum">
              <a:t>57</a:t>
            </a:fld>
          </a:p>
        </p:txBody>
      </p:sp>
    </p:spTree>
  </p:cSld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Underscheduling’s Effects on Reliability Are Observable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03" name=""/>
          <p:cNvSpPr/>
          <p:nvPr/>
        </p:nvSpPr>
        <p:spPr>
          <a:xfrm>
            <a:off x="762120" y="1676520"/>
            <a:ext cx="8381880" cy="41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914040" y="1676520"/>
            <a:ext cx="80010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1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Anticipation of Low Reserves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Users Asked to Voluntarily Reduce Consumption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2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Reserves Fall Below 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2700 MW of Interruptible Load Curtailed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9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3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Reserves Fall Below 1.5%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Firm Load Cut - Rolling Blackouts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0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36D5B4-A31B-4384-B37D-C5DBFF52CC91}" type="slidenum">
              <a:t>58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380880" y="60912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Wholesale Market Remedies Necessary Now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Analyze whether there are market power concerns associated with times of scarcity and then determine appropriate level of  price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Publicize market information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structure/ technological innovation to enhance  demand side participation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Don’t mistake San Diego’s failure to hedge as failures in the wholesale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Decide whether FERC has a role in the underscheduling issue: Are the California utilities exercising monopsony power by underscheduling load into the PX day ahead market?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852D36-DC73-4D18-BB16-5751B9B4B1CE}" type="slidenum">
              <a:t>59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371240" y="380880"/>
            <a:ext cx="7543800" cy="1371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Western Supply and Demand Indicates Scarcity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294920" y="1600200"/>
            <a:ext cx="716292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competes vigorously with the rest of the growing west for increasingly scarce supplies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Load growth fueled by strong economy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No significant new generation in California since the 1980s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Market was fooled by excellent hydro years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existing thermal generation fleet is aging: 61% &gt; 30 years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complete lack of available NOx credits may have prevented generators from running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0BD6CE-37AD-4EA3-90AA-E25BD30F13B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914040" y="456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Should Do More Rigorous Market Power Analysis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Market Analysis Unit report and the UC Energy Institute Report wrongly uses pricing above short term marginal cost to conclude that there is market power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Some market power analysis failed to take into consideration changes in supply and demand like the decrease in hydro 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distinguish market power from scarcity, FERC should instruct the ISO to use rigorous analytical measures to determine market power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 such measures Enron does not have market power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2C4CAF-FBFF-43F3-A539-8126C584FA19}" type="slidenum">
              <a:t>60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Should Allow Scarcity Rents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At points of scarcity (e.g., at Stage 2 when you’re getting low on reserves and you’re cutting load) marginal cost is no longer a reasonable price.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Rather when you reach scarcity you should price scarcity rents at the value of energy (e.g., $1,500 as illustrated in the interruptible market)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B6ADC1-A929-48B3-A15B-412772EABAB9}" type="slidenum">
              <a:t>61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914040" y="6091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To Investigate the Source of High Prices FERC Should Review: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5438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gas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Below normal Hydro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Lack of NOx credits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demand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How many MWs did the CA ISO procure during the Summer 2000 compared with  1999?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Has PG&amp;E changed its bidding behavior associated with its Hydro facilities in 2000?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 baseload facilities operated differently in 2000 than in 1999?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A601A3-1B7A-4F18-95BB-40B35AE0B103}" type="slidenum">
              <a:t>62</a:t>
            </a:fld>
          </a:p>
        </p:txBody>
      </p:sp>
    </p:spTree>
  </p:cSld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To Investigate the Source of High Prices FERC Should Review (Continued)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14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any generation plants off-line due to unplanned maintenance during Summer 2000?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other Western power markets prices higher (year-on-year)?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What options did SDG&amp;E have to "hedge" its retail rates?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What were prices in the CAL PX block forward market on Jan 15, 2000 and May 15, 2000?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FERC and the  ISO should consider the regional impacts of any price caps implemented in California, such as prices not corresponding to flows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8FA373-2528-4C2A-8CC7-42C375899A6D}" type="slidenum">
              <a:t>63</a:t>
            </a:fld>
          </a:p>
        </p:txBody>
      </p:sp>
    </p:spTree>
  </p:cSld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1294920" y="228240"/>
            <a:ext cx="7620120" cy="152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Other Market</a:t>
            </a:r>
            <a:r>
              <a:rPr b="0" lang="en-US" sz="40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</a:t>
            </a: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Growing Pains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/>
          </p:nvPr>
        </p:nvSpPr>
        <p:spPr>
          <a:xfrm>
            <a:off x="761760" y="1447560"/>
            <a:ext cx="784836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a limited number of out-of state participants can access spin and non-spin markets</a:t>
            </a:r>
            <a:endParaRPr b="0" lang="en-US" sz="26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Rate freeze prevents consumers from receiving price signals (I.e., some amount of load increase is illogical behavior)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Intrazonal congestion not explicitly priced--Socialized across all loads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Complex computer model used to price transmission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Relatively little transmission available in forward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Stakeholder board subject to political pressure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Forward market liquidity has evaporated due to price cap changes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AE83A8-E3BB-49BC-ADC9-37AD424BAE2D}" type="slidenum">
              <a:t>64</a:t>
            </a:fld>
          </a:p>
        </p:txBody>
      </p:sp>
    </p:spTree>
  </p:cSld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 Do Not Have All the Answers.  Why?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Much information that is necessary to analyze the California PX and ISO markets is not available to markets participants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 believe that California can significantly enhance competition in its electricity markets if this information is made available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FEFFB2-6E4A-4A89-A50A-D57337A9ECFF}" type="slidenum">
              <a:t>65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1219320" y="609120"/>
            <a:ext cx="7696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Why Would Information Make the Market More Competitive?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Publishing price information would provide better price signals producing a more efficient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Publishing generation and load information would remove competitive advantages held by monopsony load servers and generators with a large percentage of the market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Publishing transmission information would remove the ATC knowledge advantage retained by grandfathered transmission contract holders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More information would help the market to self-police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C29CC7-3EEF-4A58-912C-CB3FC26B1F4C}" type="slidenum">
              <a:t>66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1294920" y="6091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Generation and Load Information That Should be Available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2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"After the fact" actual meter information depicting actual unit-by-unit production and consumption within each zone.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Unit outage information showing planned and forced outages.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Water levels, or hydro outputs.  Weekly/monthly information.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Data on significant unit outages etc. in the peak prices hours in question.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Calls by the ISO on plants with Reliability Must Run contracts.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F51533-693E-4B77-9AB5-538C179A0441}" type="slidenum">
              <a:t>67</a:t>
            </a:fld>
          </a:p>
        </p:txBody>
      </p:sp>
    </p:spTree>
  </p:cSld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Energy and Ancillary Service Price Information That Should be Available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4" name="PlaceHolder 2"/>
          <p:cNvSpPr>
            <a:spLocks noGrp="1"/>
          </p:cNvSpPr>
          <p:nvPr>
            <p:ph/>
          </p:nvPr>
        </p:nvSpPr>
        <p:spPr>
          <a:xfrm>
            <a:off x="1371600" y="2133720"/>
            <a:ext cx="723888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All bid information in both Day Ahead and Hour Ahead Markets, including generation and load, energy and ancillary services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information for these markets should include: initial preferred schedules, final schedules and the BEEP stack, all day ahead load and generation bids  by Scheduling Coordinator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D87F27-6631-401F-BA14-75F138690ED5}" type="slidenum">
              <a:t>68</a:t>
            </a:fld>
          </a:p>
        </p:txBody>
      </p:sp>
    </p:spTree>
  </p:cSld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1447560" y="60912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Transmission Information That Should be Available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6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information should include adjustment bids, day ahead schedules, hour ahead schedules, real time adjustments, actual flows, and transmission availability by category of ownership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This information should be provided for all transmission lines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Significant Intra-zonal congestion by  transmission path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Data should be differentiated by existing and new, firm use transmission contracts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7FDA69-C377-494B-A39C-F0E8928D06D5}" type="slidenum">
              <a:t>69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Competes with the Rest of the West for Scarce Supplies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8" name=""/>
          <p:cNvSpPr/>
          <p:nvPr/>
        </p:nvSpPr>
        <p:spPr>
          <a:xfrm>
            <a:off x="304920" y="1676520"/>
            <a:ext cx="845820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371240" y="1828440"/>
            <a:ext cx="716292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Ample long distance transmission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5000"/>
              </a:lnSpc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Traditional Northwest players’ best opportunities often outside of the NW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Powerex Accesses Alberta Pool, Northwest, California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BPA often prices daily offer at PX Index price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Spread between COB and Northern California close to $0/MWh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Turbine market is national --&gt; Northwest and California must compete with all of North America for new resources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48DD05-9EB4-41AE-9D67-CF6D8FFC346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When Should This Information Be Available?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/>
          </p:nvPr>
        </p:nvSpPr>
        <p:spPr>
          <a:xfrm>
            <a:off x="1371240" y="2361960"/>
            <a:ext cx="701028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information listed above ought to be provided as close to "real time" as possible.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At a minimum it ought to be provided to the market within 24 hours.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6CAB2B-9AB7-4AA5-BCDE-C2F34CED6312}" type="slidenum">
              <a:t>70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457200" y="457200"/>
          <a:ext cx="8001000" cy="619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457200"/>
                    <a:ext cx="8001000" cy="619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31DF5D-D664-4C3B-B887-689553E30559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790560" y="461880"/>
          <a:ext cx="7564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461880"/>
                    <a:ext cx="7564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E75E01-DEFD-4E4E-88AE-5B4FDF1B049D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2000-08-18T18:46:27Z</dcterms:created>
  <dc:creator>mary</dc:creator>
  <dc:description/>
  <dc:language>en-US</dc:language>
  <cp:lastModifiedBy>Lysa Akin</cp:lastModifiedBy>
  <cp:lastPrinted>2000-08-22T15:52:38Z</cp:lastPrinted>
  <dcterms:modified xsi:type="dcterms:W3CDTF">2000-08-22T16:09:04Z</dcterms:modified>
  <cp:revision>34</cp:revision>
  <dc:subject/>
  <dc:title>No Slide Title</dc:title>
</cp:coreProperties>
</file>