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57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43.xml.rels" ContentType="application/vnd.openxmlformats-package.relationships+xml"/>
  <Override PartName="/ppt/slides/_rels/slide17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14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63.xml.rels" ContentType="application/vnd.openxmlformats-package.relationships+xml"/>
  <Override PartName="/ppt/slides/_rels/slide65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5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media/image29.wmf" ContentType="image/x-wmf"/>
  <Override PartName="/ppt/media/image28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4.wmf" ContentType="image/x-wmf"/>
  <Override PartName="/ppt/media/image13.wmf" ContentType="image/x-wmf"/>
  <Override PartName="/ppt/media/image9.wmf" ContentType="image/x-wmf"/>
  <Override PartName="/ppt/media/image30.wmf" ContentType="image/x-wmf"/>
  <Override PartName="/ppt/media/image31.wmf" ContentType="image/x-wmf"/>
  <Override PartName="/ppt/media/image6.wmf" ContentType="image/x-wmf"/>
  <Override PartName="/ppt/media/image15.wmf" ContentType="image/x-wmf"/>
  <Override PartName="/ppt/media/image5.wmf" ContentType="image/x-wmf"/>
  <Override PartName="/ppt/media/image14.wmf" ContentType="image/x-wmf"/>
  <Override PartName="/ppt/media/image17.png" ContentType="image/png"/>
  <Override PartName="/ppt/media/image18.png" ContentType="image/png"/>
  <Override PartName="/ppt/media/image20.png" ContentType="image/png"/>
  <Override PartName="/ppt/media/image21.png" ContentType="image/png"/>
  <Override PartName="/ppt/media/image19.png" ContentType="image/png"/>
  <Override PartName="/ppt/media/image22.wmf" ContentType="image/x-wmf"/>
  <Override PartName="/ppt/media/image23.wmf" ContentType="image/x-wmf"/>
  <Override PartName="/ppt/media/image24.wmf" ContentType="image/x-wmf"/>
  <Override PartName="/ppt/media/image25.wmf" ContentType="image/x-wmf"/>
  <Override PartName="/ppt/media/image26.wmf" ContentType="image/x-wmf"/>
  <Override PartName="/ppt/media/image2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833EBD-B38B-4D85-A28C-EF1614ED1F71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7EA574-04D4-4EC7-8314-04197DBA9CC8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DE1D99-C3C3-4AAF-A9BD-9818202A7A2E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9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17.png"/><Relationship Id="rId3" Type="http://schemas.openxmlformats.org/officeDocument/2006/relationships/image" Target="../media/image19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17.png"/><Relationship Id="rId3" Type="http://schemas.openxmlformats.org/officeDocument/2006/relationships/image" Target="../media/image21.png"/><Relationship Id="rId4" Type="http://schemas.openxmlformats.org/officeDocument/2006/relationships/image" Target="../media/image19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 Black"/>
              </a:rPr>
              <a:t>What About the California Wholesale Market Really Needs Fixing?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August 24, 2000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316400" y="52862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1C1FA2-EA27-4FB1-8A9A-E30CF8FCB66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304920" y="380880"/>
            <a:ext cx="8458200" cy="624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B1E258-41A5-4634-B67B-86C0E63E2D9E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228600" y="990720"/>
          <a:ext cx="867420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67420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3386880" y="494280"/>
            <a:ext cx="29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WSCC Loads (GW)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4440" y="989640"/>
            <a:ext cx="7770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is not an island and cannot develop a self-contained solution.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C7B8CF-E091-4AFD-B86E-38A361B4311F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WSCC Capacity Additions</a:t>
            </a:r>
            <a:endParaRPr b="0" lang="en-US" sz="4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4AAA3E-0760-4A4B-A098-7E514E82397E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8363D5-74E2-4182-BFE8-616353BC3FCA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Has Recent Unusually Strong Hydro Fooled Us?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7C2EAC-B450-477B-B971-71DA4C575E9F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"/>
          <p:cNvGraphicFramePr/>
          <p:nvPr/>
        </p:nvGraphicFramePr>
        <p:xfrm>
          <a:off x="1908000" y="0"/>
          <a:ext cx="529920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8000" y="0"/>
                    <a:ext cx="52992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E2B739-0E98-4AF8-AD91-10E4AF793EB8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77E4B3-59A3-4CFC-A5BB-2887AC640FB1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03E69A-F1C0-49E2-9342-D30A703A2747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90360" y="457200"/>
            <a:ext cx="7391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In Sum, Scarcity is Real - Generation is Needed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143000" y="2133360"/>
            <a:ext cx="739152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Scarcity is real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generation required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D71A23-7DB1-49D0-B8DB-1B390DD41123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609120"/>
            <a:ext cx="7391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Current Supply/Demand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D49A50-1B49-42CC-9E75-76C15602EB5B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prices in peak periods are the result of scarcity and are necessary to incent needed generation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Retail/Wholesale Market Interaction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customers are benefiting from the low prices during shoulder months caused by wholesale competition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major problem is in the retail market where high peak period wholesale prices have not been mitigated by forward purchases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in forward market causes high demand and reliability problems during real time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E82B26-75AC-4023-8454-2E2EFEB62F2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FERC Regulatory Overlay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Allowed Cal ISO to set “bid”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Price reduced from $250 to $750 on 10/1/99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Reduced from $750 to $500 on 6/29/00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Reduced from $500 to $250 on 8/7/00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 PX - recently reduced from $2500 implicit cap to $350 explicit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DE73FC-CB44-408D-AF56-8A528DFCE0AC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Will Perpetuate Scarcity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533160" y="1828440"/>
            <a:ext cx="83055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plants are needed; Demand is still not very price responsive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Operating costs of plants are increasing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prices high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generally is on the Margin in WSCC (I.e., Gas-fired generation sets the electricity generating market price)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 economics will keep generators from investing in generation if they anticipate price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state and out of state generation will be incented to sell out of state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B2B754-6AAC-4748-8CA5-908DA65A7BD7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"/>
          <p:cNvGraphicFramePr/>
          <p:nvPr/>
        </p:nvGraphicFramePr>
        <p:xfrm>
          <a:off x="380880" y="609480"/>
          <a:ext cx="8229600" cy="5784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609480"/>
                    <a:ext cx="8229600" cy="578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C2038E-EE37-4BA5-B7C7-09ED2D83741F}" type="slidenum">
              <a:t>22</a:t>
            </a:fld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Plant Economics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Investors will not invest in power plants if they can only earn short term marginal cost (I.e., the cost of fuel and operation and maintenance without earning a return on their investments)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$250 price cap may not provide a return 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B17353-8C8D-4259-B1BF-852153E66DC6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219320" y="456840"/>
            <a:ext cx="723888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Peaker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371240" y="1600200"/>
            <a:ext cx="7543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60%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40% Equity @ 18%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$3.7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$1.5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$5.2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2D8568-1F42-4258-A31E-3AB53C3A9DB1}" type="slidenum">
              <a:t>24</a:t>
            </a:fld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94920" y="456840"/>
            <a:ext cx="716292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Baseload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371240" y="14479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55000" lnSpcReduction="1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Equity @ 15%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$180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 24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   3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753C1D-D450-439E-832D-91A7B6D11D11}" type="slidenum">
              <a:t>25</a:t>
            </a:fld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"/>
          <p:cNvGraphicFramePr/>
          <p:nvPr/>
        </p:nvGraphicFramePr>
        <p:xfrm>
          <a:off x="533520" y="685800"/>
          <a:ext cx="7924680" cy="548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79246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A3DD51-C72F-4113-932B-F2CB9CAEAAC0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5D5F60-83A6-4A7E-8E11-004558BC5AED}" type="slidenum">
              <a:t>27</a:t>
            </a:fld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56FBA8-8584-4C57-9C97-F32A50042228}" type="slidenum">
              <a:t>28</a:t>
            </a:fld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85CF36-8F73-4582-8AF5-28E679A74E6C}" type="slidenum">
              <a:t>29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 (Continued) 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wholesale market  remedies are necessary now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FERC should analyze whether there are Market Power Concerns Associated with Times of Scarcity and then determine appropriate level of Price Caps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8F33F6-0365-4734-98E9-E220A6DE684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3F7D8A-0DF0-42C4-98F4-F1B40AA7652E}" type="slidenum">
              <a:t>30</a:t>
            </a:fld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Load Responsiveness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Load theoretically available under the Interruptible Tariffs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03965E-7500-43E1-8828-B2AE1BDBB1F4}" type="slidenum">
              <a:t>31</a:t>
            </a:fld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The ISO’s Demand Side Program Has Not Been Very Effective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 </a:t>
            </a: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990360" y="12952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proponents of price caps claim that as soon as the demand side is "workably competitive" then there is no need for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if ISO sets the caps too low it will not get demand response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utilities have up to 2700 MW of available interruptible load, yet only a small fraction responds when called (600 MW)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Uncut loads willingly lose value of up to $1,500 per MWh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Thus, during times of scarcity, the value of energy is at least $1,500 per 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F0012D-0252-4828-9605-364D0BED32D6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are Detrimental to Investment and Other Markets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83059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Creates asymmetry between load response and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Suppliers will sell outside California where markets are more predictable and prices are higher.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Because of the interdependent linkages in California’s electric market, cannot change one aspect of structure without impacting all others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Uncertainty in the marketplace will dry up the growing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C152AB-BF48-41F3-9835-DA65CDAFE098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8153280" cy="3200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Background </a:t>
            </a:r>
            <a:br>
              <a:rPr sz="4800"/>
            </a:b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and PX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73D97A-67C8-4F6E-88B5-89ABDBE93BBF}" type="slidenum">
              <a:t>34</a:t>
            </a:fld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294920" y="6091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Independent System Operator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Real Time Energy Market - Based on complex computer model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and hour ahead ancillary service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and hour ahead transmission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B73DB1-A1C8-4BC1-8BF7-12B34539E7DE}" type="slidenum">
              <a:t>35</a:t>
            </a:fld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9209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69CF76-6901-4603-876B-535E923E3818}" type="slidenum">
              <a:t>36</a:t>
            </a:fld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Power Exchange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294920" y="2133720"/>
            <a:ext cx="716292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Energy Market - Single price auction based on cross of supply and demand bids.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IOUs all energy purchased from this market deemed “prudent” by PUC.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A1C228-74D9-48A5-A8AD-D75A0B5FA3D6}" type="slidenum">
              <a:t>37</a:t>
            </a:fld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833480" y="7524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8C754B-1EEB-4149-8C0E-B39A6442CEDD}" type="slidenum">
              <a:t>38</a:t>
            </a:fld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7CF538-9BC8-4C63-B51B-5397B82234E2}" type="slidenum">
              <a:t>39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Agenda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and demand data showing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 supply/demand economics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Background - ISO and PX market structure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Regulatory overlay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Explanation of retail market problems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market issues requiring staff investigation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Recommendations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259931-D69D-4EE2-BD1B-A501986772A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581280" y="5638680"/>
            <a:ext cx="1905120" cy="83844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657600" y="556272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Non CAISO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 rot="16269600">
            <a:off x="632160" y="1144440"/>
            <a:ext cx="5182200" cy="48754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9935" y="35"/>
                </a:moveTo>
                <a:arcTo wR="10800" hR="10800" stAng="-5675750" swAng="6113900"/>
                <a:lnTo>
                  <a:pt x="10800" y="10800"/>
                </a:lnTo>
                <a:close/>
              </a:path>
              <a:path fill="none" w="21600" h="21600">
                <a:moveTo>
                  <a:pt x="9935" y="35"/>
                </a:moveTo>
                <a:arcTo wR="10800" hR="10800" stAng="-5675750" swAng="6113900"/>
              </a:path>
            </a:pathLst>
          </a:custGeom>
          <a:noFill/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 rot="16269600">
            <a:off x="862560" y="939960"/>
            <a:ext cx="5181480" cy="48740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939" y="1"/>
                </a:moveTo>
                <a:arcTo wR="10800" hR="10800" stAng="-5355865" swAng="5433798"/>
                <a:lnTo>
                  <a:pt x="10800" y="10800"/>
                </a:lnTo>
                <a:close/>
              </a:path>
              <a:path fill="none" w="21600" h="21600">
                <a:moveTo>
                  <a:pt x="10939" y="1"/>
                </a:moveTo>
                <a:arcTo wR="10800" hR="10800" stAng="-5355865" swAng="5433798"/>
              </a:path>
            </a:pathLst>
          </a:custGeom>
          <a:noFill/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rot="2737200">
            <a:off x="855000" y="538092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rot="2826600">
            <a:off x="1211040" y="473040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209680" y="2666880"/>
            <a:ext cx="1447920" cy="18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981080" y="2819520"/>
            <a:ext cx="1447920" cy="14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562720" y="2743200"/>
            <a:ext cx="1447560" cy="144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334120" y="2895480"/>
            <a:ext cx="1447560" cy="180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H="1" rot="11470200">
            <a:off x="4288320" y="632520"/>
            <a:ext cx="4110120" cy="56350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373" y="8"/>
                </a:moveTo>
                <a:arcTo wR="10800" hR="10800" stAng="-5535851" swAng="6143304"/>
                <a:lnTo>
                  <a:pt x="10800" y="10800"/>
                </a:lnTo>
                <a:close/>
              </a:path>
              <a:path fill="none" w="21600" h="21600">
                <a:moveTo>
                  <a:pt x="10373" y="8"/>
                </a:moveTo>
                <a:arcTo wR="10800" hR="10800" stAng="-5535851" swAng="6143304"/>
              </a:path>
            </a:pathLst>
          </a:custGeom>
          <a:noFill/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H="1" rot="18691200">
            <a:off x="7270560" y="5529960"/>
            <a:ext cx="7142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H="1" rot="10749600">
            <a:off x="3410640" y="855000"/>
            <a:ext cx="4723200" cy="51818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rot="18588600">
            <a:off x="6545160" y="488268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D93BE9-5AD1-4628-8668-E9653A4ED425}" type="slidenum">
              <a:t>40</a:t>
            </a:fld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Regulatory Overlay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1447560" y="1676520"/>
            <a:ext cx="693396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Assembly Bill 1890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Provided mechanism for recovery of stranded costs.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Required divestiture of thermal generating resources.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Froze IOU retail rates until either April of 2002 or stranded costs are recovered, whichever is sooner.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C07B70-5142-4BB3-B458-9A785498B04E}" type="slidenum">
              <a:t>41</a:t>
            </a:fld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Recent California Events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1371600" y="1981080"/>
            <a:ext cx="73915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limits on hedging in the “forward” (longer term)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8/03/00 CPUC allowed PG&amp;E and SoCal Edison to do bilateral deals in forward market (subject to previously established hedging limits) if PX schedules the deal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performs expedited, upfront prudence review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considering similar proposal by SDG&amp;E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EB18E1-773C-4E05-B4D1-D3ACE51F3161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1066680" y="609120"/>
            <a:ext cx="7467840" cy="358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Retail/Wholesale</a:t>
            </a:r>
            <a:br>
              <a:rPr sz="4400"/>
            </a:b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Market Interaction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5E148C-CE96-4406-AFC1-BFEFE0985F19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Are Retail Prices High and Do They Indicate Wholesale Market Failures?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/>
          </p:nvPr>
        </p:nvSpPr>
        <p:spPr>
          <a:xfrm>
            <a:off x="1371600" y="2057400"/>
            <a:ext cx="723888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DMA admits that there is workable competition for 98-99% of the total annual hours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It assumes that market power is present when bids exceed only short run marginal cost rather than considering long term returns, or other market power indices.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C9527A-7710-415D-8475-F0AAD24520DB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0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151F63-B394-49BD-B4C9-1E0E462E9664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"/>
          <p:cNvGraphicFramePr/>
          <p:nvPr/>
        </p:nvGraphicFramePr>
        <p:xfrm>
          <a:off x="228600" y="228600"/>
          <a:ext cx="8678880" cy="624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678880" cy="624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CDC537-8949-40D7-B5C7-AFF53DC455A7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/>
          </p:nvPr>
        </p:nvSpPr>
        <p:spPr>
          <a:xfrm>
            <a:off x="1371240" y="1981080"/>
            <a:ext cx="70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Overall, even with scarcity conditions, retail prices have not been significantly increased due to wholesale competition in California (for SDG&amp;E 10-20 percent annual increase, possible 10-20% overall decrease when adjusted for SDG&amp;E rebate)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 it appropriate to institute wholesale price controls to mitigate retail price risk?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futures prices are behaving rationally regardless of these short term retail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title"/>
          </p:nvPr>
        </p:nvSpPr>
        <p:spPr>
          <a:xfrm>
            <a:off x="144756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Do these Prices Warrant Wholesale Market Intervention?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2C0429-97B0-4FFD-95D8-3225E6645589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" name=""/>
          <p:cNvGraphicFramePr/>
          <p:nvPr/>
        </p:nvGraphicFramePr>
        <p:xfrm>
          <a:off x="228600" y="1143000"/>
          <a:ext cx="8678880" cy="540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8678880" cy="540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8" name=""/>
          <p:cNvSpPr/>
          <p:nvPr/>
        </p:nvSpPr>
        <p:spPr>
          <a:xfrm>
            <a:off x="914400" y="380880"/>
            <a:ext cx="71629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The Market Assumes That Wholesale Prices Are Decreasing with New Resource Additions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812938-7F67-4EF7-AAA4-DAC422B2E5C9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"/>
          <p:cNvSpPr/>
          <p:nvPr/>
        </p:nvSpPr>
        <p:spPr>
          <a:xfrm>
            <a:off x="228600" y="6477120"/>
            <a:ext cx="586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*</a:t>
            </a:r>
            <a:r>
              <a:rPr b="0" i="1" lang="en-US" sz="1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Estimates for QF contract prices based on Lawrence Berkeley Laboratory Report published in 1996.</a:t>
            </a:r>
            <a:endParaRPr b="0" lang="en-US" sz="1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371600" y="304920"/>
            <a:ext cx="693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914400" y="0"/>
            <a:ext cx="75438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The Market Assumes That Wholesale Prices Are Decreasing with New Resource Additions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2" name=""/>
          <p:cNvGraphicFramePr/>
          <p:nvPr/>
        </p:nvGraphicFramePr>
        <p:xfrm>
          <a:off x="228600" y="762120"/>
          <a:ext cx="8678880" cy="570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762120"/>
                    <a:ext cx="8678880" cy="570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1843B0-261F-4FEB-81C7-2E55DEC5FAA3}" type="slidenum">
              <a:t>49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440" y="456840"/>
            <a:ext cx="80010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Fundamentals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FAD7D7-7AD1-41E8-A3A0-0942E5B61A7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1066680" y="0"/>
            <a:ext cx="68580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Lack of IOU Hedging Has Distorted Price Impacts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1066320" y="1447560"/>
            <a:ext cx="769644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IOUs had a choice of buying their power in the PX Block Forward, PX Day Ahead, PX Day Of, and CAISO Ex Post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Hedging limits prevented some purchases of forward energy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 claims notwithstanding, there </a:t>
            </a:r>
            <a:r>
              <a:rPr b="0" i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have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been significant opportunities to hedge forward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1800 MW in entire PX block forward for SP15 in June, 2000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~800 MW for SCE out of  2,200 MW authorized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Clear market signals to hedge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Fear of prudence review kept IOUs from hedging the risk of day ahead and real time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AD23C4-847B-4C82-B328-4B60C1862C86}" type="slidenum">
              <a:t>50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284814-6653-42C6-B7EB-0893B04C5ECF}" type="slidenum">
              <a:t>51</a:t>
            </a:fld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228600" y="1066680"/>
            <a:ext cx="8229600" cy="106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Stranded Cost Recovery Incents IOUs to Underschedule in the Forward Market and Buy in the Spot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609120" y="2895120"/>
            <a:ext cx="80010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payments can theoretically be increased by underscheduling demand in the PX Day ahead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But, underscheduling demand increases ISO prices and reduces reliability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30% of ISO load in real time market on 06/14/00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100 MW of blackouts--a remarkable achievement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2FB569-E540-437E-B3D6-471DD6C9767B}" type="slidenum">
              <a:t>52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09480" y="836640"/>
            <a:ext cx="8305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If all power scheduled in PX Day Ahead market, except for small imbalances, market should be in equilibrium:  PX DA, PX HA, ISO Ex Post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2" name=""/>
          <p:cNvGraphicFramePr/>
          <p:nvPr/>
        </p:nvGraphicFramePr>
        <p:xfrm>
          <a:off x="609480" y="1295280"/>
          <a:ext cx="7616880" cy="52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61688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91DCDA-7459-43DC-904D-AA594E079869}" type="slidenum">
              <a:t>53</a:t>
            </a:fld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85800" y="912960"/>
            <a:ext cx="78487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actual fact, there is an incentive to underschedule, but consequence is pressure on real time reliability as Ex Post load grows.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6" name=""/>
          <p:cNvGraphicFramePr/>
          <p:nvPr/>
        </p:nvGraphicFramePr>
        <p:xfrm>
          <a:off x="457200" y="1371600"/>
          <a:ext cx="7769160" cy="531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71600"/>
                    <a:ext cx="7769160" cy="53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27808A-48F2-4587-8D93-7DAAB70FE324}" type="slidenum">
              <a:t>54</a:t>
            </a:fld>
          </a:p>
        </p:txBody>
      </p:sp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1295280" y="836640"/>
            <a:ext cx="655344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when there is massive underscheduling in a tight supply market, the ISO may have to take drastic action.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0" name=""/>
          <p:cNvGraphicFramePr/>
          <p:nvPr/>
        </p:nvGraphicFramePr>
        <p:xfrm>
          <a:off x="762120" y="1371600"/>
          <a:ext cx="7772400" cy="531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71600"/>
                    <a:ext cx="777240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2" name=""/>
          <p:cNvSpPr/>
          <p:nvPr/>
        </p:nvSpPr>
        <p:spPr>
          <a:xfrm>
            <a:off x="6093720" y="51037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AECE88-A39E-4874-B564-711F4A54065E}" type="slidenum">
              <a:t>55</a:t>
            </a:fld>
          </a:p>
        </p:txBody>
      </p:sp>
    </p:spTree>
  </p:cSld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1157040" y="303840"/>
            <a:ext cx="69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209680" y="684360"/>
            <a:ext cx="4876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And, when load is growing faster than forecasts, the consequences are amplified.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5" name=""/>
          <p:cNvGraphicFramePr/>
          <p:nvPr/>
        </p:nvGraphicFramePr>
        <p:xfrm>
          <a:off x="457200" y="1066680"/>
          <a:ext cx="7693200" cy="5261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7693200" cy="52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7" name=""/>
          <p:cNvSpPr/>
          <p:nvPr/>
        </p:nvSpPr>
        <p:spPr>
          <a:xfrm>
            <a:off x="5941440" y="46465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5C81EB-86E0-4685-A2F7-66029C2A90DF}" type="slidenum">
              <a:t>56</a:t>
            </a:fld>
          </a:p>
        </p:txBody>
      </p:sp>
    </p:spTree>
  </p:cSld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62120" y="539640"/>
            <a:ext cx="80769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When price caps are reduced to $250/MWh in a scarce supply market, ISO may not be able to maintain reliability due to magnitude of Ex Post load.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0" name=""/>
          <p:cNvGraphicFramePr/>
          <p:nvPr/>
        </p:nvGraphicFramePr>
        <p:xfrm>
          <a:off x="533520" y="1219320"/>
          <a:ext cx="7845480" cy="5365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7845480" cy="536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A27772-772B-4703-8E85-1022BD4AB46F}" type="slidenum">
              <a:t>57</a:t>
            </a:fld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Underscheduling’s Effects on Reliability Are Observable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3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Anticipation of Low Reserves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46C559-2EF1-46A0-B924-F7C028F04EC2}" type="slidenum">
              <a:t>58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Wholesale Market Remedies Necessary Now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Analyze whether there are market power concerns associated with times of scarcity and then determine appropriate level of 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Don’t mistake San Diego’s failure to hedge as failures in the wholesale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Decide whether FERC has a role in the underscheduling issue: Are the California utilities exercising monopsony power by underscheduling load into the PX day ahead market?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A8C5E8-5296-40E7-BFAB-F1AADC63651D}" type="slidenum">
              <a:t>59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371240" y="380880"/>
            <a:ext cx="754380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Indicates Scarcity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294920" y="1600200"/>
            <a:ext cx="716292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competes vigorously with the rest of the growing west for increasingly scarce supplies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Load growth fueled by strong economy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No significant new generation in California since the 1980s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was fooled by excellent hydro years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existing thermal generation fleet is aging: 61% &gt; 30 years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complete lack of available NOx credits may have prevented generators from running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F5CF78-13A1-4B92-A3C7-5B1090DD8E4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914040" y="45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Do More Rigorous Market Power Analysis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Market Analysis Unit report and the UC Energy Institute Report wrongly uses pricing above short term marginal cost to conclude that there is market power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market power analysis failed to take into consideration changes in supply and demand like the decrease in hydro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distinguish market power from scarcity, FERC should instruct the ISO to use rigorous analytical measures to determine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 such measures Enron does not have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10D84A-DC94-45F3-8C1C-F4FD400047DD}" type="slidenum">
              <a:t>60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Allow Scarcity Rents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points of scarcity (e.g., at Stage 2 when you’re getting low on reserves and you’re cutting load) marginal cost is no longer a reasonable price.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Rather when you reach scarcity you should price scarcity rents at the value of energy (e.g., $1,500 as illustrated in the interruptible market)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2B1013-E9A7-4D58-8161-D69A86E92364}" type="slidenum">
              <a:t>61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914040" y="6091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Review: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5438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gas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Below normal Hydro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Lack of NOx credits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demand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How many MWs did the CA ISO procure during the Summer 2000 compared with  1999?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Has PG&amp;E changed its bidding behavior associated with its Hydro facilities in 2000?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 baseload facilities operated differently in 2000 than in 1999?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DDD89A-0774-456C-8656-24C215AEAE59}" type="slidenum">
              <a:t>62</a:t>
            </a:fld>
          </a:p>
        </p:txBody>
      </p:sp>
    </p:spTree>
  </p:cSld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 (Continued)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any generation plants off-line due to unplanned maintenance during Summer 2000?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other Western power markets prices higher (year-on-year)?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options did SDG&amp;E have to "hedge" its retail rates?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were prices in the CAL PX block forward market on Jan 15, 2000 and May 15, 2000?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FERC and the  ISO should consider the regional impacts of any price caps implemented in California, such as prices not corresponding to flows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C43356-7EC6-452A-84CC-2E282072345D}" type="slidenum">
              <a:t>63</a:t>
            </a:fld>
          </a:p>
        </p:txBody>
      </p:sp>
    </p:spTree>
  </p:cSld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1294920" y="228240"/>
            <a:ext cx="762012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Other Market</a:t>
            </a:r>
            <a:r>
              <a:rPr b="0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Growing Pains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/>
          </p:nvPr>
        </p:nvSpPr>
        <p:spPr>
          <a:xfrm>
            <a:off x="761760" y="1447560"/>
            <a:ext cx="784836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a limited number of out-of state participants can access spin and non-spin markets</a:t>
            </a:r>
            <a:endParaRPr b="0" lang="en-US" sz="26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Rate freeze prevents consumers from receiving price signals (I.e., some amount of load increase is illogical behavior)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Intrazonal congestion not explicitly priced--Socialized across all loads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Complex computer model used to price transmission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Relatively little transmission available in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Stakeholder board subject to political pressure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Forward market liquidity has evaporated due to price cap changes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F62024-6FC7-439D-A1FA-44EFA3C4E1C8}" type="slidenum">
              <a:t>64</a:t>
            </a:fld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 Do Not Have All the Answers.  Why?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Much information that is necessary to analyze the California PX and ISO markets is not available to markets participants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 believe that California can significantly enhance competition in its electricity markets if this information is made available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E38710-709B-46E5-A9BC-28A91B759DDD}" type="slidenum">
              <a:t>65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Why Would Information Make the Market More Competitive?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price information would provide better price signals producing a more efficient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generation and load information would remove competitive advantages held by monopsony load servers and generators with a large percentage of the market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transmission information would remove the ATC knowledge advantage retained by grandfathered transmission contract holders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More information would help the market to self-police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2CD62C-B98F-481B-84FE-F7063F1CA248}" type="slidenum">
              <a:t>66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1294920" y="6091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Generation and Load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"After the fact" actual meter information depicting actual unit-by-unit production and consumption within each zone.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Unit outage information showing planned and forced outages.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Water levels, or hydro outputs.  Weekly/monthly information.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on significant unit outages etc. in the peak prices hours in question.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Calls by the ISO on plants with Reliability Must Run contracts.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31F6CF-C4AB-44B2-BBDE-AA2FC5C433CA}" type="slidenum">
              <a:t>67</a:t>
            </a:fld>
          </a:p>
        </p:txBody>
      </p:sp>
    </p:spTree>
  </p:cSld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Energy and Ancillary Service Price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/>
          </p:nvPr>
        </p:nvSpPr>
        <p:spPr>
          <a:xfrm>
            <a:off x="1371600" y="2133720"/>
            <a:ext cx="723888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 bid information in both Day Ahead and Hour Ahead Markets, including generation and load, energy and ancillary services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for these markets should include: initial preferred schedules, final schedules and the BEEP stack, all day ahead load and generation bids  by Scheduling Coordinator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A2D395-2077-4FC7-8CD0-EC7FC0940EE8}" type="slidenum">
              <a:t>68</a:t>
            </a:fld>
          </a:p>
        </p:txBody>
      </p:sp>
    </p:spTree>
  </p:cSld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Transmission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should include adjustment bids, day ahead schedules, hour ahead schedules, real time adjustments, actual flows, and transmission availability by category of ownership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This information should be provided for all transmission lines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Significant Intra-zonal congestion by  transmission path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should be differentiated by existing and new, firm use transmission contracts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CC9DCD-213B-4781-8299-A3ECB4B468EA}" type="slidenum">
              <a:t>69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Competes with the Rest of the West for Scarce Supplies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"/>
          <p:cNvSpPr/>
          <p:nvPr/>
        </p:nvSpPr>
        <p:spPr>
          <a:xfrm>
            <a:off x="304920" y="1676520"/>
            <a:ext cx="845820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371240" y="1828440"/>
            <a:ext cx="7162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Ample long distance transmission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5000"/>
              </a:lnSpc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Traditional Northwest players’ best opportunities often outside of the NW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Powerex Accesses Alberta Pool, Northwest, California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BPA often prices daily offer at PX Index price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Spread between COB and Northern California close to $0/MWh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Turbine market is national --&gt; Northwest and California must compete with all of North America for new resources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4511CB-5831-41E6-BFD2-29B3BF80B86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When Should This Information Be Available?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/>
          </p:nvPr>
        </p:nvSpPr>
        <p:spPr>
          <a:xfrm>
            <a:off x="1371240" y="2361960"/>
            <a:ext cx="701028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listed above ought to be provided as close to "real time" as possible.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a minimum it ought to be provided to the market within 24 hours.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6B6812-CFFA-420B-A478-1907BA28BB18}" type="slidenum">
              <a:t>70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C01A0E-B5B4-4005-817D-AF9096522DA3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CCA5E5-F599-47EC-826D-C86E452D5B4E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2000-08-18T18:46:27Z</dcterms:created>
  <dc:creator>mary</dc:creator>
  <dc:description/>
  <dc:language>en-US</dc:language>
  <cp:lastModifiedBy>Lysa Akin</cp:lastModifiedBy>
  <cp:lastPrinted>2000-08-22T15:52:38Z</cp:lastPrinted>
  <dcterms:modified xsi:type="dcterms:W3CDTF">2000-08-22T16:09:04Z</dcterms:modified>
  <cp:revision>34</cp:revision>
  <dc:subject/>
  <dc:title>No Slide Title</dc:title>
</cp:coreProperties>
</file>