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29.wmf" ContentType="image/x-wmf"/>
  <Override PartName="/ppt/media/image27.wmf" ContentType="image/x-wmf"/>
  <Override PartName="/ppt/media/image26.wmf" ContentType="image/x-wmf"/>
  <Override PartName="/ppt/media/image7.wmf" ContentType="image/x-wmf"/>
  <Override PartName="/ppt/media/image16.wmf" ContentType="image/x-wmf"/>
  <Override PartName="/ppt/media/image11.wmf" ContentType="image/x-wmf"/>
  <Override PartName="/ppt/media/image2.wmf" ContentType="image/x-wmf"/>
  <Override PartName="/ppt/media/image17.wmf" ContentType="image/x-wmf"/>
  <Override PartName="/ppt/media/image8.wmf" ContentType="image/x-wmf"/>
  <Override PartName="/ppt/media/image12.wmf" ContentType="image/x-wmf"/>
  <Override PartName="/ppt/media/image3.wmf" ContentType="image/x-wmf"/>
  <Override PartName="/ppt/media/image9.wmf" ContentType="image/x-wmf"/>
  <Override PartName="/ppt/media/image13.wmf" ContentType="image/x-wmf"/>
  <Override PartName="/ppt/media/image4.wmf" ContentType="image/x-wmf"/>
  <Override PartName="/ppt/media/image30.wmf" ContentType="image/x-wmf"/>
  <Override PartName="/ppt/media/image1.png" ContentType="image/png"/>
  <Override PartName="/ppt/media/image28.wmf" ContentType="image/x-wmf"/>
  <Override PartName="/ppt/media/image31.wmf" ContentType="image/x-wmf"/>
  <Override PartName="/ppt/media/image32.wmf" ContentType="image/x-wmf"/>
  <Override PartName="/ppt/media/image10.wmf" ContentType="image/x-wmf"/>
  <Override PartName="/ppt/media/image6.wmf" ContentType="image/x-wmf"/>
  <Override PartName="/ppt/media/image15.wmf" ContentType="image/x-wmf"/>
  <Override PartName="/ppt/media/image5.wmf" ContentType="image/x-wmf"/>
  <Override PartName="/ppt/media/image14.wmf" ContentType="image/x-wmf"/>
  <Override PartName="/ppt/media/image18.png" ContentType="image/png"/>
  <Override PartName="/ppt/media/image20.png" ContentType="image/png"/>
  <Override PartName="/ppt/media/image19.png" ContentType="image/png"/>
  <Override PartName="/ppt/media/image21.png" ContentType="image/png"/>
  <Override PartName="/ppt/media/image22.png" ContentType="image/png"/>
  <Override PartName="/ppt/media/image23.wmf" ContentType="image/x-wmf"/>
  <Override PartName="/ppt/media/image24.wmf" ContentType="image/x-wmf"/>
  <Override PartName="/ppt/media/image25.wmf" ContentType="image/x-wmf"/>
  <Override PartName="/ppt/embeddings/oleObject1.xlsx" ContentType="application/vnd.openxmlformats-officedocument.spreadsheetml.sheet"/>
  <Override PartName="/ppt/embeddings/oleObject1.docx" ContentType="application/vnd.openxmlformats-officedocument.wordprocessingml.document"/>
  <Override PartName="/ppt/embeddings/oleObject1.bin" ContentType="application/vnd.openxmlformats-officedocument.oleObject"/>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4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_rels/slide40.xml.rels" ContentType="application/vnd.openxmlformats-package.relationships+xml"/>
  <Override PartName="/ppt/slides/_rels/slide39.xml.rels" ContentType="application/vnd.openxmlformats-package.relationships+xml"/>
  <Override PartName="/ppt/slides/_rels/slide38.xml.rels" ContentType="application/vnd.openxmlformats-package.relationships+xml"/>
  <Override PartName="/ppt/slides/_rels/slide37.xml.rels" ContentType="application/vnd.openxmlformats-package.relationships+xml"/>
  <Override PartName="/ppt/slides/_rels/slide36.xml.rels" ContentType="application/vnd.openxmlformats-package.relationships+xml"/>
  <Override PartName="/ppt/slides/_rels/slide35.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13.xml.rels" ContentType="application/vnd.openxmlformats-package.relationships+xml"/>
  <Override PartName="/ppt/slides/_rels/slide5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71.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46.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5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29.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42.xml.rels" ContentType="application/vnd.openxmlformats-package.relationships+xml"/>
  <Override PartName="/ppt/slides/_rels/slide16.xml.rels" ContentType="application/vnd.openxmlformats-package.relationships+xml"/>
  <Override PartName="/ppt/slides/_rels/slide53.xml.rels" ContentType="application/vnd.openxmlformats-package.relationships+xml"/>
  <Override PartName="/ppt/slides/_rels/slide41.xml.rels" ContentType="application/vnd.openxmlformats-package.relationships+xml"/>
  <Override PartName="/ppt/slides/_rels/slide15.xml.rels" ContentType="application/vnd.openxmlformats-package.relationships+xml"/>
  <Override PartName="/ppt/slides/_rels/slide52.xml.rels" ContentType="application/vnd.openxmlformats-package.relationships+xml"/>
  <Override PartName="/ppt/slides/_rels/slide54.xml.rels" ContentType="application/vnd.openxmlformats-package.relationships+xml"/>
  <Override PartName="/ppt/slides/_rels/slide17.xml.rels" ContentType="application/vnd.openxmlformats-package.relationships+xml"/>
  <Override PartName="/ppt/slides/_rels/slide14.xml.rels" ContentType="application/vnd.openxmlformats-package.relationships+xml"/>
  <Override PartName="/ppt/slides/_rels/slide51.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69.xml.rels" ContentType="application/vnd.openxmlformats-package.relationships+xml"/>
  <Override PartName="/ppt/slides/_rels/slide32.xml.rels" ContentType="application/vnd.openxmlformats-package.relationships+xml"/>
  <Override PartName="/ppt/slides/_rels/slide70.xml.rels" ContentType="application/vnd.openxmlformats-package.relationships+xml"/>
  <Override PartName="/ppt/slides/_rels/slide28.xml.rels" ContentType="application/vnd.openxmlformats-package.relationships+xml"/>
  <Override PartName="/ppt/slides/_rels/slide68.xml.rels" ContentType="application/vnd.openxmlformats-package.relationships+xml"/>
  <Override PartName="/ppt/slides/_rels/slide31.xml.rels" ContentType="application/vnd.openxmlformats-package.relationships+xml"/>
  <Override PartName="/ppt/slides/_rels/slide67.xml.rels" ContentType="application/vnd.openxmlformats-package.relationships+xml"/>
  <Override PartName="/ppt/slides/_rels/slide30.xml.rels" ContentType="application/vnd.openxmlformats-package.relationships+xml"/>
  <Override PartName="/ppt/slides/_rels/slide65.xml.rels" ContentType="application/vnd.openxmlformats-package.relationships+xml"/>
  <Override PartName="/ppt/slides/_rels/slide27.xml.rels" ContentType="application/vnd.openxmlformats-package.relationships+xml"/>
  <Override PartName="/ppt/slides/_rels/slide64.xml.rels" ContentType="application/vnd.openxmlformats-package.relationships+xml"/>
  <Override PartName="/ppt/slides/_rels/slide66.xml.rels" ContentType="application/vnd.openxmlformats-package.relationships+xml"/>
  <Override PartName="/ppt/slides/_rels/slide63.xml.rels" ContentType="application/vnd.openxmlformats-package.relationships+xml"/>
  <Override PartName="/ppt/slides/_rels/slide62.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6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57.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5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slide71.xml" ContentType="application/vnd.openxmlformats-officedocument.presentationml.slide+xml"/>
  <Override PartName="/ppt/slides/slide29.xml" ContentType="application/vnd.openxmlformats-officedocument.presentationml.slide+xml"/>
  <Override PartName="/ppt/slides/slide69.xml" ContentType="application/vnd.openxmlformats-officedocument.presentationml.slide+xml"/>
  <Override PartName="/ppt/slides/slide32.xml" ContentType="application/vnd.openxmlformats-officedocument.presentationml.slide+xml"/>
  <Override PartName="/ppt/slides/slide70.xml" ContentType="application/vnd.openxmlformats-officedocument.presentationml.slide+xml"/>
  <Override PartName="/ppt/slides/slide28.xml" ContentType="application/vnd.openxmlformats-officedocument.presentationml.slide+xml"/>
  <Override PartName="/ppt/slides/slide68.xml" ContentType="application/vnd.openxmlformats-officedocument.presentationml.slide+xml"/>
  <Override PartName="/ppt/slides/slide31.xml" ContentType="application/vnd.openxmlformats-officedocument.presentationml.slide+xml"/>
  <Override PartName="/ppt/slides/slide67.xml" ContentType="application/vnd.openxmlformats-officedocument.presentationml.slide+xml"/>
  <Override PartName="/ppt/slides/slide30.xml" ContentType="application/vnd.openxmlformats-officedocument.presentationml.slide+xml"/>
  <Override PartName="/ppt/slides/slide65.xml" ContentType="application/vnd.openxmlformats-officedocument.presentationml.slide+xml"/>
  <Override PartName="/ppt/slides/slide27.xml" ContentType="application/vnd.openxmlformats-officedocument.presentationml.slide+xml"/>
  <Override PartName="/ppt/slides/slide64.xml" ContentType="application/vnd.openxmlformats-officedocument.presentationml.slide+xml"/>
  <Override PartName="/ppt/slides/slide66.xml" ContentType="application/vnd.openxmlformats-officedocument.presentationml.slide+xml"/>
  <Override PartName="/ppt/slides/slide26.xml" ContentType="application/vnd.openxmlformats-officedocument.presentationml.slide+xml"/>
  <Override PartName="/ppt/slides/slide63.xml" ContentType="application/vnd.openxmlformats-officedocument.presentationml.slide+xml"/>
  <Override PartName="/ppt/slides/slide62.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60.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Slides/notesSlide1.xml" ContentType="application/vnd.openxmlformats-officedocument.presentationml.notesSlide+xml"/>
  <Override PartName="/ppt/notesSlides/notesSlide12.xml" ContentType="application/vnd.openxmlformats-officedocument.presentationml.notesSlide+xml"/>
  <Override PartName="/ppt/notesSlides/notesSlide24.xml" ContentType="application/vnd.openxmlformats-officedocument.presentationml.notesSlide+xml"/>
  <Override PartName="/ppt/notesSlides/notesSlide14.xml" ContentType="application/vnd.openxmlformats-officedocument.presentationml.notesSlide+xml"/>
  <Override PartName="/ppt/notesSlides/_rels/notesSlide59.xml.rels" ContentType="application/vnd.openxmlformats-package.relationships+xml"/>
  <Override PartName="/ppt/notesSlides/_rels/notesSlide23.xml.rels" ContentType="application/vnd.openxmlformats-package.relationships+xml"/>
  <Override PartName="/ppt/notesSlides/_rels/notesSlide14.xml.rels" ContentType="application/vnd.openxmlformats-package.relationships+xml"/>
  <Override PartName="/ppt/notesSlides/_rels/notesSlide24.xml.rels" ContentType="application/vnd.openxmlformats-package.relationships+xml"/>
  <Override PartName="/ppt/notesSlides/_rels/notesSlide12.xml.rels" ContentType="application/vnd.openxmlformats-package.relationships+xml"/>
  <Override PartName="/ppt/notesSlides/_rels/notesSlide1.xml.rels" ContentType="application/vnd.openxmlformats-package.relationships+xml"/>
  <Override PartName="/ppt/notesSlides/notesSlide23.xml" ContentType="application/vnd.openxmlformats-officedocument.presentationml.notesSlide+xml"/>
  <Override PartName="/ppt/notesSlides/notesSlide5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Lst>
  <p:sldSz cx="9144000"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slide" Target="slides/slide60.xml"/><Relationship Id="rId64" Type="http://schemas.openxmlformats.org/officeDocument/2006/relationships/slide" Target="slides/slide61.xml"/><Relationship Id="rId65" Type="http://schemas.openxmlformats.org/officeDocument/2006/relationships/slide" Target="slides/slide62.xml"/><Relationship Id="rId66" Type="http://schemas.openxmlformats.org/officeDocument/2006/relationships/slide" Target="slides/slide63.xml"/><Relationship Id="rId67" Type="http://schemas.openxmlformats.org/officeDocument/2006/relationships/slide" Target="slides/slide64.xml"/><Relationship Id="rId68" Type="http://schemas.openxmlformats.org/officeDocument/2006/relationships/slide" Target="slides/slide65.xml"/><Relationship Id="rId69" Type="http://schemas.openxmlformats.org/officeDocument/2006/relationships/slide" Target="slides/slide66.xml"/><Relationship Id="rId70" Type="http://schemas.openxmlformats.org/officeDocument/2006/relationships/slide" Target="slides/slide67.xml"/><Relationship Id="rId71" Type="http://schemas.openxmlformats.org/officeDocument/2006/relationships/slide" Target="slides/slide68.xml"/><Relationship Id="rId72" Type="http://schemas.openxmlformats.org/officeDocument/2006/relationships/slide" Target="slides/slide69.xml"/><Relationship Id="rId73" Type="http://schemas.openxmlformats.org/officeDocument/2006/relationships/slide" Target="slides/slide70.xml"/><Relationship Id="rId74" Type="http://schemas.openxmlformats.org/officeDocument/2006/relationships/slide" Target="slides/slide71.xml"/><Relationship Id="rId7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9999"/>
              </a:solidFill>
              <a:effectLst/>
              <a:uFillTx/>
              <a:latin typeface="Times New Roman"/>
            </a:endParaRPr>
          </a:p>
        </p:txBody>
      </p:sp>
      <p:sp>
        <p:nvSpPr>
          <p:cNvPr id="17" name="PlaceHolder 1"/>
          <p:cNvSpPr>
            <a:spLocks noGrp="1"/>
          </p:cNvSpPr>
          <p:nvPr>
            <p:ph type="hdr"/>
          </p:nvPr>
        </p:nvSpPr>
        <p:spPr>
          <a:xfrm>
            <a:off x="-360" y="0"/>
            <a:ext cx="2971800" cy="45864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8" name="PlaceHolder 2"/>
          <p:cNvSpPr>
            <a:spLocks noGrp="1"/>
          </p:cNvSpPr>
          <p:nvPr>
            <p:ph type="sldImg"/>
          </p:nvPr>
        </p:nvSpPr>
        <p:spPr>
          <a:xfrm>
            <a:off x="1135080" y="689040"/>
            <a:ext cx="4589280" cy="3441600"/>
          </a:xfrm>
          <a:prstGeom prst="rect">
            <a:avLst/>
          </a:prstGeom>
          <a:solidFill>
            <a:srgbClr val="ffffff"/>
          </a:solidFill>
          <a:ln w="9360">
            <a:solidFill>
              <a:srgbClr val="000000"/>
            </a:solidFill>
            <a:miter/>
          </a:ln>
        </p:spPr>
        <p:txBody>
          <a:bodyPr lIns="90000" rIns="90000" tIns="46800" bIns="4680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move the slide</a:t>
            </a:r>
            <a:endParaRPr b="1" lang="en-US" sz="4800" strike="noStrike" u="none">
              <a:solidFill>
                <a:srgbClr val="336699"/>
              </a:solidFill>
              <a:effectLst/>
              <a:uFillTx/>
              <a:latin typeface="Arial Narrow"/>
            </a:endParaRPr>
          </a:p>
        </p:txBody>
      </p:sp>
      <p:sp>
        <p:nvSpPr>
          <p:cNvPr id="19" name="PlaceHolder 3"/>
          <p:cNvSpPr>
            <a:spLocks noGrp="1"/>
          </p:cNvSpPr>
          <p:nvPr>
            <p:ph type="body"/>
          </p:nvPr>
        </p:nvSpPr>
        <p:spPr>
          <a:xfrm>
            <a:off x="914400" y="4361040"/>
            <a:ext cx="5029200" cy="413064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20" name="PlaceHolder 4"/>
          <p:cNvSpPr>
            <a:spLocks noGrp="1"/>
          </p:cNvSpPr>
          <p:nvPr>
            <p:ph type="dt" idx="10"/>
          </p:nvPr>
        </p:nvSpPr>
        <p:spPr>
          <a:xfrm>
            <a:off x="3885840" y="0"/>
            <a:ext cx="2971800" cy="45864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08CD66D-EF1D-4F86-B2A0-A8A862DD103C}" type="datetime">
              <a:rPr b="0" lang="en-US" sz="1200" strike="noStrike" u="none">
                <a:solidFill>
                  <a:srgbClr val="000000"/>
                </a:solidFill>
                <a:effectLst/>
                <a:uFillTx/>
                <a:latin typeface="Times New Roman"/>
              </a:rPr>
              <a:t>09/27/25</a:t>
            </a:fld>
            <a:endParaRPr b="0" lang="en-US" sz="1200" strike="noStrike" u="none">
              <a:solidFill>
                <a:srgbClr val="000000"/>
              </a:solidFill>
              <a:effectLst/>
              <a:uFillTx/>
              <a:latin typeface="Times New Roman"/>
            </a:endParaRPr>
          </a:p>
        </p:txBody>
      </p:sp>
      <p:sp>
        <p:nvSpPr>
          <p:cNvPr id="21" name="PlaceHolder 5"/>
          <p:cNvSpPr>
            <a:spLocks noGrp="1"/>
          </p:cNvSpPr>
          <p:nvPr>
            <p:ph type="ftr" idx="11"/>
          </p:nvPr>
        </p:nvSpPr>
        <p:spPr>
          <a:xfrm>
            <a:off x="-360" y="8721720"/>
            <a:ext cx="2971800" cy="45864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2" name="PlaceHolder 6"/>
          <p:cNvSpPr>
            <a:spLocks noGrp="1"/>
          </p:cNvSpPr>
          <p:nvPr>
            <p:ph type="sldNum" idx="12"/>
          </p:nvPr>
        </p:nvSpPr>
        <p:spPr>
          <a:xfrm>
            <a:off x="3885840" y="8721720"/>
            <a:ext cx="2971800" cy="45864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06C9975-68E2-43BA-90D2-0DACE11FBDA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59.xml.rels><?xml version="1.0" encoding="UTF-8"?>
<Relationships xmlns="http://schemas.openxmlformats.org/package/2006/relationships"><Relationship Id="rId1" Type="http://schemas.openxmlformats.org/officeDocument/2006/relationships/slide" Target="../slides/slide5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7" name=""/>
          <p:cNvSpPr txBox="1"/>
          <p:nvPr/>
        </p:nvSpPr>
        <p:spPr>
          <a:xfrm>
            <a:off x="3885840" y="8721720"/>
            <a:ext cx="2971800" cy="45864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6AD92F1-6C13-4E9C-8722-C5328019668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08" name=""/>
          <p:cNvSpPr txBox="1"/>
          <p:nvPr/>
        </p:nvSpPr>
        <p:spPr>
          <a:xfrm>
            <a:off x="-360" y="8721720"/>
            <a:ext cx="2971800" cy="45864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09" name=""/>
          <p:cNvSpPr txBox="1"/>
          <p:nvPr/>
        </p:nvSpPr>
        <p:spPr>
          <a:xfrm>
            <a:off x="-360" y="0"/>
            <a:ext cx="2971800" cy="45864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10" name=""/>
          <p:cNvSpPr txBox="1"/>
          <p:nvPr/>
        </p:nvSpPr>
        <p:spPr>
          <a:xfrm>
            <a:off x="3885840" y="0"/>
            <a:ext cx="2971800" cy="45864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F8F9984-64E4-4645-AE60-FC11B4DA092B}" type="datetime">
              <a:rPr b="0" lang="en-US" sz="1200" strike="noStrike" u="none">
                <a:solidFill>
                  <a:srgbClr val="000000"/>
                </a:solidFill>
                <a:effectLst/>
                <a:uFillTx/>
                <a:latin typeface="Times New Roman"/>
              </a:rPr>
              <a:t>09/27/25</a:t>
            </a:fld>
            <a:endParaRPr b="0" lang="en-US" sz="1200" strike="noStrike" u="none">
              <a:solidFill>
                <a:srgbClr val="000000"/>
              </a:solidFill>
              <a:effectLst/>
              <a:uFillTx/>
              <a:latin typeface="Times New Roman"/>
            </a:endParaRPr>
          </a:p>
        </p:txBody>
      </p:sp>
      <p:sp>
        <p:nvSpPr>
          <p:cNvPr id="511" name="PlaceHolder 1"/>
          <p:cNvSpPr>
            <a:spLocks noGrp="1"/>
          </p:cNvSpPr>
          <p:nvPr>
            <p:ph type="sldImg"/>
          </p:nvPr>
        </p:nvSpPr>
        <p:spPr>
          <a:xfrm>
            <a:off x="855720" y="297000"/>
            <a:ext cx="4622760" cy="3466800"/>
          </a:xfrm>
          <a:prstGeom prst="rect">
            <a:avLst/>
          </a:prstGeom>
          <a:ln w="0">
            <a:noFill/>
          </a:ln>
        </p:spPr>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2" name=""/>
          <p:cNvSpPr txBox="1"/>
          <p:nvPr/>
        </p:nvSpPr>
        <p:spPr>
          <a:xfrm>
            <a:off x="3885840" y="8721720"/>
            <a:ext cx="2971800" cy="45864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A4272FF-8B00-4C80-A9EC-FA0FE645F08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13" name=""/>
          <p:cNvSpPr txBox="1"/>
          <p:nvPr/>
        </p:nvSpPr>
        <p:spPr>
          <a:xfrm>
            <a:off x="-360" y="8721720"/>
            <a:ext cx="2971800" cy="45864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14" name=""/>
          <p:cNvSpPr txBox="1"/>
          <p:nvPr/>
        </p:nvSpPr>
        <p:spPr>
          <a:xfrm>
            <a:off x="-360" y="0"/>
            <a:ext cx="2971800" cy="45864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15" name=""/>
          <p:cNvSpPr txBox="1"/>
          <p:nvPr/>
        </p:nvSpPr>
        <p:spPr>
          <a:xfrm>
            <a:off x="3885840" y="0"/>
            <a:ext cx="2971800" cy="45864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9D9F891-6E20-4C3D-BC34-A6443CB87FD1}" type="datetime">
              <a:rPr b="0" lang="en-US" sz="1200" strike="noStrike" u="none">
                <a:solidFill>
                  <a:srgbClr val="000000"/>
                </a:solidFill>
                <a:effectLst/>
                <a:uFillTx/>
                <a:latin typeface="Times New Roman"/>
              </a:rPr>
              <a:t>09/27/25</a:t>
            </a:fld>
            <a:endParaRPr b="0" lang="en-US" sz="1200" strike="noStrike" u="none">
              <a:solidFill>
                <a:srgbClr val="000000"/>
              </a:solidFill>
              <a:effectLst/>
              <a:uFillTx/>
              <a:latin typeface="Times New Roman"/>
            </a:endParaRPr>
          </a:p>
        </p:txBody>
      </p:sp>
      <p:sp>
        <p:nvSpPr>
          <p:cNvPr id="516" name="PlaceHolder 1"/>
          <p:cNvSpPr>
            <a:spLocks noGrp="1"/>
          </p:cNvSpPr>
          <p:nvPr>
            <p:ph type="sldImg"/>
          </p:nvPr>
        </p:nvSpPr>
        <p:spPr>
          <a:xfrm>
            <a:off x="1135080" y="690480"/>
            <a:ext cx="4591080" cy="3441960"/>
          </a:xfrm>
          <a:prstGeom prst="rect">
            <a:avLst/>
          </a:prstGeom>
          <a:ln w="0">
            <a:noFill/>
          </a:ln>
        </p:spPr>
      </p:sp>
      <p:sp>
        <p:nvSpPr>
          <p:cNvPr id="517" name="PlaceHolder 2"/>
          <p:cNvSpPr>
            <a:spLocks noGrp="1"/>
          </p:cNvSpPr>
          <p:nvPr>
            <p:ph type="body"/>
          </p:nvPr>
        </p:nvSpPr>
        <p:spPr>
          <a:xfrm>
            <a:off x="912960" y="4359240"/>
            <a:ext cx="5032080" cy="4130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8" name=""/>
          <p:cNvSpPr txBox="1"/>
          <p:nvPr/>
        </p:nvSpPr>
        <p:spPr>
          <a:xfrm>
            <a:off x="3885840" y="8721720"/>
            <a:ext cx="2971800" cy="45864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4BCCEDF-D78E-481F-826C-3085D75D332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19" name=""/>
          <p:cNvSpPr txBox="1"/>
          <p:nvPr/>
        </p:nvSpPr>
        <p:spPr>
          <a:xfrm>
            <a:off x="-360" y="8721720"/>
            <a:ext cx="2971800" cy="45864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20" name=""/>
          <p:cNvSpPr txBox="1"/>
          <p:nvPr/>
        </p:nvSpPr>
        <p:spPr>
          <a:xfrm>
            <a:off x="-360" y="0"/>
            <a:ext cx="2971800" cy="45864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21" name=""/>
          <p:cNvSpPr txBox="1"/>
          <p:nvPr/>
        </p:nvSpPr>
        <p:spPr>
          <a:xfrm>
            <a:off x="3885840" y="0"/>
            <a:ext cx="2971800" cy="45864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FA5B267-3995-432C-BA2F-4C1C7E70E378}" type="datetime">
              <a:rPr b="0" lang="en-US" sz="1200" strike="noStrike" u="none">
                <a:solidFill>
                  <a:srgbClr val="000000"/>
                </a:solidFill>
                <a:effectLst/>
                <a:uFillTx/>
                <a:latin typeface="Times New Roman"/>
              </a:rPr>
              <a:t>09/27/25</a:t>
            </a:fld>
            <a:endParaRPr b="0" lang="en-US" sz="1200" strike="noStrike" u="none">
              <a:solidFill>
                <a:srgbClr val="000000"/>
              </a:solidFill>
              <a:effectLst/>
              <a:uFillTx/>
              <a:latin typeface="Times New Roman"/>
            </a:endParaRPr>
          </a:p>
        </p:txBody>
      </p:sp>
      <p:sp>
        <p:nvSpPr>
          <p:cNvPr id="522" name="PlaceHolder 1"/>
          <p:cNvSpPr>
            <a:spLocks noGrp="1"/>
          </p:cNvSpPr>
          <p:nvPr>
            <p:ph type="sldImg"/>
          </p:nvPr>
        </p:nvSpPr>
        <p:spPr>
          <a:xfrm>
            <a:off x="1136520" y="690480"/>
            <a:ext cx="4587840" cy="3441960"/>
          </a:xfrm>
          <a:prstGeom prst="rect">
            <a:avLst/>
          </a:prstGeom>
          <a:ln w="0">
            <a:noFill/>
          </a:ln>
        </p:spPr>
      </p:sp>
      <p:sp>
        <p:nvSpPr>
          <p:cNvPr id="523" name="PlaceHolder 2"/>
          <p:cNvSpPr>
            <a:spLocks noGrp="1"/>
          </p:cNvSpPr>
          <p:nvPr>
            <p:ph type="body"/>
          </p:nvPr>
        </p:nvSpPr>
        <p:spPr>
          <a:xfrm>
            <a:off x="912960" y="4359240"/>
            <a:ext cx="5032080" cy="4130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4" name=""/>
          <p:cNvSpPr txBox="1"/>
          <p:nvPr/>
        </p:nvSpPr>
        <p:spPr>
          <a:xfrm>
            <a:off x="3885840" y="8721720"/>
            <a:ext cx="2971800" cy="45864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18DD6FB-ECDA-40B8-985E-6618580ED5D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25" name=""/>
          <p:cNvSpPr txBox="1"/>
          <p:nvPr/>
        </p:nvSpPr>
        <p:spPr>
          <a:xfrm>
            <a:off x="-360" y="8721720"/>
            <a:ext cx="2971800" cy="45864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26" name=""/>
          <p:cNvSpPr txBox="1"/>
          <p:nvPr/>
        </p:nvSpPr>
        <p:spPr>
          <a:xfrm>
            <a:off x="-360" y="0"/>
            <a:ext cx="2971800" cy="45864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27" name=""/>
          <p:cNvSpPr txBox="1"/>
          <p:nvPr/>
        </p:nvSpPr>
        <p:spPr>
          <a:xfrm>
            <a:off x="3885840" y="0"/>
            <a:ext cx="2971800" cy="45864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FF62225-5C28-4BA0-9234-F29C83EE3636}" type="datetime">
              <a:rPr b="0" lang="en-US" sz="1200" strike="noStrike" u="none">
                <a:solidFill>
                  <a:srgbClr val="000000"/>
                </a:solidFill>
                <a:effectLst/>
                <a:uFillTx/>
                <a:latin typeface="Times New Roman"/>
              </a:rPr>
              <a:t>09/27/25</a:t>
            </a:fld>
            <a:endParaRPr b="0" lang="en-US" sz="1200" strike="noStrike" u="none">
              <a:solidFill>
                <a:srgbClr val="000000"/>
              </a:solidFill>
              <a:effectLst/>
              <a:uFillTx/>
              <a:latin typeface="Times New Roman"/>
            </a:endParaRPr>
          </a:p>
        </p:txBody>
      </p:sp>
      <p:sp>
        <p:nvSpPr>
          <p:cNvPr id="528" name="PlaceHolder 1"/>
          <p:cNvSpPr>
            <a:spLocks noGrp="1"/>
          </p:cNvSpPr>
          <p:nvPr>
            <p:ph type="sldImg"/>
          </p:nvPr>
        </p:nvSpPr>
        <p:spPr>
          <a:xfrm>
            <a:off x="1138320" y="689040"/>
            <a:ext cx="4586040" cy="3440160"/>
          </a:xfrm>
          <a:prstGeom prst="rect">
            <a:avLst/>
          </a:prstGeom>
          <a:ln w="0">
            <a:noFill/>
          </a:ln>
        </p:spPr>
      </p:sp>
      <p:sp>
        <p:nvSpPr>
          <p:cNvPr id="529" name="PlaceHolder 2"/>
          <p:cNvSpPr>
            <a:spLocks noGrp="1"/>
          </p:cNvSpPr>
          <p:nvPr>
            <p:ph type="body"/>
          </p:nvPr>
        </p:nvSpPr>
        <p:spPr>
          <a:xfrm>
            <a:off x="912960" y="4358880"/>
            <a:ext cx="5032080" cy="41324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0" name=""/>
          <p:cNvSpPr txBox="1"/>
          <p:nvPr/>
        </p:nvSpPr>
        <p:spPr>
          <a:xfrm>
            <a:off x="3885840" y="8721720"/>
            <a:ext cx="2971800" cy="45864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637C8D0-4065-4E89-9AE0-E997252ACD9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31" name=""/>
          <p:cNvSpPr txBox="1"/>
          <p:nvPr/>
        </p:nvSpPr>
        <p:spPr>
          <a:xfrm>
            <a:off x="-360" y="8721720"/>
            <a:ext cx="2971800" cy="45864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32" name=""/>
          <p:cNvSpPr txBox="1"/>
          <p:nvPr/>
        </p:nvSpPr>
        <p:spPr>
          <a:xfrm>
            <a:off x="-360" y="0"/>
            <a:ext cx="2971800" cy="45864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33" name=""/>
          <p:cNvSpPr txBox="1"/>
          <p:nvPr/>
        </p:nvSpPr>
        <p:spPr>
          <a:xfrm>
            <a:off x="3885840" y="0"/>
            <a:ext cx="2971800" cy="45864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B36ECED-5ADC-476B-B95F-2BF2CCB64D7B}" type="datetime">
              <a:rPr b="0" lang="en-US" sz="1200" strike="noStrike" u="none">
                <a:solidFill>
                  <a:srgbClr val="000000"/>
                </a:solidFill>
                <a:effectLst/>
                <a:uFillTx/>
                <a:latin typeface="Times New Roman"/>
              </a:rPr>
              <a:t>09/27/25</a:t>
            </a:fld>
            <a:endParaRPr b="0" lang="en-US" sz="1200" strike="noStrike" u="none">
              <a:solidFill>
                <a:srgbClr val="000000"/>
              </a:solidFill>
              <a:effectLst/>
              <a:uFillTx/>
              <a:latin typeface="Times New Roman"/>
            </a:endParaRPr>
          </a:p>
        </p:txBody>
      </p:sp>
      <p:sp>
        <p:nvSpPr>
          <p:cNvPr id="534" name="PlaceHolder 1"/>
          <p:cNvSpPr>
            <a:spLocks noGrp="1"/>
          </p:cNvSpPr>
          <p:nvPr>
            <p:ph type="sldImg"/>
          </p:nvPr>
        </p:nvSpPr>
        <p:spPr>
          <a:xfrm>
            <a:off x="1138320" y="689040"/>
            <a:ext cx="4586040" cy="3440160"/>
          </a:xfrm>
          <a:prstGeom prst="rect">
            <a:avLst/>
          </a:prstGeom>
          <a:ln w="0">
            <a:noFill/>
          </a:ln>
        </p:spPr>
      </p:sp>
      <p:sp>
        <p:nvSpPr>
          <p:cNvPr id="535" name="PlaceHolder 2"/>
          <p:cNvSpPr>
            <a:spLocks noGrp="1"/>
          </p:cNvSpPr>
          <p:nvPr>
            <p:ph type="body"/>
          </p:nvPr>
        </p:nvSpPr>
        <p:spPr>
          <a:xfrm>
            <a:off x="912960" y="4358880"/>
            <a:ext cx="5032080" cy="41324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6" name=""/>
          <p:cNvSpPr txBox="1"/>
          <p:nvPr/>
        </p:nvSpPr>
        <p:spPr>
          <a:xfrm>
            <a:off x="3885840" y="8721720"/>
            <a:ext cx="2971800" cy="45864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CA1696E-4BF3-4409-89F8-67B4CE2488A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37" name=""/>
          <p:cNvSpPr txBox="1"/>
          <p:nvPr/>
        </p:nvSpPr>
        <p:spPr>
          <a:xfrm>
            <a:off x="-360" y="8721720"/>
            <a:ext cx="2971800" cy="45864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38" name=""/>
          <p:cNvSpPr txBox="1"/>
          <p:nvPr/>
        </p:nvSpPr>
        <p:spPr>
          <a:xfrm>
            <a:off x="-360" y="0"/>
            <a:ext cx="2971800" cy="45864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39" name=""/>
          <p:cNvSpPr txBox="1"/>
          <p:nvPr/>
        </p:nvSpPr>
        <p:spPr>
          <a:xfrm>
            <a:off x="3885840" y="0"/>
            <a:ext cx="2971800" cy="45864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5BB5260-53CE-4487-8C49-EAFF6FD917AB}" type="datetime">
              <a:rPr b="0" lang="en-US" sz="1200" strike="noStrike" u="none">
                <a:solidFill>
                  <a:srgbClr val="000000"/>
                </a:solidFill>
                <a:effectLst/>
                <a:uFillTx/>
                <a:latin typeface="Times New Roman"/>
              </a:rPr>
              <a:t>09/27/25</a:t>
            </a:fld>
            <a:endParaRPr b="0" lang="en-US" sz="1200" strike="noStrike" u="none">
              <a:solidFill>
                <a:srgbClr val="000000"/>
              </a:solidFill>
              <a:effectLst/>
              <a:uFillTx/>
              <a:latin typeface="Times New Roman"/>
            </a:endParaRPr>
          </a:p>
        </p:txBody>
      </p:sp>
      <p:sp>
        <p:nvSpPr>
          <p:cNvPr id="540" name="PlaceHolder 1"/>
          <p:cNvSpPr>
            <a:spLocks noGrp="1"/>
          </p:cNvSpPr>
          <p:nvPr>
            <p:ph type="sldImg"/>
          </p:nvPr>
        </p:nvSpPr>
        <p:spPr>
          <a:xfrm>
            <a:off x="1138320" y="689040"/>
            <a:ext cx="4586040" cy="3440160"/>
          </a:xfrm>
          <a:prstGeom prst="rect">
            <a:avLst/>
          </a:prstGeom>
          <a:ln w="0">
            <a:noFill/>
          </a:ln>
        </p:spPr>
      </p:sp>
      <p:sp>
        <p:nvSpPr>
          <p:cNvPr id="541" name="PlaceHolder 2"/>
          <p:cNvSpPr>
            <a:spLocks noGrp="1"/>
          </p:cNvSpPr>
          <p:nvPr>
            <p:ph type="body"/>
          </p:nvPr>
        </p:nvSpPr>
        <p:spPr>
          <a:xfrm>
            <a:off x="912960" y="4358880"/>
            <a:ext cx="5032080" cy="41324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2" name="PlaceHolder 2"/>
          <p:cNvSpPr>
            <a:spLocks noGrp="1"/>
          </p:cNvSpPr>
          <p:nvPr>
            <p:ph type="body"/>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3" name="PlaceHolder 3"/>
          <p:cNvSpPr>
            <a:spLocks noGrp="1"/>
          </p:cNvSpPr>
          <p:nvPr>
            <p:ph type="dt" idx="1"/>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4" name="PlaceHolder 4"/>
          <p:cNvSpPr>
            <a:spLocks noGrp="1"/>
          </p:cNvSpPr>
          <p:nvPr>
            <p:ph type="ftr" idx="2"/>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5" name="PlaceHolder 5"/>
          <p:cNvSpPr>
            <a:spLocks noGrp="1"/>
          </p:cNvSpPr>
          <p:nvPr>
            <p:ph type="sldNum" idx="3"/>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3C32B48-6473-4A2B-9744-78FFC6AB5F28}"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7" name="PlaceHolder 2"/>
          <p:cNvSpPr>
            <a:spLocks noGrp="1"/>
          </p:cNvSpPr>
          <p:nvPr>
            <p:ph type="body"/>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8" name="PlaceHolder 3"/>
          <p:cNvSpPr>
            <a:spLocks noGrp="1"/>
          </p:cNvSpPr>
          <p:nvPr>
            <p:ph type="dt" idx="4"/>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9" name="PlaceHolder 4"/>
          <p:cNvSpPr>
            <a:spLocks noGrp="1"/>
          </p:cNvSpPr>
          <p:nvPr>
            <p:ph type="ftr" idx="5"/>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10" name="PlaceHolder 5"/>
          <p:cNvSpPr>
            <a:spLocks noGrp="1"/>
          </p:cNvSpPr>
          <p:nvPr>
            <p:ph type="sldNum" idx="6"/>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5600EA8-CF93-4DCC-9C62-3FAFD77E0283}"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12" name="PlaceHolder 2"/>
          <p:cNvSpPr>
            <a:spLocks noGrp="1"/>
          </p:cNvSpPr>
          <p:nvPr>
            <p:ph type="body"/>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13" name="PlaceHolder 3"/>
          <p:cNvSpPr>
            <a:spLocks noGrp="1"/>
          </p:cNvSpPr>
          <p:nvPr>
            <p:ph type="dt" idx="7"/>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14" name="PlaceHolder 4"/>
          <p:cNvSpPr>
            <a:spLocks noGrp="1"/>
          </p:cNvSpPr>
          <p:nvPr>
            <p:ph type="ftr" idx="8"/>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15" name="PlaceHolder 5"/>
          <p:cNvSpPr>
            <a:spLocks noGrp="1"/>
          </p:cNvSpPr>
          <p:nvPr>
            <p:ph type="sldNum" idx="9"/>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302AD89-6998-411C-A665-1A17B12EBA8F}"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2.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8.wmf"/><Relationship Id="rId3" Type="http://schemas.openxmlformats.org/officeDocument/2006/relationships/slideLayout" Target="../slideLayouts/slideLayout2.xml"/><Relationship Id="rId4"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1.wmf"/><Relationship Id="rId3"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3.wmf"/><Relationship Id="rId3"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5.wmf"/><Relationship Id="rId3"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6.wmf"/><Relationship Id="rId3"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7.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image" Target="../media/image18.png"/><Relationship Id="rId3" Type="http://schemas.openxmlformats.org/officeDocument/2006/relationships/image" Target="../media/image19.png"/><Relationship Id="rId4"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image" Target="../media/image20.png"/><Relationship Id="rId3" Type="http://schemas.openxmlformats.org/officeDocument/2006/relationships/image" Target="../media/image18.png"/><Relationship Id="rId4" Type="http://schemas.openxmlformats.org/officeDocument/2006/relationships/image" Target="../media/image19.png"/><Relationship Id="rId5"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18.png"/><Relationship Id="rId3" Type="http://schemas.openxmlformats.org/officeDocument/2006/relationships/image" Target="../media/image20.png"/><Relationship Id="rId4" Type="http://schemas.openxmlformats.org/officeDocument/2006/relationships/image" Target="../media/image18.png"/><Relationship Id="rId5" Type="http://schemas.openxmlformats.org/officeDocument/2006/relationships/image" Target="../media/image19.png"/><Relationship Id="rId6"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18.png"/><Relationship Id="rId3" Type="http://schemas.openxmlformats.org/officeDocument/2006/relationships/image" Target="../media/image22.png"/><Relationship Id="rId4" Type="http://schemas.openxmlformats.org/officeDocument/2006/relationships/image" Target="../media/image20.png"/><Relationship Id="rId5" Type="http://schemas.openxmlformats.org/officeDocument/2006/relationships/image" Target="../media/image18.png"/><Relationship Id="rId6" Type="http://schemas.openxmlformats.org/officeDocument/2006/relationships/image" Target="../media/image19.png"/><Relationship Id="rId7"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3.wmf"/><Relationship Id="rId3" Type="http://schemas.openxmlformats.org/officeDocument/2006/relationships/slideLayout" Target="../slideLayouts/slideLayout3.xml"/>
</Relationships>
</file>

<file path=ppt/slides/_rels/slide4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4.wmf"/><Relationship Id="rId3" Type="http://schemas.openxmlformats.org/officeDocument/2006/relationships/slideLayout" Target="../slideLayouts/slideLayout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5.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6.wmf"/><Relationship Id="rId3"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7.wmf"/><Relationship Id="rId3" Type="http://schemas.openxmlformats.org/officeDocument/2006/relationships/slideLayout" Target="../slideLayouts/slideLayout3.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8.wmf"/><Relationship Id="rId3" Type="http://schemas.openxmlformats.org/officeDocument/2006/relationships/slideLayout" Target="../slideLayouts/slideLayout1.xml"/>
</Relationships>
</file>

<file path=ppt/slides/_rels/slide5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9.wmf"/><Relationship Id="rId3" Type="http://schemas.openxmlformats.org/officeDocument/2006/relationships/slideLayout" Target="../slideLayouts/slideLayout1.xml"/>
</Relationships>
</file>

<file path=ppt/slides/_rels/slide5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0.wmf"/><Relationship Id="rId3"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1.wmf"/><Relationship Id="rId3" Type="http://schemas.openxmlformats.org/officeDocument/2006/relationships/slideLayout" Target="../slideLayouts/slideLayout1.xml"/>
</Relationships>
</file>

<file path=ppt/slides/_rels/slide5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2.wmf"/><Relationship Id="rId3" Type="http://schemas.openxmlformats.org/officeDocument/2006/relationships/slideLayout" Target="../slideLayouts/slideLayout1.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9.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pic>
        <p:nvPicPr>
          <p:cNvPr id="23" name="ENE_C_WHI" descr=""/>
          <p:cNvPicPr/>
          <p:nvPr/>
        </p:nvPicPr>
        <p:blipFill>
          <a:blip r:embed="rId1"/>
          <a:stretch/>
        </p:blipFill>
        <p:spPr>
          <a:xfrm>
            <a:off x="7467480" y="5410080"/>
            <a:ext cx="903240" cy="914400"/>
          </a:xfrm>
          <a:prstGeom prst="rect">
            <a:avLst/>
          </a:prstGeom>
          <a:noFill/>
          <a:ln w="0">
            <a:noFill/>
          </a:ln>
        </p:spPr>
      </p:pic>
      <p:sp>
        <p:nvSpPr>
          <p:cNvPr id="24" name=""/>
          <p:cNvSpPr/>
          <p:nvPr/>
        </p:nvSpPr>
        <p:spPr>
          <a:xfrm>
            <a:off x="533520" y="1752480"/>
            <a:ext cx="7788240" cy="1828800"/>
          </a:xfrm>
          <a:prstGeom prst="rect">
            <a:avLst/>
          </a:prstGeom>
          <a:noFill/>
          <a:ln w="0">
            <a:noFill/>
          </a:ln>
        </p:spPr>
        <p:style>
          <a:lnRef idx="0"/>
          <a:fillRef idx="0"/>
          <a:effectRef idx="0"/>
          <a:fontRef idx="minor"/>
        </p:style>
        <p:txBody>
          <a:bodyPr lIns="90000" rIns="90000" tIns="46800" bIns="46800" anchor="t">
            <a:no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6699"/>
                </a:solidFill>
                <a:effectLst/>
                <a:uFillTx/>
                <a:latin typeface="Arial Black"/>
              </a:rPr>
              <a:t>What About the California Wholesale Market Really Needs Fixing?</a:t>
            </a:r>
            <a:endParaRPr b="0" lang="en-US" sz="2800" strike="noStrike" u="none">
              <a:solidFill>
                <a:srgbClr val="009999"/>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6699"/>
                </a:solidFill>
                <a:effectLst/>
                <a:uFillTx/>
                <a:latin typeface="Arial"/>
              </a:rPr>
              <a:t>August 24, 2000</a:t>
            </a:r>
            <a:endParaRPr b="0" lang="en-US" sz="2800" strike="noStrike" u="none">
              <a:solidFill>
                <a:srgbClr val="009999"/>
              </a:solidFill>
              <a:effectLst/>
              <a:uFillTx/>
              <a:latin typeface="Times New Roman"/>
            </a:endParaRPr>
          </a:p>
        </p:txBody>
      </p:sp>
      <p:sp>
        <p:nvSpPr>
          <p:cNvPr id="25" name=""/>
          <p:cNvSpPr/>
          <p:nvPr/>
        </p:nvSpPr>
        <p:spPr>
          <a:xfrm>
            <a:off x="2170080" y="5334120"/>
            <a:ext cx="448020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999"/>
                </a:solidFill>
                <a:effectLst/>
                <a:uFillTx/>
                <a:latin typeface="Arial"/>
              </a:rPr>
              <a:t>Mary Hain</a:t>
            </a:r>
            <a:endParaRPr b="0" lang="en-US" sz="2000" strike="noStrike" u="none">
              <a:solidFill>
                <a:srgbClr val="009999"/>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999"/>
                </a:solidFill>
                <a:effectLst/>
                <a:uFillTx/>
                <a:latin typeface="Arial"/>
              </a:rPr>
              <a:t>Director, Federal Regulatory Affairs</a:t>
            </a:r>
            <a:endParaRPr b="0" lang="en-US" sz="2000" strike="noStrike" u="none">
              <a:solidFill>
                <a:srgbClr val="009999"/>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999"/>
                </a:solidFill>
                <a:effectLst/>
                <a:uFillTx/>
                <a:latin typeface="Arial"/>
              </a:rPr>
              <a:t>Enron Corp.</a:t>
            </a:r>
            <a:endParaRPr b="0" lang="en-US" sz="20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pic>
        <p:nvPicPr>
          <p:cNvPr id="48" name="" descr=""/>
          <p:cNvPicPr/>
          <p:nvPr/>
        </p:nvPicPr>
        <p:blipFill>
          <a:blip r:embed="rId1"/>
          <a:stretch/>
        </p:blipFill>
        <p:spPr>
          <a:xfrm>
            <a:off x="304920" y="380880"/>
            <a:ext cx="8458200" cy="6248520"/>
          </a:xfrm>
          <a:prstGeom prst="rect">
            <a:avLst/>
          </a:prstGeom>
          <a:noFill/>
          <a:ln w="0">
            <a:noFill/>
          </a:ln>
        </p:spPr>
      </p:pic>
      <p:sp>
        <p:nvSpPr>
          <p:cNvPr id="49"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-6-</a:t>
            </a:r>
            <a:endParaRPr b="0" lang="en-US" sz="1100" strike="noStrike" u="none">
              <a:solidFill>
                <a:srgbClr val="009999"/>
              </a:solidFill>
              <a:effectLst/>
              <a:uFillTx/>
              <a:latin typeface="Times New Roman"/>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50" name=""/>
          <p:cNvGraphicFramePr/>
          <p:nvPr/>
        </p:nvGraphicFramePr>
        <p:xfrm>
          <a:off x="228600" y="990720"/>
          <a:ext cx="8674200" cy="5397480"/>
        </p:xfrm>
        <a:graphic>
          <a:graphicData uri="http://schemas.openxmlformats.org/presentationml/2006/ole">
            <p:oleObj progId="Excel.Sheet.12" r:id="rId1" spid="">
              <p:embed/>
              <p:pic>
                <p:nvPicPr>
                  <p:cNvPr id="51" name="" descr=""/>
                  <p:cNvPicPr/>
                  <p:nvPr/>
                </p:nvPicPr>
                <p:blipFill>
                  <a:blip r:embed="rId2"/>
                  <a:stretch/>
                </p:blipFill>
                <p:spPr>
                  <a:xfrm>
                    <a:off x="228600" y="990720"/>
                    <a:ext cx="8674200" cy="5397480"/>
                  </a:xfrm>
                  <a:prstGeom prst="rect">
                    <a:avLst/>
                  </a:prstGeom>
                  <a:noFill/>
                  <a:ln w="0">
                    <a:noFill/>
                  </a:ln>
                </p:spPr>
              </p:pic>
            </p:oleObj>
          </a:graphicData>
        </a:graphic>
      </p:graphicFrame>
      <p:grpSp>
        <p:nvGrpSpPr>
          <p:cNvPr id="52" name=""/>
          <p:cNvGrpSpPr/>
          <p:nvPr/>
        </p:nvGrpSpPr>
        <p:grpSpPr>
          <a:xfrm>
            <a:off x="8381880" y="6248520"/>
            <a:ext cx="533520" cy="463320"/>
            <a:chOff x="8381880" y="6248520"/>
            <a:chExt cx="533520" cy="463320"/>
          </a:xfrm>
        </p:grpSpPr>
        <p:sp>
          <p:nvSpPr>
            <p:cNvPr id="53" name=""/>
            <p:cNvSpPr/>
            <p:nvPr/>
          </p:nvSpPr>
          <p:spPr>
            <a:xfrm>
              <a:off x="8604000" y="6417360"/>
              <a:ext cx="311400" cy="29448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4" name=""/>
            <p:cNvSpPr/>
            <p:nvPr/>
          </p:nvSpPr>
          <p:spPr>
            <a:xfrm>
              <a:off x="8435160" y="646884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5" name=""/>
            <p:cNvSpPr/>
            <p:nvPr/>
          </p:nvSpPr>
          <p:spPr>
            <a:xfrm>
              <a:off x="8495280" y="651816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6" name=""/>
            <p:cNvSpPr/>
            <p:nvPr/>
          </p:nvSpPr>
          <p:spPr>
            <a:xfrm>
              <a:off x="8608320" y="6336360"/>
              <a:ext cx="209880" cy="23004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7" name=""/>
            <p:cNvSpPr/>
            <p:nvPr/>
          </p:nvSpPr>
          <p:spPr>
            <a:xfrm>
              <a:off x="8449560" y="6248520"/>
              <a:ext cx="272520" cy="23328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8" name=""/>
            <p:cNvSpPr/>
            <p:nvPr/>
          </p:nvSpPr>
          <p:spPr>
            <a:xfrm>
              <a:off x="8381880" y="642240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59" name=""/>
            <p:cNvSpPr/>
            <p:nvPr/>
          </p:nvSpPr>
          <p:spPr>
            <a:xfrm>
              <a:off x="8558280" y="657324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60" name=""/>
          <p:cNvSpPr/>
          <p:nvPr/>
        </p:nvSpPr>
        <p:spPr>
          <a:xfrm>
            <a:off x="3386880" y="494280"/>
            <a:ext cx="29066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Arial"/>
              </a:rPr>
              <a:t>WSCC Loads (GW)</a:t>
            </a:r>
            <a:endParaRPr b="0" lang="en-US" sz="2400" strike="noStrike" u="none">
              <a:solidFill>
                <a:srgbClr val="009999"/>
              </a:solidFill>
              <a:effectLst/>
              <a:uFillTx/>
              <a:latin typeface="Times New Roman"/>
            </a:endParaRPr>
          </a:p>
        </p:txBody>
      </p:sp>
      <p:sp>
        <p:nvSpPr>
          <p:cNvPr id="61" name=""/>
          <p:cNvSpPr/>
          <p:nvPr/>
        </p:nvSpPr>
        <p:spPr>
          <a:xfrm>
            <a:off x="784440" y="989640"/>
            <a:ext cx="7770600" cy="3834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9999"/>
                </a:solidFill>
                <a:effectLst/>
                <a:uFillTx/>
                <a:latin typeface="Arial"/>
              </a:rPr>
              <a:t>California is not an island and cannot develop a self-contained solution.</a:t>
            </a:r>
            <a:endParaRPr b="0" lang="en-US" sz="1900" strike="noStrike" u="none">
              <a:solidFill>
                <a:srgbClr val="009999"/>
              </a:solidFill>
              <a:effectLst/>
              <a:uFillTx/>
              <a:latin typeface="Times New Roman"/>
            </a:endParaRPr>
          </a:p>
        </p:txBody>
      </p:sp>
      <p:sp>
        <p:nvSpPr>
          <p:cNvPr id="62" name=""/>
          <p:cNvSpPr/>
          <p:nvPr/>
        </p:nvSpPr>
        <p:spPr>
          <a:xfrm>
            <a:off x="279360" y="6209280"/>
            <a:ext cx="2797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5</a:t>
            </a:r>
            <a:endParaRPr b="0" lang="en-US" sz="1400" strike="noStrike" u="none">
              <a:solidFill>
                <a:srgbClr val="009999"/>
              </a:solidFill>
              <a:effectLst/>
              <a:uFillTx/>
              <a:latin typeface="Times New Roman"/>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p:nvPr>
        </p:nvSpPr>
        <p:spPr>
          <a:xfrm>
            <a:off x="609120" y="1218960"/>
            <a:ext cx="8001000" cy="4647960"/>
          </a:xfrm>
          <a:prstGeom prst="rect">
            <a:avLst/>
          </a:prstGeom>
          <a:noFill/>
          <a:ln w="0">
            <a:noFill/>
          </a:ln>
        </p:spPr>
        <p:txBody>
          <a:bodyPr lIns="92160" rIns="92160" tIns="46080" bIns="460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9999"/>
              </a:solidFill>
              <a:effectLst/>
              <a:uFillTx/>
              <a:latin typeface="Arial"/>
            </a:endParaRPr>
          </a:p>
        </p:txBody>
      </p:sp>
      <p:graphicFrame>
        <p:nvGraphicFramePr>
          <p:cNvPr id="64" name=""/>
          <p:cNvGraphicFramePr/>
          <p:nvPr/>
        </p:nvGraphicFramePr>
        <p:xfrm>
          <a:off x="461880" y="1703520"/>
          <a:ext cx="7923240" cy="4227480"/>
        </p:xfrm>
        <a:graphic>
          <a:graphicData uri="http://schemas.openxmlformats.org/presentationml/2006/ole">
            <p:oleObj progId="Word.Document.12" r:id="rId1" spid="">
              <p:embed/>
              <p:pic>
                <p:nvPicPr>
                  <p:cNvPr id="65" name="" descr=""/>
                  <p:cNvPicPr/>
                  <p:nvPr/>
                </p:nvPicPr>
                <p:blipFill>
                  <a:blip r:embed="rId2"/>
                  <a:stretch/>
                </p:blipFill>
                <p:spPr>
                  <a:xfrm>
                    <a:off x="461880" y="1703520"/>
                    <a:ext cx="7923240" cy="4227480"/>
                  </a:xfrm>
                  <a:prstGeom prst="rect">
                    <a:avLst/>
                  </a:prstGeom>
                  <a:noFill/>
                  <a:ln w="0">
                    <a:noFill/>
                  </a:ln>
                </p:spPr>
              </p:pic>
            </p:oleObj>
          </a:graphicData>
        </a:graphic>
      </p:graphicFrame>
      <p:sp>
        <p:nvSpPr>
          <p:cNvPr id="66" name=""/>
          <p:cNvSpPr/>
          <p:nvPr/>
        </p:nvSpPr>
        <p:spPr>
          <a:xfrm>
            <a:off x="457200" y="5867280"/>
            <a:ext cx="83059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99"/>
                </a:solidFill>
                <a:effectLst/>
                <a:uFillTx/>
                <a:latin typeface="Arial"/>
              </a:rPr>
              <a:t> </a:t>
            </a:r>
            <a:endParaRPr b="0" lang="en-US" sz="1600" strike="noStrike" u="none">
              <a:solidFill>
                <a:srgbClr val="009999"/>
              </a:solidFill>
              <a:effectLst/>
              <a:uFillTx/>
              <a:latin typeface="Times New Roman"/>
            </a:endParaRPr>
          </a:p>
        </p:txBody>
      </p:sp>
      <p:sp>
        <p:nvSpPr>
          <p:cNvPr id="67" name=""/>
          <p:cNvSpPr/>
          <p:nvPr/>
        </p:nvSpPr>
        <p:spPr>
          <a:xfrm>
            <a:off x="685800" y="228600"/>
            <a:ext cx="7772400" cy="838080"/>
          </a:xfrm>
          <a:prstGeom prst="rect">
            <a:avLst/>
          </a:prstGeom>
          <a:noFill/>
          <a:ln w="0">
            <a:noFill/>
          </a:ln>
        </p:spPr>
        <p:style>
          <a:lnRef idx="0"/>
          <a:fillRef idx="0"/>
          <a:effectRef idx="0"/>
          <a:fontRef idx="minor"/>
        </p:style>
        <p:txBody>
          <a:bodyPr lIns="90000" rIns="90000" tIns="46800" bIns="46800" anchor="ctr">
            <a:noAutofit/>
          </a:bodyPr>
          <a:p>
            <a:pPr>
              <a:lnSpc>
                <a:spcPct val="7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WSCC Capacity Additions</a:t>
            </a:r>
            <a:endParaRPr b="0" lang="en-US" sz="4800" strike="noStrike" u="none">
              <a:solidFill>
                <a:srgbClr val="009999"/>
              </a:solidFill>
              <a:effectLst/>
              <a:uFillTx/>
              <a:latin typeface="Times New Roman"/>
            </a:endParaRPr>
          </a:p>
        </p:txBody>
      </p:sp>
      <p:sp>
        <p:nvSpPr>
          <p:cNvPr id="68"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-10-</a:t>
            </a:r>
            <a:endParaRPr b="0" lang="en-US" sz="1100" strike="noStrike" u="none">
              <a:solidFill>
                <a:srgbClr val="009999"/>
              </a:solidFill>
              <a:effectLst/>
              <a:uFillTx/>
              <a:latin typeface="Times New Roman"/>
            </a:endParaRPr>
          </a:p>
        </p:txBody>
      </p:sp>
      <p:sp>
        <p:nvSpPr>
          <p:cNvPr id="69" name="PlaceHolder 2"/>
          <p:cNvSpPr>
            <a:spLocks noGrp="1"/>
          </p:cNvSpPr>
          <p:nvPr>
            <p:ph type="title"/>
          </p:nvPr>
        </p:nvSpPr>
        <p:spPr>
          <a:xfrm>
            <a:off x="2819160" y="609120"/>
            <a:ext cx="6095880" cy="1143000"/>
          </a:xfrm>
          <a:prstGeom prst="rect">
            <a:avLst/>
          </a:prstGeom>
          <a:noFill/>
          <a:ln w="0">
            <a:noFill/>
          </a:ln>
        </p:spPr>
        <p:txBody>
          <a:bodyPr lIns="92160" rIns="92160" tIns="46080" bIns="46080" anchor="ctr">
            <a:sp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000" strike="noStrike" u="none">
              <a:solidFill>
                <a:srgbClr val="336699"/>
              </a:solidFill>
              <a:effectLst/>
              <a:uFillTx/>
              <a:latin typeface="Arial Narrow"/>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70" name=""/>
          <p:cNvGraphicFramePr/>
          <p:nvPr/>
        </p:nvGraphicFramePr>
        <p:xfrm>
          <a:off x="304920" y="228600"/>
          <a:ext cx="8458200" cy="6014880"/>
        </p:xfrm>
        <a:graphic>
          <a:graphicData uri="http://schemas.openxmlformats.org/presentationml/2006/ole">
            <p:oleObj progId="Excel.Sheet.12" r:id="rId1" spid="">
              <p:embed/>
              <p:pic>
                <p:nvPicPr>
                  <p:cNvPr id="71" name="" descr=""/>
                  <p:cNvPicPr/>
                  <p:nvPr/>
                </p:nvPicPr>
                <p:blipFill>
                  <a:blip r:embed="rId2"/>
                  <a:stretch/>
                </p:blipFill>
                <p:spPr>
                  <a:xfrm>
                    <a:off x="304920" y="228600"/>
                    <a:ext cx="8458200" cy="6014880"/>
                  </a:xfrm>
                  <a:prstGeom prst="rect">
                    <a:avLst/>
                  </a:prstGeom>
                  <a:noFill/>
                  <a:ln w="0">
                    <a:noFill/>
                  </a:ln>
                </p:spPr>
              </p:pic>
            </p:oleObj>
          </a:graphicData>
        </a:graphic>
      </p:graphicFrame>
      <p:sp>
        <p:nvSpPr>
          <p:cNvPr id="72"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-11-</a:t>
            </a:r>
            <a:endParaRPr b="0" lang="en-US" sz="1100" strike="noStrike" u="none">
              <a:solidFill>
                <a:srgbClr val="009999"/>
              </a:solidFill>
              <a:effectLst/>
              <a:uFillTx/>
              <a:latin typeface="Times New Roman"/>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73" name=""/>
          <p:cNvGraphicFramePr/>
          <p:nvPr/>
        </p:nvGraphicFramePr>
        <p:xfrm>
          <a:off x="762120" y="2438280"/>
          <a:ext cx="7546680" cy="5108760"/>
        </p:xfrm>
        <a:graphic>
          <a:graphicData uri="http://schemas.openxmlformats.org/presentationml/2006/ole">
            <p:oleObj progId="Word.Document.12" r:id="rId1" spid="">
              <p:embed/>
              <p:pic>
                <p:nvPicPr>
                  <p:cNvPr id="74" name="" descr=""/>
                  <p:cNvPicPr/>
                  <p:nvPr/>
                </p:nvPicPr>
                <p:blipFill>
                  <a:blip r:embed="rId2"/>
                  <a:stretch/>
                </p:blipFill>
                <p:spPr>
                  <a:xfrm>
                    <a:off x="762120" y="2438280"/>
                    <a:ext cx="7546680" cy="5108760"/>
                  </a:xfrm>
                  <a:prstGeom prst="rect">
                    <a:avLst/>
                  </a:prstGeom>
                  <a:noFill/>
                  <a:ln w="0">
                    <a:noFill/>
                  </a:ln>
                </p:spPr>
              </p:pic>
            </p:oleObj>
          </a:graphicData>
        </a:graphic>
      </p:graphicFrame>
      <p:sp>
        <p:nvSpPr>
          <p:cNvPr id="75" name=""/>
          <p:cNvSpPr/>
          <p:nvPr/>
        </p:nvSpPr>
        <p:spPr>
          <a:xfrm>
            <a:off x="457200" y="5867280"/>
            <a:ext cx="83059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99"/>
                </a:solidFill>
                <a:effectLst/>
                <a:uFillTx/>
                <a:latin typeface="Arial"/>
              </a:rPr>
              <a:t> </a:t>
            </a:r>
            <a:endParaRPr b="0" lang="en-US" sz="1600" strike="noStrike" u="none">
              <a:solidFill>
                <a:srgbClr val="009999"/>
              </a:solidFill>
              <a:effectLst/>
              <a:uFillTx/>
              <a:latin typeface="Times New Roman"/>
            </a:endParaRPr>
          </a:p>
        </p:txBody>
      </p:sp>
      <p:sp>
        <p:nvSpPr>
          <p:cNvPr id="76" name=""/>
          <p:cNvSpPr/>
          <p:nvPr/>
        </p:nvSpPr>
        <p:spPr>
          <a:xfrm>
            <a:off x="609480" y="533520"/>
            <a:ext cx="7772400" cy="838080"/>
          </a:xfrm>
          <a:prstGeom prst="rect">
            <a:avLst/>
          </a:prstGeom>
          <a:noFill/>
          <a:ln w="0">
            <a:noFill/>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77"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-7-</a:t>
            </a:r>
            <a:endParaRPr b="0" lang="en-US" sz="1100" strike="noStrike" u="none">
              <a:solidFill>
                <a:srgbClr val="009999"/>
              </a:solidFill>
              <a:effectLst/>
              <a:uFillTx/>
              <a:latin typeface="Times New Roman"/>
            </a:endParaRPr>
          </a:p>
        </p:txBody>
      </p:sp>
      <p:sp>
        <p:nvSpPr>
          <p:cNvPr id="78" name="PlaceHolder 1"/>
          <p:cNvSpPr>
            <a:spLocks noGrp="1"/>
          </p:cNvSpPr>
          <p:nvPr>
            <p:ph/>
          </p:nvPr>
        </p:nvSpPr>
        <p:spPr>
          <a:xfrm>
            <a:off x="685800" y="1599840"/>
            <a:ext cx="7772400" cy="4876920"/>
          </a:xfrm>
          <a:prstGeom prst="rect">
            <a:avLst/>
          </a:prstGeom>
          <a:noFill/>
          <a:ln w="0">
            <a:noFill/>
          </a:ln>
        </p:spPr>
        <p:txBody>
          <a:bodyPr lIns="92160" rIns="92160" tIns="46080" bIns="46080" anchor="t">
            <a:normAutofit/>
          </a:bodyPr>
          <a:p>
            <a:pPr marL="343080" indent="-34308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Volume Runoff Percent of Normal</a:t>
            </a:r>
            <a:endParaRPr b="0" lang="en-US" sz="2400" strike="noStrike" u="none">
              <a:solidFill>
                <a:srgbClr val="009999"/>
              </a:solidFill>
              <a:effectLst/>
              <a:uFillTx/>
              <a:latin typeface="Arial"/>
            </a:endParaRPr>
          </a:p>
        </p:txBody>
      </p:sp>
      <p:sp>
        <p:nvSpPr>
          <p:cNvPr id="79" name="PlaceHolder 2"/>
          <p:cNvSpPr>
            <a:spLocks noGrp="1"/>
          </p:cNvSpPr>
          <p:nvPr>
            <p:ph type="title"/>
          </p:nvPr>
        </p:nvSpPr>
        <p:spPr>
          <a:xfrm>
            <a:off x="1219320" y="609120"/>
            <a:ext cx="76960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Has Recent Unusually Strong Hydro Fooled Us?</a:t>
            </a:r>
            <a:endParaRPr b="1" lang="en-US" sz="4800" strike="noStrike" u="none">
              <a:solidFill>
                <a:srgbClr val="336699"/>
              </a:solidFill>
              <a:effectLst/>
              <a:uFillTx/>
              <a:latin typeface="Arial Narrow"/>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80" name=""/>
          <p:cNvGraphicFramePr/>
          <p:nvPr/>
        </p:nvGraphicFramePr>
        <p:xfrm>
          <a:off x="1908000" y="0"/>
          <a:ext cx="5299200" cy="6858000"/>
        </p:xfrm>
        <a:graphic>
          <a:graphicData uri="http://schemas.openxmlformats.org/presentationml/2006/ole">
            <p:oleObj r:id="rId1" spid="">
              <p:embed/>
              <p:pic>
                <p:nvPicPr>
                  <p:cNvPr id="81" name="" descr=""/>
                  <p:cNvPicPr/>
                  <p:nvPr/>
                </p:nvPicPr>
                <p:blipFill>
                  <a:blip r:embed="rId2"/>
                  <a:stretch/>
                </p:blipFill>
                <p:spPr>
                  <a:xfrm>
                    <a:off x="1908000" y="0"/>
                    <a:ext cx="5299200" cy="6858000"/>
                  </a:xfrm>
                  <a:prstGeom prst="rect">
                    <a:avLst/>
                  </a:prstGeom>
                  <a:noFill/>
                  <a:ln w="0">
                    <a:noFill/>
                  </a:ln>
                </p:spPr>
              </p:pic>
            </p:oleObj>
          </a:graphicData>
        </a:graphic>
      </p:graphicFrame>
      <p:sp>
        <p:nvSpPr>
          <p:cNvPr id="82"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-9-</a:t>
            </a:r>
            <a:endParaRPr b="0" lang="en-US" sz="1100" strike="noStrike" u="none">
              <a:solidFill>
                <a:srgbClr val="009999"/>
              </a:solidFill>
              <a:effectLst/>
              <a:uFillTx/>
              <a:latin typeface="Times New Roman"/>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83" name=""/>
          <p:cNvGraphicFramePr/>
          <p:nvPr/>
        </p:nvGraphicFramePr>
        <p:xfrm>
          <a:off x="231840" y="461880"/>
          <a:ext cx="8680320" cy="5935680"/>
        </p:xfrm>
        <a:graphic>
          <a:graphicData uri="http://schemas.openxmlformats.org/presentationml/2006/ole">
            <p:oleObj progId="Excel.Sheet.12" r:id="rId1" spid="">
              <p:embed/>
              <p:pic>
                <p:nvPicPr>
                  <p:cNvPr id="84" name="" descr=""/>
                  <p:cNvPicPr/>
                  <p:nvPr/>
                </p:nvPicPr>
                <p:blipFill>
                  <a:blip r:embed="rId2"/>
                  <a:stretch/>
                </p:blipFill>
                <p:spPr>
                  <a:xfrm>
                    <a:off x="231840" y="461880"/>
                    <a:ext cx="8680320" cy="5935680"/>
                  </a:xfrm>
                  <a:prstGeom prst="rect">
                    <a:avLst/>
                  </a:prstGeom>
                  <a:noFill/>
                  <a:ln w="0">
                    <a:noFill/>
                  </a:ln>
                </p:spPr>
              </p:pic>
            </p:oleObj>
          </a:graphicData>
        </a:graphic>
      </p:graphicFrame>
      <p:sp>
        <p:nvSpPr>
          <p:cNvPr id="85"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-8-</a:t>
            </a:r>
            <a:endParaRPr b="0" lang="en-US" sz="1100" strike="noStrike" u="none">
              <a:solidFill>
                <a:srgbClr val="009999"/>
              </a:solidFill>
              <a:effectLst/>
              <a:uFillTx/>
              <a:latin typeface="Times New Roman"/>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86" name=""/>
          <p:cNvGraphicFramePr/>
          <p:nvPr/>
        </p:nvGraphicFramePr>
        <p:xfrm>
          <a:off x="233280" y="461880"/>
          <a:ext cx="8678880" cy="5935680"/>
        </p:xfrm>
        <a:graphic>
          <a:graphicData uri="http://schemas.openxmlformats.org/presentationml/2006/ole">
            <p:oleObj progId="Excel.Sheet.12" r:id="rId1" spid="">
              <p:embed/>
              <p:pic>
                <p:nvPicPr>
                  <p:cNvPr id="87" name="" descr=""/>
                  <p:cNvPicPr/>
                  <p:nvPr/>
                </p:nvPicPr>
                <p:blipFill>
                  <a:blip r:embed="rId2"/>
                  <a:stretch/>
                </p:blipFill>
                <p:spPr>
                  <a:xfrm>
                    <a:off x="233280" y="461880"/>
                    <a:ext cx="8678880" cy="5935680"/>
                  </a:xfrm>
                  <a:prstGeom prst="rect">
                    <a:avLst/>
                  </a:prstGeom>
                  <a:noFill/>
                  <a:ln w="0">
                    <a:noFill/>
                  </a:ln>
                </p:spPr>
              </p:pic>
            </p:oleObj>
          </a:graphicData>
        </a:graphic>
      </p:graphicFrame>
      <p:grpSp>
        <p:nvGrpSpPr>
          <p:cNvPr id="88" name=""/>
          <p:cNvGrpSpPr/>
          <p:nvPr/>
        </p:nvGrpSpPr>
        <p:grpSpPr>
          <a:xfrm>
            <a:off x="8305920" y="6095880"/>
            <a:ext cx="533160" cy="463680"/>
            <a:chOff x="8305920" y="6095880"/>
            <a:chExt cx="533160" cy="463680"/>
          </a:xfrm>
        </p:grpSpPr>
        <p:sp>
          <p:nvSpPr>
            <p:cNvPr id="89" name=""/>
            <p:cNvSpPr/>
            <p:nvPr/>
          </p:nvSpPr>
          <p:spPr>
            <a:xfrm>
              <a:off x="8528040" y="6264720"/>
              <a:ext cx="31104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90" name=""/>
            <p:cNvSpPr/>
            <p:nvPr/>
          </p:nvSpPr>
          <p:spPr>
            <a:xfrm>
              <a:off x="8359200" y="631656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91" name=""/>
            <p:cNvSpPr/>
            <p:nvPr/>
          </p:nvSpPr>
          <p:spPr>
            <a:xfrm>
              <a:off x="8419320" y="636588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92" name=""/>
            <p:cNvSpPr/>
            <p:nvPr/>
          </p:nvSpPr>
          <p:spPr>
            <a:xfrm>
              <a:off x="8532360" y="6184080"/>
              <a:ext cx="20952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93" name=""/>
            <p:cNvSpPr/>
            <p:nvPr/>
          </p:nvSpPr>
          <p:spPr>
            <a:xfrm>
              <a:off x="8373600" y="609588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94" name=""/>
            <p:cNvSpPr/>
            <p:nvPr/>
          </p:nvSpPr>
          <p:spPr>
            <a:xfrm>
              <a:off x="8305920" y="626976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95" name=""/>
            <p:cNvSpPr/>
            <p:nvPr/>
          </p:nvSpPr>
          <p:spPr>
            <a:xfrm>
              <a:off x="8482320" y="642096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96"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21</a:t>
            </a:r>
            <a:endParaRPr b="0" lang="en-US" sz="1400" strike="noStrike" u="none">
              <a:solidFill>
                <a:srgbClr val="009999"/>
              </a:solidFill>
              <a:effectLst/>
              <a:uFillTx/>
              <a:latin typeface="Times New Roman"/>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09480" y="457200"/>
            <a:ext cx="7772400" cy="12952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Scarcity is Real - Generation is Needed</a:t>
            </a:r>
            <a:endParaRPr b="1" lang="en-US" sz="4800" strike="noStrike" u="none">
              <a:solidFill>
                <a:srgbClr val="336699"/>
              </a:solidFill>
              <a:effectLst/>
              <a:uFillTx/>
              <a:latin typeface="Arial Narrow"/>
            </a:endParaRPr>
          </a:p>
        </p:txBody>
      </p:sp>
      <p:sp>
        <p:nvSpPr>
          <p:cNvPr id="98"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-11-</a:t>
            </a:r>
            <a:endParaRPr b="0" lang="en-US" sz="1100" strike="noStrike" u="none">
              <a:solidFill>
                <a:srgbClr val="009999"/>
              </a:solidFill>
              <a:effectLst/>
              <a:uFillTx/>
              <a:latin typeface="Times New Roman"/>
            </a:endParaRPr>
          </a:p>
        </p:txBody>
      </p:sp>
      <p:sp>
        <p:nvSpPr>
          <p:cNvPr id="99" name="PlaceHolder 2"/>
          <p:cNvSpPr>
            <a:spLocks noGrp="1"/>
          </p:cNvSpPr>
          <p:nvPr>
            <p:ph/>
          </p:nvPr>
        </p:nvSpPr>
        <p:spPr>
          <a:xfrm>
            <a:off x="1143000" y="1752480"/>
            <a:ext cx="7391520" cy="4114800"/>
          </a:xfrm>
          <a:prstGeom prst="rect">
            <a:avLst/>
          </a:prstGeom>
          <a:noFill/>
          <a:ln w="0">
            <a:noFill/>
          </a:ln>
        </p:spPr>
        <p:txBody>
          <a:bodyPr lIns="92160" rIns="92160" tIns="46080" bIns="46080" anchor="t">
            <a:normAutofit/>
          </a:bodyPr>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Scarcity is Real</a:t>
            </a:r>
            <a:endParaRPr b="0" lang="en-US" sz="2400" strike="noStrike" u="none">
              <a:solidFill>
                <a:srgbClr val="009999"/>
              </a:solidFill>
              <a:effectLst/>
              <a:uFillTx/>
              <a:latin typeface="Arial"/>
            </a:endParaRPr>
          </a:p>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Energy Prices Driven  by Scarcity</a:t>
            </a:r>
            <a:endParaRPr b="0" lang="en-US" sz="2400" strike="noStrike" u="none">
              <a:solidFill>
                <a:srgbClr val="009999"/>
              </a:solidFill>
              <a:effectLst/>
              <a:uFillTx/>
              <a:latin typeface="Arial"/>
            </a:endParaRPr>
          </a:p>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New Generation Required</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Current Supply/Demand Economics</a:t>
            </a:r>
            <a:endParaRPr b="1" lang="en-US" sz="4800" strike="noStrike" u="none">
              <a:solidFill>
                <a:srgbClr val="336699"/>
              </a:solidFill>
              <a:effectLst/>
              <a:uFillTx/>
              <a:latin typeface="Arial Narrow"/>
            </a:endParaRPr>
          </a:p>
        </p:txBody>
      </p:sp>
      <p:sp>
        <p:nvSpPr>
          <p:cNvPr id="101"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440" y="457200"/>
            <a:ext cx="8001000" cy="8380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6699"/>
                </a:solidFill>
                <a:effectLst/>
                <a:uFillTx/>
                <a:latin typeface="Arial Narrow"/>
              </a:rPr>
              <a:t>Summary</a:t>
            </a:r>
            <a:endParaRPr b="1" lang="en-US" sz="4400" strike="noStrike" u="none">
              <a:solidFill>
                <a:srgbClr val="336699"/>
              </a:solidFill>
              <a:effectLst/>
              <a:uFillTx/>
              <a:latin typeface="Arial Narrow"/>
            </a:endParaRPr>
          </a:p>
        </p:txBody>
      </p:sp>
      <p:sp>
        <p:nvSpPr>
          <p:cNvPr id="27" name="PlaceHolder 2"/>
          <p:cNvSpPr>
            <a:spLocks noGrp="1"/>
          </p:cNvSpPr>
          <p:nvPr>
            <p:ph/>
          </p:nvPr>
        </p:nvSpPr>
        <p:spPr>
          <a:xfrm>
            <a:off x="838080" y="1218960"/>
            <a:ext cx="7772400" cy="4647960"/>
          </a:xfrm>
          <a:prstGeom prst="rect">
            <a:avLst/>
          </a:prstGeom>
          <a:noFill/>
          <a:ln w="0">
            <a:noFill/>
          </a:ln>
        </p:spPr>
        <p:txBody>
          <a:bodyPr lIns="92160" rIns="92160" tIns="46080" bIns="46080" anchor="t">
            <a:normAutofit fontScale="92500" lnSpcReduction="9999"/>
          </a:bodyPr>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High prices in peak periods are the result of scarcity and are necessary to incent needed generation investment</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Retail/Wholesale Market Interaction</a:t>
            </a:r>
            <a:endParaRPr b="0" lang="en-US" sz="2400" strike="noStrike" u="none">
              <a:solidFill>
                <a:srgbClr val="009999"/>
              </a:solidFill>
              <a:effectLst/>
              <a:uFillTx/>
              <a:latin typeface="Arial"/>
            </a:endParaRPr>
          </a:p>
          <a:p>
            <a:pPr lvl="1" marL="743040" indent="-285840">
              <a:spcBef>
                <a:spcPts val="16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Customers are benefiting from the low prices during shoulder months caused by competition</a:t>
            </a:r>
            <a:endParaRPr b="0" lang="en-US" sz="2200" strike="noStrike" u="none">
              <a:solidFill>
                <a:srgbClr val="009999"/>
              </a:solidFill>
              <a:effectLst/>
              <a:uFillTx/>
              <a:latin typeface="Arial"/>
            </a:endParaRPr>
          </a:p>
          <a:p>
            <a:pPr lvl="1" marL="743040" indent="-285840">
              <a:spcBef>
                <a:spcPts val="16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The major problem in California is in the retail market where high peak period retail prices have not been mitigated by forward purchases </a:t>
            </a:r>
            <a:endParaRPr b="0" lang="en-US" sz="2200" strike="noStrike" u="none">
              <a:solidFill>
                <a:srgbClr val="009999"/>
              </a:solidFill>
              <a:effectLst/>
              <a:uFillTx/>
              <a:latin typeface="Arial"/>
            </a:endParaRPr>
          </a:p>
          <a:p>
            <a:pPr lvl="1" marL="743040" indent="-285840">
              <a:spcBef>
                <a:spcPts val="16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Underscheduling in forward market causing high demand and reliability problems during real time</a:t>
            </a:r>
            <a:endParaRPr b="0" lang="en-US" sz="2200" strike="noStrike" u="none">
              <a:solidFill>
                <a:srgbClr val="009999"/>
              </a:solidFill>
              <a:effectLst/>
              <a:uFillTx/>
              <a:latin typeface="Arial"/>
            </a:endParaRPr>
          </a:p>
        </p:txBody>
      </p:sp>
      <p:sp>
        <p:nvSpPr>
          <p:cNvPr id="28"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-2-</a:t>
            </a:r>
            <a:endParaRPr b="0" lang="en-US" sz="11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457200"/>
            <a:ext cx="7772400" cy="12952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Price Control Will Perpetuate Scarcity </a:t>
            </a:r>
            <a:endParaRPr b="1" lang="en-US" sz="4800" strike="noStrike" u="none">
              <a:solidFill>
                <a:srgbClr val="336699"/>
              </a:solidFill>
              <a:effectLst/>
              <a:uFillTx/>
              <a:latin typeface="Arial Narrow"/>
            </a:endParaRPr>
          </a:p>
        </p:txBody>
      </p:sp>
      <p:sp>
        <p:nvSpPr>
          <p:cNvPr id="103"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-12-</a:t>
            </a:r>
            <a:endParaRPr b="0" lang="en-US" sz="1100" strike="noStrike" u="none">
              <a:solidFill>
                <a:srgbClr val="009999"/>
              </a:solidFill>
              <a:effectLst/>
              <a:uFillTx/>
              <a:latin typeface="Times New Roman"/>
            </a:endParaRPr>
          </a:p>
        </p:txBody>
      </p:sp>
      <p:sp>
        <p:nvSpPr>
          <p:cNvPr id="104" name="PlaceHolder 2"/>
          <p:cNvSpPr>
            <a:spLocks noGrp="1"/>
          </p:cNvSpPr>
          <p:nvPr>
            <p:ph/>
          </p:nvPr>
        </p:nvSpPr>
        <p:spPr>
          <a:xfrm>
            <a:off x="533160" y="1828440"/>
            <a:ext cx="8305560" cy="4267080"/>
          </a:xfrm>
          <a:prstGeom prst="rect">
            <a:avLst/>
          </a:prstGeom>
          <a:noFill/>
          <a:ln w="0">
            <a:noFill/>
          </a:ln>
        </p:spPr>
        <p:txBody>
          <a:bodyPr lIns="92160" rIns="92160" tIns="46080" bIns="46080" anchor="t">
            <a:normAutofit fontScale="92500" lnSpcReduction="9999"/>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Power plants are needed; Demand is still not very price responsive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Operating costs of plants are increasing </a:t>
            </a:r>
            <a:endParaRPr b="0" lang="en-US" sz="2400" strike="noStrike" u="none">
              <a:solidFill>
                <a:srgbClr val="009999"/>
              </a:solidFill>
              <a:effectLst/>
              <a:uFillTx/>
              <a:latin typeface="Arial"/>
            </a:endParaRPr>
          </a:p>
          <a:p>
            <a:pPr lvl="1" marL="743040" indent="-285840">
              <a:spcBef>
                <a:spcPts val="5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Gas prices high</a:t>
            </a:r>
            <a:endParaRPr b="0" lang="en-US" sz="2200" strike="noStrike" u="none">
              <a:solidFill>
                <a:srgbClr val="009999"/>
              </a:solidFill>
              <a:effectLst/>
              <a:uFillTx/>
              <a:latin typeface="Arial"/>
            </a:endParaRPr>
          </a:p>
          <a:p>
            <a:pPr lvl="1" marL="743040" indent="-285840">
              <a:spcBef>
                <a:spcPts val="5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Gas generally is  on the Margin in WSCC (I.e., Gas-fired generation sets the electricity generating market price)</a:t>
            </a:r>
            <a:endParaRPr b="0" lang="en-US" sz="2200" strike="noStrike" u="none">
              <a:solidFill>
                <a:srgbClr val="009999"/>
              </a:solidFill>
              <a:effectLst/>
              <a:uFillTx/>
              <a:latin typeface="Arial"/>
            </a:endParaRPr>
          </a:p>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Power plant economics will keep generators from investing in generation if they anticipate price cap</a:t>
            </a:r>
            <a:endParaRPr b="0" lang="en-US" sz="2400" strike="noStrike" u="none">
              <a:solidFill>
                <a:srgbClr val="009999"/>
              </a:solidFill>
              <a:effectLst/>
              <a:uFillTx/>
              <a:latin typeface="Arial"/>
            </a:endParaRPr>
          </a:p>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In state and out of state generation will be incented to sell out of state</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105" name=""/>
          <p:cNvGraphicFramePr/>
          <p:nvPr/>
        </p:nvGraphicFramePr>
        <p:xfrm>
          <a:off x="380880" y="609480"/>
          <a:ext cx="8229600" cy="5784840"/>
        </p:xfrm>
        <a:graphic>
          <a:graphicData uri="http://schemas.openxmlformats.org/presentationml/2006/ole">
            <p:oleObj progId="Excel.Sheet.12" r:id="rId1" spid="">
              <p:embed/>
              <p:pic>
                <p:nvPicPr>
                  <p:cNvPr id="106" name="" descr=""/>
                  <p:cNvPicPr/>
                  <p:nvPr/>
                </p:nvPicPr>
                <p:blipFill>
                  <a:blip r:embed="rId2"/>
                  <a:stretch/>
                </p:blipFill>
                <p:spPr>
                  <a:xfrm>
                    <a:off x="380880" y="609480"/>
                    <a:ext cx="8229600" cy="5784840"/>
                  </a:xfrm>
                  <a:prstGeom prst="rect">
                    <a:avLst/>
                  </a:prstGeom>
                  <a:noFill/>
                  <a:ln w="0">
                    <a:noFill/>
                  </a:ln>
                </p:spPr>
              </p:pic>
            </p:oleObj>
          </a:graphicData>
        </a:graphic>
      </p:graphicFrame>
      <p:grpSp>
        <p:nvGrpSpPr>
          <p:cNvPr id="107" name=""/>
          <p:cNvGrpSpPr/>
          <p:nvPr/>
        </p:nvGrpSpPr>
        <p:grpSpPr>
          <a:xfrm>
            <a:off x="8229600" y="6172200"/>
            <a:ext cx="533520" cy="463680"/>
            <a:chOff x="8229600" y="6172200"/>
            <a:chExt cx="533520" cy="463680"/>
          </a:xfrm>
        </p:grpSpPr>
        <p:sp>
          <p:nvSpPr>
            <p:cNvPr id="108" name=""/>
            <p:cNvSpPr/>
            <p:nvPr/>
          </p:nvSpPr>
          <p:spPr>
            <a:xfrm>
              <a:off x="8451720" y="6341040"/>
              <a:ext cx="31140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09" name=""/>
            <p:cNvSpPr/>
            <p:nvPr/>
          </p:nvSpPr>
          <p:spPr>
            <a:xfrm>
              <a:off x="828288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10" name=""/>
            <p:cNvSpPr/>
            <p:nvPr/>
          </p:nvSpPr>
          <p:spPr>
            <a:xfrm>
              <a:off x="834300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11" name=""/>
            <p:cNvSpPr/>
            <p:nvPr/>
          </p:nvSpPr>
          <p:spPr>
            <a:xfrm>
              <a:off x="8456040" y="6260400"/>
              <a:ext cx="20988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12" name=""/>
            <p:cNvSpPr/>
            <p:nvPr/>
          </p:nvSpPr>
          <p:spPr>
            <a:xfrm>
              <a:off x="829728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13" name=""/>
            <p:cNvSpPr/>
            <p:nvPr/>
          </p:nvSpPr>
          <p:spPr>
            <a:xfrm>
              <a:off x="822960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114" name=""/>
            <p:cNvSpPr/>
            <p:nvPr/>
          </p:nvSpPr>
          <p:spPr>
            <a:xfrm>
              <a:off x="840600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115"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20</a:t>
            </a:r>
            <a:endParaRPr b="0" lang="en-US" sz="1400" strike="noStrike" u="none">
              <a:solidFill>
                <a:srgbClr val="009999"/>
              </a:solidFill>
              <a:effectLst/>
              <a:uFillTx/>
              <a:latin typeface="Times New Roman"/>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6699"/>
                </a:solidFill>
                <a:effectLst/>
                <a:uFillTx/>
                <a:latin typeface="Arial Narrow"/>
              </a:rPr>
              <a:t>Power Plant Economics</a:t>
            </a:r>
            <a:endParaRPr b="1" lang="en-US" sz="4400" strike="noStrike" u="none">
              <a:solidFill>
                <a:srgbClr val="336699"/>
              </a:solidFill>
              <a:effectLst/>
              <a:uFillTx/>
              <a:latin typeface="Arial Narrow"/>
            </a:endParaRPr>
          </a:p>
        </p:txBody>
      </p:sp>
      <p:sp>
        <p:nvSpPr>
          <p:cNvPr id="117"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Investors will not invest in power plants if they can only earn short term marginal cost (I.e., the cost of fuel and operation and maintenance without earning a return on their investments)</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The $250 price cap may not provide a return on investment</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685800" y="456840"/>
            <a:ext cx="7772400" cy="76212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Peaker Plant Economics</a:t>
            </a:r>
            <a:endParaRPr b="1" lang="en-US" sz="4800" strike="noStrike" u="none">
              <a:solidFill>
                <a:srgbClr val="336699"/>
              </a:solidFill>
              <a:effectLst/>
              <a:uFillTx/>
              <a:latin typeface="Arial Narrow"/>
            </a:endParaRPr>
          </a:p>
        </p:txBody>
      </p:sp>
      <p:sp>
        <p:nvSpPr>
          <p:cNvPr id="119" name=""/>
          <p:cNvSpPr/>
          <p:nvPr/>
        </p:nvSpPr>
        <p:spPr>
          <a:xfrm>
            <a:off x="304920" y="1447920"/>
            <a:ext cx="8610480" cy="487656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00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9999"/>
              </a:solidFill>
              <a:effectLst/>
              <a:uFillTx/>
              <a:latin typeface="Times New Roman"/>
            </a:endParaRPr>
          </a:p>
          <a:p>
            <a:pPr marL="343080" indent="-343080">
              <a:lnSpc>
                <a:spcPct val="75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9999"/>
              </a:solidFill>
              <a:effectLst/>
              <a:uFillTx/>
              <a:latin typeface="Times New Roman"/>
            </a:endParaRPr>
          </a:p>
          <a:p>
            <a:pPr marL="343080" indent="-343080">
              <a:lnSpc>
                <a:spcPct val="75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9999"/>
              </a:solidFill>
              <a:effectLst/>
              <a:uFillTx/>
              <a:latin typeface="Times New Roman"/>
            </a:endParaRPr>
          </a:p>
        </p:txBody>
      </p:sp>
      <p:sp>
        <p:nvSpPr>
          <p:cNvPr id="120"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-14-</a:t>
            </a:r>
            <a:endParaRPr b="0" lang="en-US" sz="1100" strike="noStrike" u="none">
              <a:solidFill>
                <a:srgbClr val="009999"/>
              </a:solidFill>
              <a:effectLst/>
              <a:uFillTx/>
              <a:latin typeface="Times New Roman"/>
            </a:endParaRPr>
          </a:p>
        </p:txBody>
      </p:sp>
      <p:sp>
        <p:nvSpPr>
          <p:cNvPr id="121" name="PlaceHolder 2"/>
          <p:cNvSpPr>
            <a:spLocks noGrp="1"/>
          </p:cNvSpPr>
          <p:nvPr>
            <p:ph/>
          </p:nvPr>
        </p:nvSpPr>
        <p:spPr>
          <a:xfrm>
            <a:off x="1676520" y="1600200"/>
            <a:ext cx="7238880" cy="4495680"/>
          </a:xfrm>
          <a:prstGeom prst="rect">
            <a:avLst/>
          </a:prstGeom>
          <a:noFill/>
          <a:ln w="0">
            <a:noFill/>
          </a:ln>
        </p:spPr>
        <p:txBody>
          <a:bodyPr lIns="92160" rIns="92160" tIns="46080" bIns="46080" anchor="t">
            <a:normAutofit/>
          </a:bodyPr>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Technology:</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GE LM 6000</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Fuel: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Natural Gas</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Heat Rate:</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10,000 Btu/Kwh</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Capacity:</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48 MW</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Capital Structure:</a:t>
            </a:r>
            <a:r>
              <a:rPr b="0" lang="en-US" sz="2400" strike="noStrike" u="none">
                <a:solidFill>
                  <a:srgbClr val="009999"/>
                </a:solidFill>
                <a:effectLst/>
                <a:uFillTx/>
                <a:latin typeface="Arial"/>
              </a:rPr>
              <a:t>	</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60% Debt @ 9%</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40% Equity @ 18%</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15 Year Amortization</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Total Cost to Build:</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$27 million</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Annual Capital Recovery:</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$3.7 million</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Annual Fixed O&amp;M:</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sng">
                <a:solidFill>
                  <a:srgbClr val="009999"/>
                </a:solidFill>
                <a:effectLst/>
                <a:uFillTx/>
                <a:latin typeface="Arial"/>
              </a:rPr>
              <a:t>$1.5 million</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Annual Total:</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$5.2 million</a:t>
            </a:r>
            <a:endParaRPr b="0" lang="en-US" sz="2400" strike="noStrike" u="none">
              <a:solidFill>
                <a:srgbClr val="009999"/>
              </a:solidFill>
              <a:effectLst/>
              <a:uFillTx/>
              <a:latin typeface="Arial"/>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85800" y="456840"/>
            <a:ext cx="7772400" cy="76212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Baseload Plant Economics</a:t>
            </a:r>
            <a:endParaRPr b="1" lang="en-US" sz="4800" strike="noStrike" u="none">
              <a:solidFill>
                <a:srgbClr val="336699"/>
              </a:solidFill>
              <a:effectLst/>
              <a:uFillTx/>
              <a:latin typeface="Arial Narrow"/>
            </a:endParaRPr>
          </a:p>
        </p:txBody>
      </p:sp>
      <p:sp>
        <p:nvSpPr>
          <p:cNvPr id="123" name=""/>
          <p:cNvSpPr/>
          <p:nvPr/>
        </p:nvSpPr>
        <p:spPr>
          <a:xfrm>
            <a:off x="533520" y="1447920"/>
            <a:ext cx="8610480" cy="487656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00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9999"/>
              </a:solidFill>
              <a:effectLst/>
              <a:uFillTx/>
              <a:latin typeface="Times New Roman"/>
            </a:endParaRPr>
          </a:p>
          <a:p>
            <a:pPr marL="343080" indent="-343080">
              <a:lnSpc>
                <a:spcPct val="75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9999"/>
              </a:solidFill>
              <a:effectLst/>
              <a:uFillTx/>
              <a:latin typeface="Times New Roman"/>
            </a:endParaRPr>
          </a:p>
          <a:p>
            <a:pPr marL="343080" indent="-343080">
              <a:lnSpc>
                <a:spcPct val="75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9999"/>
              </a:solidFill>
              <a:effectLst/>
              <a:uFillTx/>
              <a:latin typeface="Times New Roman"/>
            </a:endParaRPr>
          </a:p>
        </p:txBody>
      </p:sp>
      <p:sp>
        <p:nvSpPr>
          <p:cNvPr id="124"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-17-</a:t>
            </a:r>
            <a:endParaRPr b="0" lang="en-US" sz="1100" strike="noStrike" u="none">
              <a:solidFill>
                <a:srgbClr val="009999"/>
              </a:solidFill>
              <a:effectLst/>
              <a:uFillTx/>
              <a:latin typeface="Times New Roman"/>
            </a:endParaRPr>
          </a:p>
        </p:txBody>
      </p:sp>
      <p:sp>
        <p:nvSpPr>
          <p:cNvPr id="125" name="PlaceHolder 2"/>
          <p:cNvSpPr>
            <a:spLocks noGrp="1"/>
          </p:cNvSpPr>
          <p:nvPr>
            <p:ph/>
          </p:nvPr>
        </p:nvSpPr>
        <p:spPr>
          <a:xfrm>
            <a:off x="1371240" y="1447920"/>
            <a:ext cx="7086600" cy="4114800"/>
          </a:xfrm>
          <a:prstGeom prst="rect">
            <a:avLst/>
          </a:prstGeom>
          <a:noFill/>
          <a:ln w="0">
            <a:noFill/>
          </a:ln>
        </p:spPr>
        <p:txBody>
          <a:bodyPr lIns="92160" rIns="92160" tIns="46080" bIns="46080" anchor="t">
            <a:normAutofit fontScale="55000" lnSpcReduction="19999"/>
          </a:bodyPr>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Technology:</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GE Frame 7FA Combined Cycle</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Fuel: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Natural Gas</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Heat Rate:</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7,100 Btu/Kwh</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Capacity:</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280 MW</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Capital Structure:</a:t>
            </a:r>
            <a:r>
              <a:rPr b="0" lang="en-US" sz="2400" strike="noStrike" u="none">
                <a:solidFill>
                  <a:srgbClr val="009999"/>
                </a:solidFill>
                <a:effectLst/>
                <a:uFillTx/>
                <a:latin typeface="Arial"/>
              </a:rPr>
              <a:t>	</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50% Debt @ 9%</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50% Equity @ 15%</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15 Year Amortization</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Total Cost to Build:</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$180 million</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Annual Capital Recovery:</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24 million</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Annual Fixed O&amp;M:</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sng">
                <a:solidFill>
                  <a:srgbClr val="009999"/>
                </a:solidFill>
                <a:effectLst/>
                <a:uFillTx/>
                <a:latin typeface="Arial"/>
              </a:rPr>
              <a:t>   3 million</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Annual Total:</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	</a:t>
            </a:r>
            <a:r>
              <a:rPr b="0" lang="en-US" sz="2400" strike="noStrike" u="none">
                <a:solidFill>
                  <a:srgbClr val="009999"/>
                </a:solidFill>
                <a:effectLst/>
                <a:uFillTx/>
                <a:latin typeface="Arial"/>
              </a:rPr>
              <a:t>$27 million</a:t>
            </a:r>
            <a:endParaRPr b="0" lang="en-US" sz="2400" strike="noStrike" u="none">
              <a:solidFill>
                <a:srgbClr val="009999"/>
              </a:solidFill>
              <a:effectLst/>
              <a:uFillTx/>
              <a:latin typeface="Arial"/>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26" name=""/>
          <p:cNvGraphicFramePr/>
          <p:nvPr/>
        </p:nvGraphicFramePr>
        <p:xfrm>
          <a:off x="533520" y="685800"/>
          <a:ext cx="7924680" cy="5486400"/>
        </p:xfrm>
        <a:graphic>
          <a:graphicData uri="http://schemas.openxmlformats.org/presentationml/2006/ole">
            <p:oleObj progId="Excel.Sheet.12" r:id="rId1" spid="">
              <p:embed/>
              <p:pic>
                <p:nvPicPr>
                  <p:cNvPr id="127" name="" descr=""/>
                  <p:cNvPicPr/>
                  <p:nvPr/>
                </p:nvPicPr>
                <p:blipFill>
                  <a:blip r:embed="rId2"/>
                  <a:stretch/>
                </p:blipFill>
                <p:spPr>
                  <a:xfrm>
                    <a:off x="533520" y="685800"/>
                    <a:ext cx="7924680" cy="5486400"/>
                  </a:xfrm>
                  <a:prstGeom prst="rect">
                    <a:avLst/>
                  </a:prstGeom>
                  <a:noFill/>
                  <a:ln w="0">
                    <a:noFill/>
                  </a:ln>
                </p:spPr>
              </p:pic>
            </p:oleObj>
          </a:graphicData>
        </a:graphic>
      </p:graphicFrame>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128" name=""/>
          <p:cNvGraphicFramePr/>
          <p:nvPr/>
        </p:nvGraphicFramePr>
        <p:xfrm>
          <a:off x="0" y="168120"/>
          <a:ext cx="8839080" cy="6689880"/>
        </p:xfrm>
        <a:graphic>
          <a:graphicData uri="http://schemas.openxmlformats.org/presentationml/2006/ole">
            <p:oleObj progId="Excel.Sheet.12" r:id="rId1" spid="">
              <p:embed/>
              <p:pic>
                <p:nvPicPr>
                  <p:cNvPr id="129" name="" descr=""/>
                  <p:cNvPicPr/>
                  <p:nvPr/>
                </p:nvPicPr>
                <p:blipFill>
                  <a:blip r:embed="rId2"/>
                  <a:stretch/>
                </p:blipFill>
                <p:spPr>
                  <a:xfrm>
                    <a:off x="0" y="168120"/>
                    <a:ext cx="8839080" cy="6689880"/>
                  </a:xfrm>
                  <a:prstGeom prst="rect">
                    <a:avLst/>
                  </a:prstGeom>
                  <a:noFill/>
                  <a:ln w="0">
                    <a:noFill/>
                  </a:ln>
                </p:spPr>
              </p:pic>
            </p:oleObj>
          </a:graphicData>
        </a:graphic>
      </p:graphicFrame>
      <p:sp>
        <p:nvSpPr>
          <p:cNvPr id="130" name=""/>
          <p:cNvSpPr/>
          <p:nvPr/>
        </p:nvSpPr>
        <p:spPr>
          <a:xfrm>
            <a:off x="2133720" y="3429000"/>
            <a:ext cx="0" cy="609480"/>
          </a:xfrm>
          <a:prstGeom prst="line">
            <a:avLst/>
          </a:prstGeom>
          <a:ln w="9360">
            <a:solidFill>
              <a:srgbClr val="0099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31" name=""/>
          <p:cNvSpPr/>
          <p:nvPr/>
        </p:nvSpPr>
        <p:spPr>
          <a:xfrm>
            <a:off x="1600200" y="3048120"/>
            <a:ext cx="175248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Times New Roman"/>
              </a:rPr>
              <a:t>18% ROE</a:t>
            </a:r>
            <a:endParaRPr b="0" lang="en-US" sz="1800" strike="noStrike" u="none">
              <a:solidFill>
                <a:srgbClr val="009999"/>
              </a:solidFill>
              <a:effectLst/>
              <a:uFillTx/>
              <a:latin typeface="Times New Roman"/>
            </a:endParaRPr>
          </a:p>
        </p:txBody>
      </p:sp>
      <p:sp>
        <p:nvSpPr>
          <p:cNvPr id="132"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-15-</a:t>
            </a:r>
            <a:endParaRPr b="0" lang="en-US" sz="1100" strike="noStrike" u="none">
              <a:solidFill>
                <a:srgbClr val="009999"/>
              </a:solidFill>
              <a:effectLst/>
              <a:uFillTx/>
              <a:latin typeface="Times New Roman"/>
            </a:endParaRPr>
          </a:p>
        </p:txBody>
      </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133" name=""/>
          <p:cNvGraphicFramePr/>
          <p:nvPr/>
        </p:nvGraphicFramePr>
        <p:xfrm>
          <a:off x="152280" y="0"/>
          <a:ext cx="8744040" cy="6553080"/>
        </p:xfrm>
        <a:graphic>
          <a:graphicData uri="http://schemas.openxmlformats.org/presentationml/2006/ole">
            <p:oleObj progId="Excel.Sheet.12" r:id="rId1" spid="">
              <p:embed/>
              <p:pic>
                <p:nvPicPr>
                  <p:cNvPr id="134" name="" descr=""/>
                  <p:cNvPicPr/>
                  <p:nvPr/>
                </p:nvPicPr>
                <p:blipFill>
                  <a:blip r:embed="rId2"/>
                  <a:stretch/>
                </p:blipFill>
                <p:spPr>
                  <a:xfrm>
                    <a:off x="152280" y="0"/>
                    <a:ext cx="8744040" cy="6553080"/>
                  </a:xfrm>
                  <a:prstGeom prst="rect">
                    <a:avLst/>
                  </a:prstGeom>
                  <a:noFill/>
                  <a:ln w="0">
                    <a:noFill/>
                  </a:ln>
                </p:spPr>
              </p:pic>
            </p:oleObj>
          </a:graphicData>
        </a:graphic>
      </p:graphicFrame>
      <p:sp>
        <p:nvSpPr>
          <p:cNvPr id="135"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-16-</a:t>
            </a:r>
            <a:endParaRPr b="0" lang="en-US" sz="1100" strike="noStrike" u="none">
              <a:solidFill>
                <a:srgbClr val="009999"/>
              </a:solidFill>
              <a:effectLst/>
              <a:uFillTx/>
              <a:latin typeface="Times New Roman"/>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136" name=""/>
          <p:cNvGraphicFramePr/>
          <p:nvPr/>
        </p:nvGraphicFramePr>
        <p:xfrm>
          <a:off x="0" y="-119160"/>
          <a:ext cx="8686800" cy="6604200"/>
        </p:xfrm>
        <a:graphic>
          <a:graphicData uri="http://schemas.openxmlformats.org/presentationml/2006/ole">
            <p:oleObj progId="Excel.Sheet.12" r:id="rId1" spid="">
              <p:embed/>
              <p:pic>
                <p:nvPicPr>
                  <p:cNvPr id="137" name="" descr=""/>
                  <p:cNvPicPr/>
                  <p:nvPr/>
                </p:nvPicPr>
                <p:blipFill>
                  <a:blip r:embed="rId2"/>
                  <a:stretch/>
                </p:blipFill>
                <p:spPr>
                  <a:xfrm>
                    <a:off x="0" y="-119160"/>
                    <a:ext cx="8686800" cy="6604200"/>
                  </a:xfrm>
                  <a:prstGeom prst="rect">
                    <a:avLst/>
                  </a:prstGeom>
                  <a:noFill/>
                  <a:ln w="0">
                    <a:noFill/>
                  </a:ln>
                </p:spPr>
              </p:pic>
            </p:oleObj>
          </a:graphicData>
        </a:graphic>
      </p:graphicFrame>
      <p:sp>
        <p:nvSpPr>
          <p:cNvPr id="138" name=""/>
          <p:cNvSpPr/>
          <p:nvPr/>
        </p:nvSpPr>
        <p:spPr>
          <a:xfrm>
            <a:off x="1828800" y="2666880"/>
            <a:ext cx="114300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Times New Roman"/>
              </a:rPr>
              <a:t>15% ROE</a:t>
            </a:r>
            <a:endParaRPr b="0" lang="en-US" sz="1800" strike="noStrike" u="none">
              <a:solidFill>
                <a:srgbClr val="009999"/>
              </a:solidFill>
              <a:effectLst/>
              <a:uFillTx/>
              <a:latin typeface="Times New Roman"/>
            </a:endParaRPr>
          </a:p>
        </p:txBody>
      </p:sp>
      <p:sp>
        <p:nvSpPr>
          <p:cNvPr id="139" name=""/>
          <p:cNvSpPr/>
          <p:nvPr/>
        </p:nvSpPr>
        <p:spPr>
          <a:xfrm>
            <a:off x="2286000" y="3048120"/>
            <a:ext cx="0" cy="761760"/>
          </a:xfrm>
          <a:prstGeom prst="line">
            <a:avLst/>
          </a:prstGeom>
          <a:ln w="9360">
            <a:solidFill>
              <a:srgbClr val="0099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40"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-18-</a:t>
            </a:r>
            <a:endParaRPr b="0" lang="en-US" sz="1100" strike="noStrike" u="none">
              <a:solidFill>
                <a:srgbClr val="009999"/>
              </a:solidFill>
              <a:effectLst/>
              <a:uFillTx/>
              <a:latin typeface="Times New Roman"/>
            </a:endParaRPr>
          </a:p>
        </p:txBody>
      </p:sp>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1" name=""/>
          <p:cNvGraphicFramePr/>
          <p:nvPr/>
        </p:nvGraphicFramePr>
        <p:xfrm>
          <a:off x="0" y="-41400"/>
          <a:ext cx="9144000" cy="6899400"/>
        </p:xfrm>
        <a:graphic>
          <a:graphicData uri="http://schemas.openxmlformats.org/presentationml/2006/ole">
            <p:oleObj progId="Excel.Sheet.12" r:id="rId1" spid="">
              <p:embed/>
              <p:pic>
                <p:nvPicPr>
                  <p:cNvPr id="142" name="" descr=""/>
                  <p:cNvPicPr/>
                  <p:nvPr/>
                </p:nvPicPr>
                <p:blipFill>
                  <a:blip r:embed="rId2"/>
                  <a:stretch/>
                </p:blipFill>
                <p:spPr>
                  <a:xfrm>
                    <a:off x="0" y="-41400"/>
                    <a:ext cx="9144000" cy="6899400"/>
                  </a:xfrm>
                  <a:prstGeom prst="rect">
                    <a:avLst/>
                  </a:prstGeom>
                  <a:noFill/>
                  <a:ln w="0">
                    <a:noFill/>
                  </a:ln>
                </p:spPr>
              </p:pic>
            </p:oleObj>
          </a:graphicData>
        </a:graphic>
      </p:graphicFrame>
      <p:sp>
        <p:nvSpPr>
          <p:cNvPr id="143"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-19-</a:t>
            </a:r>
            <a:endParaRPr b="0" lang="en-US" sz="1100" strike="noStrike" u="none">
              <a:solidFill>
                <a:srgbClr val="009999"/>
              </a:solidFill>
              <a:effectLst/>
              <a:uFillTx/>
              <a:latin typeface="Times New Roman"/>
            </a:endParaRPr>
          </a:p>
        </p:txBody>
      </p:sp>
      <p:sp>
        <p:nvSpPr>
          <p:cNvPr id="144"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sp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800" strike="noStrike" u="none">
              <a:solidFill>
                <a:srgbClr val="336699"/>
              </a:solidFill>
              <a:effectLst/>
              <a:uFillTx/>
              <a:latin typeface="Arial Narrow"/>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spcBef>
                <a:spcPts val="3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6699"/>
                </a:solidFill>
                <a:effectLst/>
                <a:uFillTx/>
                <a:latin typeface="Arial Narrow"/>
              </a:rPr>
              <a:t>Summary Continued </a:t>
            </a:r>
            <a:endParaRPr b="1" lang="en-US" sz="4400" strike="noStrike" u="none">
              <a:solidFill>
                <a:srgbClr val="336699"/>
              </a:solidFill>
              <a:effectLst/>
              <a:uFillTx/>
              <a:latin typeface="Arial Narrow"/>
            </a:endParaRPr>
          </a:p>
        </p:txBody>
      </p:sp>
      <p:sp>
        <p:nvSpPr>
          <p:cNvPr id="30"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Wholesale market  remedies necessary now</a:t>
            </a:r>
            <a:endParaRPr b="0" lang="en-US" sz="2400" strike="noStrike" u="none">
              <a:solidFill>
                <a:srgbClr val="009999"/>
              </a:solidFill>
              <a:effectLst/>
              <a:uFillTx/>
              <a:latin typeface="Arial"/>
            </a:endParaRPr>
          </a:p>
          <a:p>
            <a:pPr lvl="1" marL="743040" indent="-285840">
              <a:spcBef>
                <a:spcPts val="16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The FERC should analyze whether there are  Market Power Concerns Associated with Times of Scarcity and then determine appropriate level of  Price Caps</a:t>
            </a:r>
            <a:endParaRPr b="0" lang="en-US" sz="2200" strike="noStrike" u="none">
              <a:solidFill>
                <a:srgbClr val="009999"/>
              </a:solidFill>
              <a:effectLst/>
              <a:uFillTx/>
              <a:latin typeface="Arial"/>
            </a:endParaRPr>
          </a:p>
          <a:p>
            <a:pPr lvl="1" marL="743040" indent="-285840">
              <a:spcBef>
                <a:spcPts val="5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Publicize Market Information </a:t>
            </a:r>
            <a:endParaRPr b="0" lang="en-US" sz="2200" strike="noStrike" u="none">
              <a:solidFill>
                <a:srgbClr val="009999"/>
              </a:solidFill>
              <a:effectLst/>
              <a:uFillTx/>
              <a:latin typeface="Arial"/>
            </a:endParaRPr>
          </a:p>
          <a:p>
            <a:pPr lvl="1" marL="743040" indent="-285840">
              <a:spcBef>
                <a:spcPts val="5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Encourage structure/ tehnological innovation to enhance  demand side participation</a:t>
            </a:r>
            <a:endParaRPr b="0" lang="en-US" sz="22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609480" y="457200"/>
            <a:ext cx="7772400" cy="12952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Load Responsiveness</a:t>
            </a:r>
            <a:endParaRPr b="1" lang="en-US" sz="4800" strike="noStrike" u="none">
              <a:solidFill>
                <a:srgbClr val="336699"/>
              </a:solidFill>
              <a:effectLst/>
              <a:uFillTx/>
              <a:latin typeface="Arial Narrow"/>
            </a:endParaRPr>
          </a:p>
        </p:txBody>
      </p:sp>
      <p:sp>
        <p:nvSpPr>
          <p:cNvPr id="146"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-20-</a:t>
            </a:r>
            <a:endParaRPr b="0" lang="en-US" sz="1100" strike="noStrike" u="none">
              <a:solidFill>
                <a:srgbClr val="009999"/>
              </a:solidFill>
              <a:effectLst/>
              <a:uFillTx/>
              <a:latin typeface="Times New Roman"/>
            </a:endParaRPr>
          </a:p>
        </p:txBody>
      </p:sp>
      <p:sp>
        <p:nvSpPr>
          <p:cNvPr id="147" name="PlaceHolder 2"/>
          <p:cNvSpPr>
            <a:spLocks noGrp="1"/>
          </p:cNvSpPr>
          <p:nvPr>
            <p:ph/>
          </p:nvPr>
        </p:nvSpPr>
        <p:spPr>
          <a:xfrm>
            <a:off x="457200" y="1599840"/>
            <a:ext cx="8305920" cy="4267080"/>
          </a:xfrm>
          <a:prstGeom prst="rect">
            <a:avLst/>
          </a:prstGeom>
          <a:noFill/>
          <a:ln w="0">
            <a:noFill/>
          </a:ln>
        </p:spPr>
        <p:txBody>
          <a:bodyPr lIns="92160" rIns="92160" tIns="46080" bIns="46080" anchor="t">
            <a:normAutofit fontScale="92500" lnSpcReduction="9999"/>
          </a:bodyPr>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2700 MW of Load theoretically available under the Interruptible Tariffs</a:t>
            </a:r>
            <a:endParaRPr b="0" lang="en-US" sz="2400" strike="noStrike" u="none">
              <a:solidFill>
                <a:srgbClr val="009999"/>
              </a:solidFill>
              <a:effectLst/>
              <a:uFillTx/>
              <a:latin typeface="Arial"/>
            </a:endParaRPr>
          </a:p>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New Load Management Programs Have Been Expensive and Small</a:t>
            </a:r>
            <a:endParaRPr b="0" lang="en-US" sz="2400" strike="noStrike" u="none">
              <a:solidFill>
                <a:srgbClr val="009999"/>
              </a:solidFill>
              <a:effectLst/>
              <a:uFillTx/>
              <a:latin typeface="Arial"/>
            </a:endParaRPr>
          </a:p>
          <a:p>
            <a:pPr lvl="1" marL="743040" indent="-285840">
              <a:spcBef>
                <a:spcPts val="1500"/>
              </a:spcBef>
              <a:spcAft>
                <a:spcPts val="1250"/>
              </a:spcAft>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100 MW to 300 MW of Shared Savings with IOU’s When Prices Exceed $250/MWh</a:t>
            </a:r>
            <a:endParaRPr b="0" lang="en-US" sz="2000" strike="noStrike" u="none">
              <a:solidFill>
                <a:srgbClr val="009999"/>
              </a:solidFill>
              <a:effectLst/>
              <a:uFillTx/>
              <a:latin typeface="Arial"/>
            </a:endParaRPr>
          </a:p>
          <a:p>
            <a:pPr lvl="1" marL="743040" indent="-285840">
              <a:spcBef>
                <a:spcPts val="1500"/>
              </a:spcBef>
              <a:spcAft>
                <a:spcPts val="1250"/>
              </a:spcAft>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230 MW in CAISO Participating Load Agreement with Capacity Costs of $750/MWh and Energy Costs Up to $750/MWh</a:t>
            </a:r>
            <a:endParaRPr b="0" lang="en-US" sz="2000" strike="noStrike" u="none">
              <a:solidFill>
                <a:srgbClr val="009999"/>
              </a:solidFill>
              <a:effectLst/>
              <a:uFillTx/>
              <a:latin typeface="Arial"/>
            </a:endParaRPr>
          </a:p>
          <a:p>
            <a:pPr lvl="1" marL="743040" indent="-285840">
              <a:spcBef>
                <a:spcPts val="1500"/>
              </a:spcBef>
              <a:spcAft>
                <a:spcPts val="1250"/>
              </a:spcAft>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Seldom Used - Most Participants Already Under Interruptible Tariff</a:t>
            </a:r>
            <a:endParaRPr b="0" lang="en-US" sz="2000" strike="noStrike" u="none">
              <a:solidFill>
                <a:srgbClr val="009999"/>
              </a:solidFill>
              <a:effectLst/>
              <a:uFillTx/>
              <a:latin typeface="Arial"/>
            </a:endParaRPr>
          </a:p>
        </p:txBody>
      </p:sp>
    </p:spTree>
  </p:cSld>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PlaceHolder 1"/>
          <p:cNvSpPr>
            <a:spLocks noGrp="1"/>
          </p:cNvSpPr>
          <p:nvPr>
            <p:ph type="title"/>
          </p:nvPr>
        </p:nvSpPr>
        <p:spPr>
          <a:xfrm>
            <a:off x="1066320" y="304560"/>
            <a:ext cx="75438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How Effective was the CA ISO demand side program?  </a:t>
            </a:r>
            <a:r>
              <a:rPr b="1" lang="en-US" sz="4800" strike="noStrike" u="none">
                <a:solidFill>
                  <a:srgbClr val="336699"/>
                </a:solidFill>
                <a:effectLst/>
                <a:uFillTx/>
                <a:latin typeface="Arial Narrow"/>
              </a:rPr>
              <a:t> </a:t>
            </a:r>
            <a:endParaRPr b="1" lang="en-US" sz="4800" strike="noStrike" u="none">
              <a:solidFill>
                <a:srgbClr val="336699"/>
              </a:solidFill>
              <a:effectLst/>
              <a:uFillTx/>
              <a:latin typeface="Arial Narrow"/>
            </a:endParaRPr>
          </a:p>
        </p:txBody>
      </p:sp>
      <p:sp>
        <p:nvSpPr>
          <p:cNvPr id="149" name="PlaceHolder 2"/>
          <p:cNvSpPr>
            <a:spLocks noGrp="1"/>
          </p:cNvSpPr>
          <p:nvPr>
            <p:ph/>
          </p:nvPr>
        </p:nvSpPr>
        <p:spPr>
          <a:xfrm>
            <a:off x="990360" y="1295280"/>
            <a:ext cx="7543800" cy="4114800"/>
          </a:xfrm>
          <a:prstGeom prst="rect">
            <a:avLst/>
          </a:prstGeom>
          <a:noFill/>
          <a:ln w="0">
            <a:noFill/>
          </a:ln>
        </p:spPr>
        <p:txBody>
          <a:bodyPr lIns="92160" rIns="92160" tIns="46080" bIns="46080" anchor="t">
            <a:normAutofit fontScale="92500" lnSpcReduction="9999"/>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The proponents of price caps claim that as soon as the demand side is "workably competitive" then there is no need for price caps.</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But if you set the caps too low you’ll never get demand response.</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The utilities have up to 2700 MW of available interruptible load, yet a small fraction respond when called (600 MW)</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Uncut loads willingly lose value of up to $1500 /MWh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Thus, during times of scarcity, the value of energy is at least this high.</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609480" y="457200"/>
            <a:ext cx="7772400" cy="12952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Impacts on Investment and Other Markets</a:t>
            </a:r>
            <a:endParaRPr b="1" lang="en-US" sz="4800" strike="noStrike" u="none">
              <a:solidFill>
                <a:srgbClr val="336699"/>
              </a:solidFill>
              <a:effectLst/>
              <a:uFillTx/>
              <a:latin typeface="Arial Narrow"/>
            </a:endParaRPr>
          </a:p>
        </p:txBody>
      </p:sp>
      <p:sp>
        <p:nvSpPr>
          <p:cNvPr id="151"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-22-</a:t>
            </a:r>
            <a:endParaRPr b="0" lang="en-US" sz="1100" strike="noStrike" u="none">
              <a:solidFill>
                <a:srgbClr val="009999"/>
              </a:solidFill>
              <a:effectLst/>
              <a:uFillTx/>
              <a:latin typeface="Times New Roman"/>
            </a:endParaRPr>
          </a:p>
        </p:txBody>
      </p:sp>
      <p:sp>
        <p:nvSpPr>
          <p:cNvPr id="152" name="PlaceHolder 2"/>
          <p:cNvSpPr>
            <a:spLocks noGrp="1"/>
          </p:cNvSpPr>
          <p:nvPr>
            <p:ph/>
          </p:nvPr>
        </p:nvSpPr>
        <p:spPr>
          <a:xfrm>
            <a:off x="457200" y="1599840"/>
            <a:ext cx="8305920" cy="4267080"/>
          </a:xfrm>
          <a:prstGeom prst="rect">
            <a:avLst/>
          </a:prstGeom>
          <a:noFill/>
          <a:ln w="0">
            <a:noFill/>
          </a:ln>
        </p:spPr>
        <p:txBody>
          <a:bodyPr lIns="92160" rIns="92160" tIns="46080" bIns="46080" anchor="t">
            <a:normAutofit fontScale="92500" lnSpcReduction="19999"/>
          </a:bodyPr>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Merchant Generation Subject to Volatile Commodity Prices -- Caps Will Inhibit Investment</a:t>
            </a:r>
            <a:endParaRPr b="0" lang="en-US" sz="2400" strike="noStrike" u="none">
              <a:solidFill>
                <a:srgbClr val="009999"/>
              </a:solidFill>
              <a:effectLst/>
              <a:uFillTx/>
              <a:latin typeface="Arial"/>
            </a:endParaRPr>
          </a:p>
          <a:p>
            <a:pPr marL="343080" indent="-343080">
              <a:spcBef>
                <a:spcPts val="1800"/>
              </a:spcBef>
              <a:spcAft>
                <a:spcPts val="1500"/>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Creates Asymmetry between load response and generation</a:t>
            </a:r>
            <a:endParaRPr b="0" lang="en-US" sz="2400" strike="noStrike" u="none">
              <a:solidFill>
                <a:srgbClr val="009999"/>
              </a:solidFill>
              <a:effectLst/>
              <a:uFillTx/>
              <a:latin typeface="Arial"/>
            </a:endParaRPr>
          </a:p>
          <a:p>
            <a:pPr marL="343080" indent="-343080">
              <a:spcBef>
                <a:spcPts val="601"/>
              </a:spcBef>
              <a:spcAft>
                <a:spcPts val="601"/>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Suppliers will sell outside California where markets are more predictable and prices are higher.</a:t>
            </a:r>
            <a:endParaRPr b="0" lang="en-US" sz="2400" strike="noStrike" u="none">
              <a:solidFill>
                <a:srgbClr val="009999"/>
              </a:solidFill>
              <a:effectLst/>
              <a:uFillTx/>
              <a:latin typeface="Arial"/>
            </a:endParaRPr>
          </a:p>
          <a:p>
            <a:pPr marL="343080" indent="-343080">
              <a:spcBef>
                <a:spcPts val="601"/>
              </a:spcBef>
              <a:spcAft>
                <a:spcPts val="601"/>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Because of the interdependent linkages in California’s electric market, cannot change one aspect of structure without impacting all others. </a:t>
            </a:r>
            <a:endParaRPr b="0" lang="en-US" sz="2400" strike="noStrike" u="none">
              <a:solidFill>
                <a:srgbClr val="009999"/>
              </a:solidFill>
              <a:effectLst/>
              <a:uFillTx/>
              <a:latin typeface="Arial"/>
            </a:endParaRPr>
          </a:p>
          <a:p>
            <a:pPr marL="343080" indent="-343080">
              <a:spcBef>
                <a:spcPts val="601"/>
              </a:spcBef>
              <a:spcAft>
                <a:spcPts val="601"/>
              </a:spcAft>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Uncertainty in the marketplace will dry up the growing forward markets.</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Background - ISO and PX Market</a:t>
            </a:r>
            <a:endParaRPr b="1" lang="en-US" sz="4800" strike="noStrike" u="none">
              <a:solidFill>
                <a:srgbClr val="336699"/>
              </a:solidFill>
              <a:effectLst/>
              <a:uFillTx/>
              <a:latin typeface="Arial Narrow"/>
            </a:endParaRPr>
          </a:p>
        </p:txBody>
      </p:sp>
    </p:spTree>
  </p:cSld>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54" name="PlaceHolder 1"/>
          <p:cNvSpPr>
            <a:spLocks noGrp="1"/>
          </p:cNvSpPr>
          <p:nvPr>
            <p:ph type="title"/>
          </p:nvPr>
        </p:nvSpPr>
        <p:spPr>
          <a:xfrm>
            <a:off x="1294920" y="609120"/>
            <a:ext cx="762012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California Independent System Operator</a:t>
            </a:r>
            <a:endParaRPr b="1" lang="en-US" sz="4800" strike="noStrike" u="none">
              <a:solidFill>
                <a:srgbClr val="336699"/>
              </a:solidFill>
              <a:effectLst/>
              <a:uFillTx/>
              <a:latin typeface="Arial Narrow"/>
            </a:endParaRPr>
          </a:p>
        </p:txBody>
      </p:sp>
      <p:sp>
        <p:nvSpPr>
          <p:cNvPr id="155"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Real Time Energy Market - Based on complex computer model.</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Day Ahead and Hour Ahead Ancillary Service Market.</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Day Ahead and Hour Ahead Transmission Market.</a:t>
            </a:r>
            <a:endParaRPr b="0" lang="en-US" sz="2400" strike="noStrike" u="none">
              <a:solidFill>
                <a:srgbClr val="009999"/>
              </a:solidFill>
              <a:effectLst/>
              <a:uFillTx/>
              <a:latin typeface="Arial"/>
            </a:endParaRPr>
          </a:p>
        </p:txBody>
      </p:sp>
    </p:spTree>
  </p:cSld>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56" name=""/>
          <p:cNvSpPr/>
          <p:nvPr/>
        </p:nvSpPr>
        <p:spPr>
          <a:xfrm>
            <a:off x="533520" y="2362320"/>
            <a:ext cx="1295280" cy="761760"/>
          </a:xfrm>
          <a:prstGeom prst="roundRect">
            <a:avLst>
              <a:gd name="adj" fmla="val 25556"/>
            </a:avLst>
          </a:prstGeom>
          <a:blipFill rotWithShape="0">
            <a:blip r:embed="rId1"/>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157" name=""/>
          <p:cNvSpPr/>
          <p:nvPr/>
        </p:nvSpPr>
        <p:spPr>
          <a:xfrm>
            <a:off x="533520" y="2438280"/>
            <a:ext cx="1066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Load</a:t>
            </a:r>
            <a:endParaRPr b="0" lang="en-US" sz="2400" strike="noStrike" u="none">
              <a:solidFill>
                <a:srgbClr val="009999"/>
              </a:solidFill>
              <a:effectLst/>
              <a:uFillTx/>
              <a:latin typeface="Times New Roman"/>
            </a:endParaRPr>
          </a:p>
        </p:txBody>
      </p:sp>
      <p:sp>
        <p:nvSpPr>
          <p:cNvPr id="158" name=""/>
          <p:cNvSpPr/>
          <p:nvPr/>
        </p:nvSpPr>
        <p:spPr>
          <a:xfrm>
            <a:off x="3886200" y="533520"/>
            <a:ext cx="1295280" cy="761760"/>
          </a:xfrm>
          <a:prstGeom prst="roundRect">
            <a:avLst>
              <a:gd name="adj" fmla="val 16667"/>
            </a:avLst>
          </a:prstGeom>
          <a:blipFill rotWithShape="0">
            <a:blip r:embed="rId2"/>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159" name=""/>
          <p:cNvSpPr/>
          <p:nvPr/>
        </p:nvSpPr>
        <p:spPr>
          <a:xfrm>
            <a:off x="7086600" y="2438280"/>
            <a:ext cx="1600200" cy="762120"/>
          </a:xfrm>
          <a:prstGeom prst="roundRect">
            <a:avLst>
              <a:gd name="adj" fmla="val 25556"/>
            </a:avLst>
          </a:prstGeom>
          <a:blipFill rotWithShape="0">
            <a:blip r:embed="rId3"/>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160" name=""/>
          <p:cNvSpPr/>
          <p:nvPr/>
        </p:nvSpPr>
        <p:spPr>
          <a:xfrm>
            <a:off x="7010280" y="2590920"/>
            <a:ext cx="175284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Generation</a:t>
            </a:r>
            <a:endParaRPr b="0" lang="en-US" sz="2400" strike="noStrike" u="none">
              <a:solidFill>
                <a:srgbClr val="009999"/>
              </a:solidFill>
              <a:effectLst/>
              <a:uFillTx/>
              <a:latin typeface="Times New Roman"/>
            </a:endParaRPr>
          </a:p>
        </p:txBody>
      </p:sp>
      <p:sp>
        <p:nvSpPr>
          <p:cNvPr id="161" name=""/>
          <p:cNvSpPr/>
          <p:nvPr/>
        </p:nvSpPr>
        <p:spPr>
          <a:xfrm>
            <a:off x="3733920" y="609480"/>
            <a:ext cx="160020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ISO</a:t>
            </a:r>
            <a:endParaRPr b="0" lang="en-US" sz="2400" strike="noStrike" u="none">
              <a:solidFill>
                <a:srgbClr val="009999"/>
              </a:solidFill>
              <a:effectLst/>
              <a:uFillTx/>
              <a:latin typeface="Times New Roman"/>
            </a:endParaRPr>
          </a:p>
        </p:txBody>
      </p:sp>
      <p:sp>
        <p:nvSpPr>
          <p:cNvPr id="162" name=""/>
          <p:cNvSpPr/>
          <p:nvPr/>
        </p:nvSpPr>
        <p:spPr>
          <a:xfrm>
            <a:off x="1920960" y="-1080"/>
            <a:ext cx="556740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Linkages in California’s Electric Markets</a:t>
            </a:r>
            <a:endParaRPr b="0" lang="en-US" sz="2400" strike="noStrike" u="none">
              <a:solidFill>
                <a:srgbClr val="009999"/>
              </a:solidFill>
              <a:effectLst/>
              <a:uFillTx/>
              <a:latin typeface="Times New Roman"/>
            </a:endParaRPr>
          </a:p>
        </p:txBody>
      </p:sp>
      <p:sp>
        <p:nvSpPr>
          <p:cNvPr id="163" name=""/>
          <p:cNvSpPr/>
          <p:nvPr/>
        </p:nvSpPr>
        <p:spPr>
          <a:xfrm flipV="1">
            <a:off x="762120" y="609480"/>
            <a:ext cx="2971800" cy="1524240"/>
          </a:xfrm>
          <a:prstGeom prst="line">
            <a:avLst/>
          </a:prstGeom>
          <a:ln w="25560">
            <a:solidFill>
              <a:srgbClr val="009999"/>
            </a:solidFill>
            <a:miter/>
            <a:head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64" name=""/>
          <p:cNvSpPr/>
          <p:nvPr/>
        </p:nvSpPr>
        <p:spPr>
          <a:xfrm flipV="1">
            <a:off x="1219320" y="990720"/>
            <a:ext cx="2361960" cy="12189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65" name=""/>
          <p:cNvSpPr/>
          <p:nvPr/>
        </p:nvSpPr>
        <p:spPr>
          <a:xfrm flipH="1">
            <a:off x="1599840" y="1219320"/>
            <a:ext cx="2133720" cy="10666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66" name=""/>
          <p:cNvSpPr/>
          <p:nvPr/>
        </p:nvSpPr>
        <p:spPr>
          <a:xfrm flipV="1">
            <a:off x="1905120" y="1447560"/>
            <a:ext cx="1981080" cy="9903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67" name=""/>
          <p:cNvSpPr/>
          <p:nvPr/>
        </p:nvSpPr>
        <p:spPr>
          <a:xfrm rot="20026200">
            <a:off x="1600200" y="106524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A/S</a:t>
            </a:r>
            <a:endParaRPr b="0" lang="en-US" sz="1400" strike="noStrike" u="none">
              <a:solidFill>
                <a:srgbClr val="009999"/>
              </a:solidFill>
              <a:effectLst/>
              <a:uFillTx/>
              <a:latin typeface="Times New Roman"/>
            </a:endParaRPr>
          </a:p>
        </p:txBody>
      </p:sp>
      <p:sp>
        <p:nvSpPr>
          <p:cNvPr id="168" name=""/>
          <p:cNvSpPr/>
          <p:nvPr/>
        </p:nvSpPr>
        <p:spPr>
          <a:xfrm rot="19990200">
            <a:off x="2196720" y="1623960"/>
            <a:ext cx="15238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Ex Post Price</a:t>
            </a:r>
            <a:endParaRPr b="0" lang="en-US" sz="1400" strike="noStrike" u="none">
              <a:solidFill>
                <a:srgbClr val="009999"/>
              </a:solidFill>
              <a:effectLst/>
              <a:uFillTx/>
              <a:latin typeface="Times New Roman"/>
            </a:endParaRPr>
          </a:p>
        </p:txBody>
      </p:sp>
      <p:sp>
        <p:nvSpPr>
          <p:cNvPr id="169" name=""/>
          <p:cNvSpPr/>
          <p:nvPr/>
        </p:nvSpPr>
        <p:spPr>
          <a:xfrm rot="19839000">
            <a:off x="1905480" y="152244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MWh</a:t>
            </a:r>
            <a:endParaRPr b="0" lang="en-US" sz="1400" strike="noStrike" u="none">
              <a:solidFill>
                <a:srgbClr val="009999"/>
              </a:solidFill>
              <a:effectLst/>
              <a:uFillTx/>
              <a:latin typeface="Times New Roman"/>
            </a:endParaRPr>
          </a:p>
        </p:txBody>
      </p:sp>
      <p:sp>
        <p:nvSpPr>
          <p:cNvPr id="170" name=""/>
          <p:cNvSpPr/>
          <p:nvPr/>
        </p:nvSpPr>
        <p:spPr>
          <a:xfrm rot="19923000">
            <a:off x="1752840" y="129384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Capacity $</a:t>
            </a:r>
            <a:endParaRPr b="0" lang="en-US" sz="1400" strike="noStrike" u="none">
              <a:solidFill>
                <a:srgbClr val="009999"/>
              </a:solidFill>
              <a:effectLst/>
              <a:uFillTx/>
              <a:latin typeface="Times New Roman"/>
            </a:endParaRPr>
          </a:p>
        </p:txBody>
      </p:sp>
      <p:sp>
        <p:nvSpPr>
          <p:cNvPr id="171" name=""/>
          <p:cNvSpPr/>
          <p:nvPr/>
        </p:nvSpPr>
        <p:spPr>
          <a:xfrm flipH="1" flipV="1">
            <a:off x="5410080" y="685440"/>
            <a:ext cx="2895840" cy="15238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72" name=""/>
          <p:cNvSpPr/>
          <p:nvPr/>
        </p:nvSpPr>
        <p:spPr>
          <a:xfrm>
            <a:off x="5410080" y="914400"/>
            <a:ext cx="2514600" cy="137160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73" name=""/>
          <p:cNvSpPr/>
          <p:nvPr/>
        </p:nvSpPr>
        <p:spPr>
          <a:xfrm flipH="1" flipV="1">
            <a:off x="5334120" y="1142640"/>
            <a:ext cx="2133360" cy="121932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74" name=""/>
          <p:cNvSpPr/>
          <p:nvPr/>
        </p:nvSpPr>
        <p:spPr>
          <a:xfrm>
            <a:off x="5334120" y="1447920"/>
            <a:ext cx="1752480" cy="9903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175" name=""/>
          <p:cNvSpPr/>
          <p:nvPr/>
        </p:nvSpPr>
        <p:spPr>
          <a:xfrm rot="1915200">
            <a:off x="5562720" y="1675080"/>
            <a:ext cx="137160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Ex Post Price</a:t>
            </a:r>
            <a:endParaRPr b="0" lang="en-US" sz="1400" strike="noStrike" u="none">
              <a:solidFill>
                <a:srgbClr val="009999"/>
              </a:solidFill>
              <a:effectLst/>
              <a:uFillTx/>
              <a:latin typeface="Times New Roman"/>
            </a:endParaRPr>
          </a:p>
        </p:txBody>
      </p:sp>
      <p:sp>
        <p:nvSpPr>
          <p:cNvPr id="176" name=""/>
          <p:cNvSpPr/>
          <p:nvPr/>
        </p:nvSpPr>
        <p:spPr>
          <a:xfrm rot="1843200">
            <a:off x="5715000" y="144648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MWh</a:t>
            </a:r>
            <a:endParaRPr b="0" lang="en-US" sz="1400" strike="noStrike" u="none">
              <a:solidFill>
                <a:srgbClr val="009999"/>
              </a:solidFill>
              <a:effectLst/>
              <a:uFillTx/>
              <a:latin typeface="Times New Roman"/>
            </a:endParaRPr>
          </a:p>
        </p:txBody>
      </p:sp>
      <p:sp>
        <p:nvSpPr>
          <p:cNvPr id="177" name=""/>
          <p:cNvSpPr/>
          <p:nvPr/>
        </p:nvSpPr>
        <p:spPr>
          <a:xfrm rot="1832400">
            <a:off x="5905440" y="125640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Capacity $</a:t>
            </a:r>
            <a:endParaRPr b="0" lang="en-US" sz="1400" strike="noStrike" u="none">
              <a:solidFill>
                <a:srgbClr val="009999"/>
              </a:solidFill>
              <a:effectLst/>
              <a:uFillTx/>
              <a:latin typeface="Times New Roman"/>
            </a:endParaRPr>
          </a:p>
        </p:txBody>
      </p:sp>
      <p:sp>
        <p:nvSpPr>
          <p:cNvPr id="178" name=""/>
          <p:cNvSpPr/>
          <p:nvPr/>
        </p:nvSpPr>
        <p:spPr>
          <a:xfrm rot="1749000">
            <a:off x="6095520" y="106524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A/S</a:t>
            </a:r>
            <a:endParaRPr b="0" lang="en-US" sz="1400" strike="noStrike" u="none">
              <a:solidFill>
                <a:srgbClr val="009999"/>
              </a:solidFill>
              <a:effectLst/>
              <a:uFillTx/>
              <a:latin typeface="Times New Roman"/>
            </a:endParaRPr>
          </a:p>
        </p:txBody>
      </p:sp>
      <p:grpSp>
        <p:nvGrpSpPr>
          <p:cNvPr id="179" name=""/>
          <p:cNvGrpSpPr/>
          <p:nvPr/>
        </p:nvGrpSpPr>
        <p:grpSpPr>
          <a:xfrm>
            <a:off x="8305920" y="6172200"/>
            <a:ext cx="533160" cy="463680"/>
            <a:chOff x="8305920" y="6172200"/>
            <a:chExt cx="533160" cy="463680"/>
          </a:xfrm>
        </p:grpSpPr>
        <p:sp>
          <p:nvSpPr>
            <p:cNvPr id="180" name=""/>
            <p:cNvSpPr/>
            <p:nvPr/>
          </p:nvSpPr>
          <p:spPr>
            <a:xfrm>
              <a:off x="8528040" y="6341040"/>
              <a:ext cx="31104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81" name=""/>
            <p:cNvSpPr/>
            <p:nvPr/>
          </p:nvSpPr>
          <p:spPr>
            <a:xfrm>
              <a:off x="835920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82" name=""/>
            <p:cNvSpPr/>
            <p:nvPr/>
          </p:nvSpPr>
          <p:spPr>
            <a:xfrm>
              <a:off x="841932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83" name=""/>
            <p:cNvSpPr/>
            <p:nvPr/>
          </p:nvSpPr>
          <p:spPr>
            <a:xfrm>
              <a:off x="8532360" y="6260400"/>
              <a:ext cx="20952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84" name=""/>
            <p:cNvSpPr/>
            <p:nvPr/>
          </p:nvSpPr>
          <p:spPr>
            <a:xfrm>
              <a:off x="837360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85" name=""/>
            <p:cNvSpPr/>
            <p:nvPr/>
          </p:nvSpPr>
          <p:spPr>
            <a:xfrm>
              <a:off x="830592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186" name=""/>
            <p:cNvSpPr/>
            <p:nvPr/>
          </p:nvSpPr>
          <p:spPr>
            <a:xfrm>
              <a:off x="848232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187" name=""/>
          <p:cNvSpPr/>
          <p:nvPr/>
        </p:nvSpPr>
        <p:spPr>
          <a:xfrm>
            <a:off x="279360" y="6209280"/>
            <a:ext cx="2797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9</a:t>
            </a:r>
            <a:endParaRPr b="0" lang="en-US" sz="1400" strike="noStrike" u="none">
              <a:solidFill>
                <a:srgbClr val="009999"/>
              </a:solidFill>
              <a:effectLst/>
              <a:uFillTx/>
              <a:latin typeface="Times New Roman"/>
            </a:endParaRPr>
          </a:p>
        </p:txBody>
      </p:sp>
      <p:sp>
        <p:nvSpPr>
          <p:cNvPr id="188"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sp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800" strike="noStrike" u="none">
              <a:solidFill>
                <a:srgbClr val="336699"/>
              </a:solidFill>
              <a:effectLst/>
              <a:uFillTx/>
              <a:latin typeface="Arial Narrow"/>
            </a:endParaRPr>
          </a:p>
        </p:txBody>
      </p:sp>
    </p:spTree>
  </p:cSld>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89" name="PlaceHolder 1"/>
          <p:cNvSpPr>
            <a:spLocks noGrp="1"/>
          </p:cNvSpPr>
          <p:nvPr>
            <p:ph type="title"/>
          </p:nvPr>
        </p:nvSpPr>
        <p:spPr>
          <a:xfrm>
            <a:off x="1447560" y="609120"/>
            <a:ext cx="74674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California Power Exchange</a:t>
            </a:r>
            <a:endParaRPr b="1" lang="en-US" sz="4800" strike="noStrike" u="none">
              <a:solidFill>
                <a:srgbClr val="336699"/>
              </a:solidFill>
              <a:effectLst/>
              <a:uFillTx/>
              <a:latin typeface="Arial Narrow"/>
            </a:endParaRPr>
          </a:p>
        </p:txBody>
      </p:sp>
      <p:sp>
        <p:nvSpPr>
          <p:cNvPr id="190" name="PlaceHolder 2"/>
          <p:cNvSpPr>
            <a:spLocks noGrp="1"/>
          </p:cNvSpPr>
          <p:nvPr>
            <p:ph/>
          </p:nvPr>
        </p:nvSpPr>
        <p:spPr>
          <a:xfrm>
            <a:off x="1294920" y="2133720"/>
            <a:ext cx="7620120" cy="396216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Day Ahead Energy Market - Single price auction based on cross of supply and demand bids.</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IOUs all energy purchased from this market deemed “prudent” by PUC.</a:t>
            </a:r>
            <a:endParaRPr b="0" lang="en-US" sz="2400" strike="noStrike" u="none">
              <a:solidFill>
                <a:srgbClr val="009999"/>
              </a:solidFill>
              <a:effectLst/>
              <a:uFillTx/>
              <a:latin typeface="Arial"/>
            </a:endParaRPr>
          </a:p>
        </p:txBody>
      </p:sp>
    </p:spTree>
  </p:cSld>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91" name=""/>
          <p:cNvSpPr/>
          <p:nvPr/>
        </p:nvSpPr>
        <p:spPr>
          <a:xfrm>
            <a:off x="533520" y="2362320"/>
            <a:ext cx="1295280" cy="761760"/>
          </a:xfrm>
          <a:prstGeom prst="roundRect">
            <a:avLst>
              <a:gd name="adj" fmla="val 25556"/>
            </a:avLst>
          </a:prstGeom>
          <a:blipFill rotWithShape="0">
            <a:blip r:embed="rId1"/>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192" name=""/>
          <p:cNvSpPr/>
          <p:nvPr/>
        </p:nvSpPr>
        <p:spPr>
          <a:xfrm>
            <a:off x="533520" y="2438280"/>
            <a:ext cx="1066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Load</a:t>
            </a:r>
            <a:endParaRPr b="0" lang="en-US" sz="2400" strike="noStrike" u="none">
              <a:solidFill>
                <a:srgbClr val="009999"/>
              </a:solidFill>
              <a:effectLst/>
              <a:uFillTx/>
              <a:latin typeface="Times New Roman"/>
            </a:endParaRPr>
          </a:p>
        </p:txBody>
      </p:sp>
      <p:sp>
        <p:nvSpPr>
          <p:cNvPr id="193" name=""/>
          <p:cNvSpPr/>
          <p:nvPr/>
        </p:nvSpPr>
        <p:spPr>
          <a:xfrm>
            <a:off x="3809880" y="2362320"/>
            <a:ext cx="1371600" cy="838080"/>
          </a:xfrm>
          <a:prstGeom prst="roundRect">
            <a:avLst>
              <a:gd name="adj" fmla="val 25556"/>
            </a:avLst>
          </a:prstGeom>
          <a:blipFill rotWithShape="0">
            <a:blip r:embed="rId2"/>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194" name=""/>
          <p:cNvSpPr/>
          <p:nvPr/>
        </p:nvSpPr>
        <p:spPr>
          <a:xfrm>
            <a:off x="3886200" y="533520"/>
            <a:ext cx="1295280" cy="761760"/>
          </a:xfrm>
          <a:prstGeom prst="roundRect">
            <a:avLst>
              <a:gd name="adj" fmla="val 16667"/>
            </a:avLst>
          </a:prstGeom>
          <a:blipFill rotWithShape="0">
            <a:blip r:embed="rId3"/>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195" name=""/>
          <p:cNvSpPr/>
          <p:nvPr/>
        </p:nvSpPr>
        <p:spPr>
          <a:xfrm>
            <a:off x="7086600" y="2438280"/>
            <a:ext cx="1600200" cy="762120"/>
          </a:xfrm>
          <a:prstGeom prst="roundRect">
            <a:avLst>
              <a:gd name="adj" fmla="val 25556"/>
            </a:avLst>
          </a:prstGeom>
          <a:blipFill rotWithShape="0">
            <a:blip r:embed="rId4"/>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196" name=""/>
          <p:cNvSpPr/>
          <p:nvPr/>
        </p:nvSpPr>
        <p:spPr>
          <a:xfrm>
            <a:off x="7010280" y="2590920"/>
            <a:ext cx="175284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Generation</a:t>
            </a:r>
            <a:endParaRPr b="0" lang="en-US" sz="2400" strike="noStrike" u="none">
              <a:solidFill>
                <a:srgbClr val="009999"/>
              </a:solidFill>
              <a:effectLst/>
              <a:uFillTx/>
              <a:latin typeface="Times New Roman"/>
            </a:endParaRPr>
          </a:p>
        </p:txBody>
      </p:sp>
      <p:sp>
        <p:nvSpPr>
          <p:cNvPr id="197" name=""/>
          <p:cNvSpPr/>
          <p:nvPr/>
        </p:nvSpPr>
        <p:spPr>
          <a:xfrm>
            <a:off x="3733920" y="609480"/>
            <a:ext cx="160020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ISO</a:t>
            </a:r>
            <a:endParaRPr b="0" lang="en-US" sz="2400" strike="noStrike" u="none">
              <a:solidFill>
                <a:srgbClr val="009999"/>
              </a:solidFill>
              <a:effectLst/>
              <a:uFillTx/>
              <a:latin typeface="Times New Roman"/>
            </a:endParaRPr>
          </a:p>
        </p:txBody>
      </p:sp>
      <p:sp>
        <p:nvSpPr>
          <p:cNvPr id="198" name=""/>
          <p:cNvSpPr/>
          <p:nvPr/>
        </p:nvSpPr>
        <p:spPr>
          <a:xfrm>
            <a:off x="3809880" y="2362320"/>
            <a:ext cx="1447920" cy="82548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PX Day Ahead</a:t>
            </a:r>
            <a:endParaRPr b="0" lang="en-US" sz="2400" strike="noStrike" u="none">
              <a:solidFill>
                <a:srgbClr val="009999"/>
              </a:solidFill>
              <a:effectLst/>
              <a:uFillTx/>
              <a:latin typeface="Times New Roman"/>
            </a:endParaRPr>
          </a:p>
        </p:txBody>
      </p:sp>
      <p:sp>
        <p:nvSpPr>
          <p:cNvPr id="199" name=""/>
          <p:cNvSpPr/>
          <p:nvPr/>
        </p:nvSpPr>
        <p:spPr>
          <a:xfrm>
            <a:off x="2209680" y="2666880"/>
            <a:ext cx="1447920" cy="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00" name=""/>
          <p:cNvSpPr/>
          <p:nvPr/>
        </p:nvSpPr>
        <p:spPr>
          <a:xfrm>
            <a:off x="1981080" y="2819520"/>
            <a:ext cx="1447920" cy="0"/>
          </a:xfrm>
          <a:prstGeom prst="line">
            <a:avLst/>
          </a:prstGeom>
          <a:ln w="25560">
            <a:solidFill>
              <a:srgbClr val="009999"/>
            </a:solidFill>
            <a:miter/>
            <a:head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01" name=""/>
          <p:cNvSpPr/>
          <p:nvPr/>
        </p:nvSpPr>
        <p:spPr>
          <a:xfrm rot="32400">
            <a:off x="2285640" y="281844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202" name=""/>
          <p:cNvSpPr/>
          <p:nvPr/>
        </p:nvSpPr>
        <p:spPr>
          <a:xfrm>
            <a:off x="2208960" y="2360880"/>
            <a:ext cx="13399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D.A. PX Index</a:t>
            </a:r>
            <a:endParaRPr b="0" lang="en-US" sz="1400" strike="noStrike" u="none">
              <a:solidFill>
                <a:srgbClr val="009999"/>
              </a:solidFill>
              <a:effectLst/>
              <a:uFillTx/>
              <a:latin typeface="Times New Roman"/>
            </a:endParaRPr>
          </a:p>
        </p:txBody>
      </p:sp>
      <p:sp>
        <p:nvSpPr>
          <p:cNvPr id="203" name=""/>
          <p:cNvSpPr/>
          <p:nvPr/>
        </p:nvSpPr>
        <p:spPr>
          <a:xfrm>
            <a:off x="5485680" y="2437200"/>
            <a:ext cx="13399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D.A. PX Index</a:t>
            </a:r>
            <a:endParaRPr b="0" lang="en-US" sz="1400" strike="noStrike" u="none">
              <a:solidFill>
                <a:srgbClr val="009999"/>
              </a:solidFill>
              <a:effectLst/>
              <a:uFillTx/>
              <a:latin typeface="Times New Roman"/>
            </a:endParaRPr>
          </a:p>
        </p:txBody>
      </p:sp>
      <p:sp>
        <p:nvSpPr>
          <p:cNvPr id="204" name=""/>
          <p:cNvSpPr/>
          <p:nvPr/>
        </p:nvSpPr>
        <p:spPr>
          <a:xfrm>
            <a:off x="5562720" y="2743200"/>
            <a:ext cx="1447560" cy="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05" name=""/>
          <p:cNvSpPr/>
          <p:nvPr/>
        </p:nvSpPr>
        <p:spPr>
          <a:xfrm rot="9600">
            <a:off x="5714640" y="289476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206" name=""/>
          <p:cNvSpPr/>
          <p:nvPr/>
        </p:nvSpPr>
        <p:spPr>
          <a:xfrm>
            <a:off x="5334120" y="2895480"/>
            <a:ext cx="1447560" cy="0"/>
          </a:xfrm>
          <a:prstGeom prst="line">
            <a:avLst/>
          </a:prstGeom>
          <a:ln w="25560">
            <a:solidFill>
              <a:srgbClr val="009999"/>
            </a:solidFill>
            <a:miter/>
            <a:head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07" name=""/>
          <p:cNvSpPr/>
          <p:nvPr/>
        </p:nvSpPr>
        <p:spPr>
          <a:xfrm rot="20026200">
            <a:off x="1600200" y="106524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A/S</a:t>
            </a:r>
            <a:endParaRPr b="0" lang="en-US" sz="1400" strike="noStrike" u="none">
              <a:solidFill>
                <a:srgbClr val="009999"/>
              </a:solidFill>
              <a:effectLst/>
              <a:uFillTx/>
              <a:latin typeface="Times New Roman"/>
            </a:endParaRPr>
          </a:p>
        </p:txBody>
      </p:sp>
      <p:sp>
        <p:nvSpPr>
          <p:cNvPr id="208" name=""/>
          <p:cNvSpPr/>
          <p:nvPr/>
        </p:nvSpPr>
        <p:spPr>
          <a:xfrm flipV="1">
            <a:off x="762120" y="609480"/>
            <a:ext cx="2971800" cy="1524240"/>
          </a:xfrm>
          <a:prstGeom prst="line">
            <a:avLst/>
          </a:prstGeom>
          <a:ln w="25560">
            <a:solidFill>
              <a:srgbClr val="009999"/>
            </a:solidFill>
            <a:miter/>
            <a:head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09" name=""/>
          <p:cNvSpPr/>
          <p:nvPr/>
        </p:nvSpPr>
        <p:spPr>
          <a:xfrm rot="19923000">
            <a:off x="1752840" y="129384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Capacity $</a:t>
            </a:r>
            <a:endParaRPr b="0" lang="en-US" sz="1400" strike="noStrike" u="none">
              <a:solidFill>
                <a:srgbClr val="009999"/>
              </a:solidFill>
              <a:effectLst/>
              <a:uFillTx/>
              <a:latin typeface="Times New Roman"/>
            </a:endParaRPr>
          </a:p>
        </p:txBody>
      </p:sp>
      <p:sp>
        <p:nvSpPr>
          <p:cNvPr id="210" name=""/>
          <p:cNvSpPr/>
          <p:nvPr/>
        </p:nvSpPr>
        <p:spPr>
          <a:xfrm flipV="1">
            <a:off x="1219320" y="990720"/>
            <a:ext cx="2361960" cy="12189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11" name=""/>
          <p:cNvSpPr/>
          <p:nvPr/>
        </p:nvSpPr>
        <p:spPr>
          <a:xfrm rot="19839000">
            <a:off x="1905480" y="152244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MWh</a:t>
            </a:r>
            <a:endParaRPr b="0" lang="en-US" sz="1400" strike="noStrike" u="none">
              <a:solidFill>
                <a:srgbClr val="009999"/>
              </a:solidFill>
              <a:effectLst/>
              <a:uFillTx/>
              <a:latin typeface="Times New Roman"/>
            </a:endParaRPr>
          </a:p>
        </p:txBody>
      </p:sp>
      <p:sp>
        <p:nvSpPr>
          <p:cNvPr id="212" name=""/>
          <p:cNvSpPr/>
          <p:nvPr/>
        </p:nvSpPr>
        <p:spPr>
          <a:xfrm flipH="1">
            <a:off x="1599840" y="1219320"/>
            <a:ext cx="2133720" cy="10666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13" name=""/>
          <p:cNvSpPr/>
          <p:nvPr/>
        </p:nvSpPr>
        <p:spPr>
          <a:xfrm rot="19990200">
            <a:off x="2196720" y="1623960"/>
            <a:ext cx="15238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Ex Post Price</a:t>
            </a:r>
            <a:endParaRPr b="0" lang="en-US" sz="1400" strike="noStrike" u="none">
              <a:solidFill>
                <a:srgbClr val="009999"/>
              </a:solidFill>
              <a:effectLst/>
              <a:uFillTx/>
              <a:latin typeface="Times New Roman"/>
            </a:endParaRPr>
          </a:p>
        </p:txBody>
      </p:sp>
      <p:sp>
        <p:nvSpPr>
          <p:cNvPr id="214" name=""/>
          <p:cNvSpPr/>
          <p:nvPr/>
        </p:nvSpPr>
        <p:spPr>
          <a:xfrm flipV="1">
            <a:off x="1905120" y="1447560"/>
            <a:ext cx="1981080" cy="9903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15" name=""/>
          <p:cNvSpPr/>
          <p:nvPr/>
        </p:nvSpPr>
        <p:spPr>
          <a:xfrm flipH="1" flipV="1">
            <a:off x="5410080" y="685440"/>
            <a:ext cx="2895840" cy="15238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16" name=""/>
          <p:cNvSpPr/>
          <p:nvPr/>
        </p:nvSpPr>
        <p:spPr>
          <a:xfrm rot="1832400">
            <a:off x="5905440" y="125640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Capacity $</a:t>
            </a:r>
            <a:endParaRPr b="0" lang="en-US" sz="1400" strike="noStrike" u="none">
              <a:solidFill>
                <a:srgbClr val="009999"/>
              </a:solidFill>
              <a:effectLst/>
              <a:uFillTx/>
              <a:latin typeface="Times New Roman"/>
            </a:endParaRPr>
          </a:p>
        </p:txBody>
      </p:sp>
      <p:sp>
        <p:nvSpPr>
          <p:cNvPr id="217" name=""/>
          <p:cNvSpPr/>
          <p:nvPr/>
        </p:nvSpPr>
        <p:spPr>
          <a:xfrm>
            <a:off x="5410080" y="914400"/>
            <a:ext cx="2514600" cy="137160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18" name=""/>
          <p:cNvSpPr/>
          <p:nvPr/>
        </p:nvSpPr>
        <p:spPr>
          <a:xfrm rot="1843200">
            <a:off x="5715000" y="144648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MWh</a:t>
            </a:r>
            <a:endParaRPr b="0" lang="en-US" sz="1400" strike="noStrike" u="none">
              <a:solidFill>
                <a:srgbClr val="009999"/>
              </a:solidFill>
              <a:effectLst/>
              <a:uFillTx/>
              <a:latin typeface="Times New Roman"/>
            </a:endParaRPr>
          </a:p>
        </p:txBody>
      </p:sp>
      <p:sp>
        <p:nvSpPr>
          <p:cNvPr id="219" name=""/>
          <p:cNvSpPr/>
          <p:nvPr/>
        </p:nvSpPr>
        <p:spPr>
          <a:xfrm flipH="1" flipV="1">
            <a:off x="5334120" y="1142640"/>
            <a:ext cx="2133360" cy="121932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20" name=""/>
          <p:cNvSpPr/>
          <p:nvPr/>
        </p:nvSpPr>
        <p:spPr>
          <a:xfrm rot="1915200">
            <a:off x="5562720" y="1675080"/>
            <a:ext cx="137160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Ex Post Price</a:t>
            </a:r>
            <a:endParaRPr b="0" lang="en-US" sz="1400" strike="noStrike" u="none">
              <a:solidFill>
                <a:srgbClr val="009999"/>
              </a:solidFill>
              <a:effectLst/>
              <a:uFillTx/>
              <a:latin typeface="Times New Roman"/>
            </a:endParaRPr>
          </a:p>
        </p:txBody>
      </p:sp>
      <p:sp>
        <p:nvSpPr>
          <p:cNvPr id="221" name=""/>
          <p:cNvSpPr/>
          <p:nvPr/>
        </p:nvSpPr>
        <p:spPr>
          <a:xfrm>
            <a:off x="5334120" y="1447920"/>
            <a:ext cx="1752480" cy="9903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22" name=""/>
          <p:cNvSpPr/>
          <p:nvPr/>
        </p:nvSpPr>
        <p:spPr>
          <a:xfrm rot="1749000">
            <a:off x="6095520" y="106524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A/S</a:t>
            </a:r>
            <a:endParaRPr b="0" lang="en-US" sz="1400" strike="noStrike" u="none">
              <a:solidFill>
                <a:srgbClr val="009999"/>
              </a:solidFill>
              <a:effectLst/>
              <a:uFillTx/>
              <a:latin typeface="Times New Roman"/>
            </a:endParaRPr>
          </a:p>
        </p:txBody>
      </p:sp>
      <p:grpSp>
        <p:nvGrpSpPr>
          <p:cNvPr id="223" name=""/>
          <p:cNvGrpSpPr/>
          <p:nvPr/>
        </p:nvGrpSpPr>
        <p:grpSpPr>
          <a:xfrm>
            <a:off x="8458200" y="6172200"/>
            <a:ext cx="533520" cy="463680"/>
            <a:chOff x="8458200" y="6172200"/>
            <a:chExt cx="533520" cy="463680"/>
          </a:xfrm>
        </p:grpSpPr>
        <p:sp>
          <p:nvSpPr>
            <p:cNvPr id="224" name=""/>
            <p:cNvSpPr/>
            <p:nvPr/>
          </p:nvSpPr>
          <p:spPr>
            <a:xfrm>
              <a:off x="8680320" y="6341040"/>
              <a:ext cx="31140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25" name=""/>
            <p:cNvSpPr/>
            <p:nvPr/>
          </p:nvSpPr>
          <p:spPr>
            <a:xfrm>
              <a:off x="851148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26" name=""/>
            <p:cNvSpPr/>
            <p:nvPr/>
          </p:nvSpPr>
          <p:spPr>
            <a:xfrm>
              <a:off x="857160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27" name=""/>
            <p:cNvSpPr/>
            <p:nvPr/>
          </p:nvSpPr>
          <p:spPr>
            <a:xfrm>
              <a:off x="8684640" y="6260400"/>
              <a:ext cx="20988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28" name=""/>
            <p:cNvSpPr/>
            <p:nvPr/>
          </p:nvSpPr>
          <p:spPr>
            <a:xfrm>
              <a:off x="852588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29" name=""/>
            <p:cNvSpPr/>
            <p:nvPr/>
          </p:nvSpPr>
          <p:spPr>
            <a:xfrm>
              <a:off x="845820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230" name=""/>
            <p:cNvSpPr/>
            <p:nvPr/>
          </p:nvSpPr>
          <p:spPr>
            <a:xfrm>
              <a:off x="863460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231" name=""/>
          <p:cNvSpPr/>
          <p:nvPr/>
        </p:nvSpPr>
        <p:spPr>
          <a:xfrm>
            <a:off x="1833480" y="75240"/>
            <a:ext cx="556740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Linkages in California’s Electric Markets</a:t>
            </a:r>
            <a:endParaRPr b="0" lang="en-US" sz="2400" strike="noStrike" u="none">
              <a:solidFill>
                <a:srgbClr val="009999"/>
              </a:solidFill>
              <a:effectLst/>
              <a:uFillTx/>
              <a:latin typeface="Times New Roman"/>
            </a:endParaRPr>
          </a:p>
        </p:txBody>
      </p:sp>
      <p:sp>
        <p:nvSpPr>
          <p:cNvPr id="232"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10</a:t>
            </a:r>
            <a:endParaRPr b="0" lang="en-US" sz="1400" strike="noStrike" u="none">
              <a:solidFill>
                <a:srgbClr val="009999"/>
              </a:solidFill>
              <a:effectLst/>
              <a:uFillTx/>
              <a:latin typeface="Times New Roman"/>
            </a:endParaRPr>
          </a:p>
        </p:txBody>
      </p:sp>
    </p:spTree>
  </p:cSld>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233" name=""/>
          <p:cNvSpPr/>
          <p:nvPr/>
        </p:nvSpPr>
        <p:spPr>
          <a:xfrm>
            <a:off x="3733920" y="3962520"/>
            <a:ext cx="1600200" cy="990360"/>
          </a:xfrm>
          <a:prstGeom prst="roundRect">
            <a:avLst>
              <a:gd name="adj" fmla="val 25556"/>
            </a:avLst>
          </a:prstGeom>
          <a:blipFill rotWithShape="0">
            <a:blip r:embed="rId1"/>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34" name=""/>
          <p:cNvSpPr/>
          <p:nvPr/>
        </p:nvSpPr>
        <p:spPr>
          <a:xfrm>
            <a:off x="3809880" y="3962520"/>
            <a:ext cx="1447920" cy="82548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PX Block Forward</a:t>
            </a:r>
            <a:endParaRPr b="0" lang="en-US" sz="2400" strike="noStrike" u="none">
              <a:solidFill>
                <a:srgbClr val="009999"/>
              </a:solidFill>
              <a:effectLst/>
              <a:uFillTx/>
              <a:latin typeface="Times New Roman"/>
            </a:endParaRPr>
          </a:p>
        </p:txBody>
      </p:sp>
      <p:sp>
        <p:nvSpPr>
          <p:cNvPr id="235" name=""/>
          <p:cNvSpPr/>
          <p:nvPr/>
        </p:nvSpPr>
        <p:spPr>
          <a:xfrm>
            <a:off x="533520" y="2362320"/>
            <a:ext cx="1295280" cy="761760"/>
          </a:xfrm>
          <a:prstGeom prst="roundRect">
            <a:avLst>
              <a:gd name="adj" fmla="val 25556"/>
            </a:avLst>
          </a:prstGeom>
          <a:blipFill rotWithShape="0">
            <a:blip r:embed="rId2"/>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36" name=""/>
          <p:cNvSpPr/>
          <p:nvPr/>
        </p:nvSpPr>
        <p:spPr>
          <a:xfrm>
            <a:off x="533520" y="2438280"/>
            <a:ext cx="1066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Load</a:t>
            </a:r>
            <a:endParaRPr b="0" lang="en-US" sz="2400" strike="noStrike" u="none">
              <a:solidFill>
                <a:srgbClr val="009999"/>
              </a:solidFill>
              <a:effectLst/>
              <a:uFillTx/>
              <a:latin typeface="Times New Roman"/>
            </a:endParaRPr>
          </a:p>
        </p:txBody>
      </p:sp>
      <p:sp>
        <p:nvSpPr>
          <p:cNvPr id="237" name=""/>
          <p:cNvSpPr/>
          <p:nvPr/>
        </p:nvSpPr>
        <p:spPr>
          <a:xfrm>
            <a:off x="3809880" y="2362320"/>
            <a:ext cx="1371600" cy="838080"/>
          </a:xfrm>
          <a:prstGeom prst="roundRect">
            <a:avLst>
              <a:gd name="adj" fmla="val 25556"/>
            </a:avLst>
          </a:prstGeom>
          <a:blipFill rotWithShape="0">
            <a:blip r:embed="rId3"/>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38" name=""/>
          <p:cNvSpPr/>
          <p:nvPr/>
        </p:nvSpPr>
        <p:spPr>
          <a:xfrm>
            <a:off x="3886200" y="533520"/>
            <a:ext cx="1295280" cy="761760"/>
          </a:xfrm>
          <a:prstGeom prst="roundRect">
            <a:avLst>
              <a:gd name="adj" fmla="val 16667"/>
            </a:avLst>
          </a:prstGeom>
          <a:blipFill rotWithShape="0">
            <a:blip r:embed="rId4"/>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39" name=""/>
          <p:cNvSpPr/>
          <p:nvPr/>
        </p:nvSpPr>
        <p:spPr>
          <a:xfrm>
            <a:off x="7086600" y="2438280"/>
            <a:ext cx="1600200" cy="762120"/>
          </a:xfrm>
          <a:prstGeom prst="roundRect">
            <a:avLst>
              <a:gd name="adj" fmla="val 25556"/>
            </a:avLst>
          </a:prstGeom>
          <a:blipFill rotWithShape="0">
            <a:blip r:embed="rId5"/>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40" name=""/>
          <p:cNvSpPr/>
          <p:nvPr/>
        </p:nvSpPr>
        <p:spPr>
          <a:xfrm>
            <a:off x="7010280" y="2590920"/>
            <a:ext cx="175284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Generation</a:t>
            </a:r>
            <a:endParaRPr b="0" lang="en-US" sz="2400" strike="noStrike" u="none">
              <a:solidFill>
                <a:srgbClr val="009999"/>
              </a:solidFill>
              <a:effectLst/>
              <a:uFillTx/>
              <a:latin typeface="Times New Roman"/>
            </a:endParaRPr>
          </a:p>
        </p:txBody>
      </p:sp>
      <p:sp>
        <p:nvSpPr>
          <p:cNvPr id="241" name=""/>
          <p:cNvSpPr/>
          <p:nvPr/>
        </p:nvSpPr>
        <p:spPr>
          <a:xfrm>
            <a:off x="3733920" y="609480"/>
            <a:ext cx="160020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ISO</a:t>
            </a:r>
            <a:endParaRPr b="0" lang="en-US" sz="2400" strike="noStrike" u="none">
              <a:solidFill>
                <a:srgbClr val="009999"/>
              </a:solidFill>
              <a:effectLst/>
              <a:uFillTx/>
              <a:latin typeface="Times New Roman"/>
            </a:endParaRPr>
          </a:p>
        </p:txBody>
      </p:sp>
      <p:sp>
        <p:nvSpPr>
          <p:cNvPr id="242" name=""/>
          <p:cNvSpPr/>
          <p:nvPr/>
        </p:nvSpPr>
        <p:spPr>
          <a:xfrm>
            <a:off x="3809880" y="2362320"/>
            <a:ext cx="1447920" cy="82548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PX Day Ahead</a:t>
            </a:r>
            <a:endParaRPr b="0" lang="en-US" sz="2400" strike="noStrike" u="none">
              <a:solidFill>
                <a:srgbClr val="009999"/>
              </a:solidFill>
              <a:effectLst/>
              <a:uFillTx/>
              <a:latin typeface="Times New Roman"/>
            </a:endParaRPr>
          </a:p>
        </p:txBody>
      </p:sp>
      <p:sp>
        <p:nvSpPr>
          <p:cNvPr id="243" name=""/>
          <p:cNvSpPr/>
          <p:nvPr/>
        </p:nvSpPr>
        <p:spPr>
          <a:xfrm>
            <a:off x="1600200" y="3200400"/>
            <a:ext cx="2057400" cy="99072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44" name=""/>
          <p:cNvSpPr/>
          <p:nvPr/>
        </p:nvSpPr>
        <p:spPr>
          <a:xfrm flipH="1">
            <a:off x="5486040" y="3429000"/>
            <a:ext cx="2438280" cy="10666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45" name=""/>
          <p:cNvSpPr/>
          <p:nvPr/>
        </p:nvSpPr>
        <p:spPr>
          <a:xfrm flipV="1">
            <a:off x="5562720" y="3276720"/>
            <a:ext cx="2133360" cy="91440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46" name=""/>
          <p:cNvSpPr/>
          <p:nvPr/>
        </p:nvSpPr>
        <p:spPr>
          <a:xfrm rot="20172600">
            <a:off x="5790960" y="350388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Fixed Price</a:t>
            </a:r>
            <a:endParaRPr b="0" lang="en-US" sz="1400" strike="noStrike" u="none">
              <a:solidFill>
                <a:srgbClr val="009999"/>
              </a:solidFill>
              <a:effectLst/>
              <a:uFillTx/>
              <a:latin typeface="Times New Roman"/>
            </a:endParaRPr>
          </a:p>
        </p:txBody>
      </p:sp>
      <p:sp>
        <p:nvSpPr>
          <p:cNvPr id="247" name=""/>
          <p:cNvSpPr/>
          <p:nvPr/>
        </p:nvSpPr>
        <p:spPr>
          <a:xfrm rot="20352000">
            <a:off x="6248520" y="402948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248" name=""/>
          <p:cNvSpPr/>
          <p:nvPr/>
        </p:nvSpPr>
        <p:spPr>
          <a:xfrm flipH="1" flipV="1">
            <a:off x="1218960" y="3276720"/>
            <a:ext cx="2438280" cy="12189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49" name=""/>
          <p:cNvSpPr/>
          <p:nvPr/>
        </p:nvSpPr>
        <p:spPr>
          <a:xfrm rot="1503600">
            <a:off x="2057040" y="342756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Fixed Price</a:t>
            </a:r>
            <a:endParaRPr b="0" lang="en-US" sz="1400" strike="noStrike" u="none">
              <a:solidFill>
                <a:srgbClr val="009999"/>
              </a:solidFill>
              <a:effectLst/>
              <a:uFillTx/>
              <a:latin typeface="Times New Roman"/>
            </a:endParaRPr>
          </a:p>
        </p:txBody>
      </p:sp>
      <p:sp>
        <p:nvSpPr>
          <p:cNvPr id="250" name=""/>
          <p:cNvSpPr/>
          <p:nvPr/>
        </p:nvSpPr>
        <p:spPr>
          <a:xfrm rot="1674000">
            <a:off x="1980720" y="3877200"/>
            <a:ext cx="79704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251" name=""/>
          <p:cNvSpPr/>
          <p:nvPr/>
        </p:nvSpPr>
        <p:spPr>
          <a:xfrm>
            <a:off x="2209680" y="2666880"/>
            <a:ext cx="1447920" cy="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52" name=""/>
          <p:cNvSpPr/>
          <p:nvPr/>
        </p:nvSpPr>
        <p:spPr>
          <a:xfrm>
            <a:off x="1981080" y="2819520"/>
            <a:ext cx="1447920" cy="0"/>
          </a:xfrm>
          <a:prstGeom prst="line">
            <a:avLst/>
          </a:prstGeom>
          <a:ln w="25560">
            <a:solidFill>
              <a:srgbClr val="009999"/>
            </a:solidFill>
            <a:miter/>
            <a:head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53" name=""/>
          <p:cNvSpPr/>
          <p:nvPr/>
        </p:nvSpPr>
        <p:spPr>
          <a:xfrm rot="32400">
            <a:off x="2285640" y="281844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254" name=""/>
          <p:cNvSpPr/>
          <p:nvPr/>
        </p:nvSpPr>
        <p:spPr>
          <a:xfrm>
            <a:off x="2208960" y="2360880"/>
            <a:ext cx="13399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D.A. PX Index</a:t>
            </a:r>
            <a:endParaRPr b="0" lang="en-US" sz="1400" strike="noStrike" u="none">
              <a:solidFill>
                <a:srgbClr val="009999"/>
              </a:solidFill>
              <a:effectLst/>
              <a:uFillTx/>
              <a:latin typeface="Times New Roman"/>
            </a:endParaRPr>
          </a:p>
        </p:txBody>
      </p:sp>
      <p:sp>
        <p:nvSpPr>
          <p:cNvPr id="255" name=""/>
          <p:cNvSpPr/>
          <p:nvPr/>
        </p:nvSpPr>
        <p:spPr>
          <a:xfrm>
            <a:off x="5485680" y="2437200"/>
            <a:ext cx="13399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D.A. PX Index</a:t>
            </a:r>
            <a:endParaRPr b="0" lang="en-US" sz="1400" strike="noStrike" u="none">
              <a:solidFill>
                <a:srgbClr val="009999"/>
              </a:solidFill>
              <a:effectLst/>
              <a:uFillTx/>
              <a:latin typeface="Times New Roman"/>
            </a:endParaRPr>
          </a:p>
        </p:txBody>
      </p:sp>
      <p:sp>
        <p:nvSpPr>
          <p:cNvPr id="256" name=""/>
          <p:cNvSpPr/>
          <p:nvPr/>
        </p:nvSpPr>
        <p:spPr>
          <a:xfrm>
            <a:off x="5562720" y="2743200"/>
            <a:ext cx="1447560" cy="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57" name=""/>
          <p:cNvSpPr/>
          <p:nvPr/>
        </p:nvSpPr>
        <p:spPr>
          <a:xfrm rot="9600">
            <a:off x="5714640" y="289476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258" name=""/>
          <p:cNvSpPr/>
          <p:nvPr/>
        </p:nvSpPr>
        <p:spPr>
          <a:xfrm>
            <a:off x="5334120" y="2895480"/>
            <a:ext cx="1447560" cy="0"/>
          </a:xfrm>
          <a:prstGeom prst="line">
            <a:avLst/>
          </a:prstGeom>
          <a:ln w="25560">
            <a:solidFill>
              <a:srgbClr val="009999"/>
            </a:solidFill>
            <a:miter/>
            <a:head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59" name=""/>
          <p:cNvSpPr/>
          <p:nvPr/>
        </p:nvSpPr>
        <p:spPr>
          <a:xfrm rot="1843200">
            <a:off x="5715000" y="144648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MWh</a:t>
            </a:r>
            <a:endParaRPr b="0" lang="en-US" sz="1400" strike="noStrike" u="none">
              <a:solidFill>
                <a:srgbClr val="009999"/>
              </a:solidFill>
              <a:effectLst/>
              <a:uFillTx/>
              <a:latin typeface="Times New Roman"/>
            </a:endParaRPr>
          </a:p>
        </p:txBody>
      </p:sp>
      <p:sp>
        <p:nvSpPr>
          <p:cNvPr id="260" name=""/>
          <p:cNvSpPr/>
          <p:nvPr/>
        </p:nvSpPr>
        <p:spPr>
          <a:xfrm flipH="1" flipV="1">
            <a:off x="5334120" y="1142640"/>
            <a:ext cx="2133360" cy="121932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61" name=""/>
          <p:cNvSpPr/>
          <p:nvPr/>
        </p:nvSpPr>
        <p:spPr>
          <a:xfrm rot="1915200">
            <a:off x="5562720" y="1675080"/>
            <a:ext cx="137160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Ex Post Price</a:t>
            </a:r>
            <a:endParaRPr b="0" lang="en-US" sz="1400" strike="noStrike" u="none">
              <a:solidFill>
                <a:srgbClr val="009999"/>
              </a:solidFill>
              <a:effectLst/>
              <a:uFillTx/>
              <a:latin typeface="Times New Roman"/>
            </a:endParaRPr>
          </a:p>
        </p:txBody>
      </p:sp>
      <p:sp>
        <p:nvSpPr>
          <p:cNvPr id="262" name=""/>
          <p:cNvSpPr/>
          <p:nvPr/>
        </p:nvSpPr>
        <p:spPr>
          <a:xfrm>
            <a:off x="5334120" y="1447920"/>
            <a:ext cx="1752480" cy="9903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63" name=""/>
          <p:cNvSpPr/>
          <p:nvPr/>
        </p:nvSpPr>
        <p:spPr>
          <a:xfrm rot="20026200">
            <a:off x="1600200" y="106524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A/S</a:t>
            </a:r>
            <a:endParaRPr b="0" lang="en-US" sz="1400" strike="noStrike" u="none">
              <a:solidFill>
                <a:srgbClr val="009999"/>
              </a:solidFill>
              <a:effectLst/>
              <a:uFillTx/>
              <a:latin typeface="Times New Roman"/>
            </a:endParaRPr>
          </a:p>
        </p:txBody>
      </p:sp>
      <p:sp>
        <p:nvSpPr>
          <p:cNvPr id="264" name=""/>
          <p:cNvSpPr/>
          <p:nvPr/>
        </p:nvSpPr>
        <p:spPr>
          <a:xfrm flipV="1">
            <a:off x="762120" y="609480"/>
            <a:ext cx="2971800" cy="1524240"/>
          </a:xfrm>
          <a:prstGeom prst="line">
            <a:avLst/>
          </a:prstGeom>
          <a:ln w="25560">
            <a:solidFill>
              <a:srgbClr val="009999"/>
            </a:solidFill>
            <a:miter/>
            <a:head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65" name=""/>
          <p:cNvSpPr/>
          <p:nvPr/>
        </p:nvSpPr>
        <p:spPr>
          <a:xfrm rot="19923000">
            <a:off x="1752840" y="129384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Capacity $</a:t>
            </a:r>
            <a:endParaRPr b="0" lang="en-US" sz="1400" strike="noStrike" u="none">
              <a:solidFill>
                <a:srgbClr val="009999"/>
              </a:solidFill>
              <a:effectLst/>
              <a:uFillTx/>
              <a:latin typeface="Times New Roman"/>
            </a:endParaRPr>
          </a:p>
        </p:txBody>
      </p:sp>
      <p:sp>
        <p:nvSpPr>
          <p:cNvPr id="266" name=""/>
          <p:cNvSpPr/>
          <p:nvPr/>
        </p:nvSpPr>
        <p:spPr>
          <a:xfrm rot="19839000">
            <a:off x="1905480" y="152244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MWh</a:t>
            </a:r>
            <a:endParaRPr b="0" lang="en-US" sz="1400" strike="noStrike" u="none">
              <a:solidFill>
                <a:srgbClr val="009999"/>
              </a:solidFill>
              <a:effectLst/>
              <a:uFillTx/>
              <a:latin typeface="Times New Roman"/>
            </a:endParaRPr>
          </a:p>
        </p:txBody>
      </p:sp>
      <p:sp>
        <p:nvSpPr>
          <p:cNvPr id="267" name=""/>
          <p:cNvSpPr/>
          <p:nvPr/>
        </p:nvSpPr>
        <p:spPr>
          <a:xfrm rot="19990200">
            <a:off x="2196720" y="1623960"/>
            <a:ext cx="15238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Ex Post Price</a:t>
            </a:r>
            <a:endParaRPr b="0" lang="en-US" sz="1400" strike="noStrike" u="none">
              <a:solidFill>
                <a:srgbClr val="009999"/>
              </a:solidFill>
              <a:effectLst/>
              <a:uFillTx/>
              <a:latin typeface="Times New Roman"/>
            </a:endParaRPr>
          </a:p>
        </p:txBody>
      </p:sp>
      <p:sp>
        <p:nvSpPr>
          <p:cNvPr id="268" name=""/>
          <p:cNvSpPr/>
          <p:nvPr/>
        </p:nvSpPr>
        <p:spPr>
          <a:xfrm flipH="1">
            <a:off x="1599840" y="1219320"/>
            <a:ext cx="2133720" cy="10666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69" name=""/>
          <p:cNvSpPr/>
          <p:nvPr/>
        </p:nvSpPr>
        <p:spPr>
          <a:xfrm flipV="1">
            <a:off x="1219320" y="990720"/>
            <a:ext cx="2361960" cy="12189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70" name=""/>
          <p:cNvSpPr/>
          <p:nvPr/>
        </p:nvSpPr>
        <p:spPr>
          <a:xfrm flipV="1">
            <a:off x="1905120" y="1447560"/>
            <a:ext cx="1981080" cy="9903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71" name=""/>
          <p:cNvSpPr/>
          <p:nvPr/>
        </p:nvSpPr>
        <p:spPr>
          <a:xfrm rot="1749000">
            <a:off x="6095520" y="106524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A/S</a:t>
            </a:r>
            <a:endParaRPr b="0" lang="en-US" sz="1400" strike="noStrike" u="none">
              <a:solidFill>
                <a:srgbClr val="009999"/>
              </a:solidFill>
              <a:effectLst/>
              <a:uFillTx/>
              <a:latin typeface="Times New Roman"/>
            </a:endParaRPr>
          </a:p>
        </p:txBody>
      </p:sp>
      <p:sp>
        <p:nvSpPr>
          <p:cNvPr id="272" name=""/>
          <p:cNvSpPr/>
          <p:nvPr/>
        </p:nvSpPr>
        <p:spPr>
          <a:xfrm flipH="1" flipV="1">
            <a:off x="5410080" y="685440"/>
            <a:ext cx="2895840" cy="15238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73" name=""/>
          <p:cNvSpPr/>
          <p:nvPr/>
        </p:nvSpPr>
        <p:spPr>
          <a:xfrm>
            <a:off x="5410080" y="914400"/>
            <a:ext cx="2514600" cy="137160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74" name=""/>
          <p:cNvSpPr/>
          <p:nvPr/>
        </p:nvSpPr>
        <p:spPr>
          <a:xfrm rot="1832400">
            <a:off x="5905440" y="125640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Capacity $</a:t>
            </a:r>
            <a:endParaRPr b="0" lang="en-US" sz="1400" strike="noStrike" u="none">
              <a:solidFill>
                <a:srgbClr val="009999"/>
              </a:solidFill>
              <a:effectLst/>
              <a:uFillTx/>
              <a:latin typeface="Times New Roman"/>
            </a:endParaRPr>
          </a:p>
        </p:txBody>
      </p:sp>
      <p:grpSp>
        <p:nvGrpSpPr>
          <p:cNvPr id="275" name=""/>
          <p:cNvGrpSpPr/>
          <p:nvPr/>
        </p:nvGrpSpPr>
        <p:grpSpPr>
          <a:xfrm>
            <a:off x="8458200" y="6248520"/>
            <a:ext cx="533520" cy="463320"/>
            <a:chOff x="8458200" y="6248520"/>
            <a:chExt cx="533520" cy="463320"/>
          </a:xfrm>
        </p:grpSpPr>
        <p:sp>
          <p:nvSpPr>
            <p:cNvPr id="276" name=""/>
            <p:cNvSpPr/>
            <p:nvPr/>
          </p:nvSpPr>
          <p:spPr>
            <a:xfrm>
              <a:off x="8680320" y="6417360"/>
              <a:ext cx="311400" cy="29448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77" name=""/>
            <p:cNvSpPr/>
            <p:nvPr/>
          </p:nvSpPr>
          <p:spPr>
            <a:xfrm>
              <a:off x="8511480" y="646884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78" name=""/>
            <p:cNvSpPr/>
            <p:nvPr/>
          </p:nvSpPr>
          <p:spPr>
            <a:xfrm>
              <a:off x="8571600" y="651816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79" name=""/>
            <p:cNvSpPr/>
            <p:nvPr/>
          </p:nvSpPr>
          <p:spPr>
            <a:xfrm>
              <a:off x="8684640" y="6336360"/>
              <a:ext cx="209880" cy="23004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80" name=""/>
            <p:cNvSpPr/>
            <p:nvPr/>
          </p:nvSpPr>
          <p:spPr>
            <a:xfrm>
              <a:off x="8525880" y="6248520"/>
              <a:ext cx="272520" cy="23328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81" name=""/>
            <p:cNvSpPr/>
            <p:nvPr/>
          </p:nvSpPr>
          <p:spPr>
            <a:xfrm>
              <a:off x="8458200" y="642240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282" name=""/>
            <p:cNvSpPr/>
            <p:nvPr/>
          </p:nvSpPr>
          <p:spPr>
            <a:xfrm>
              <a:off x="8634600" y="657324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283" name=""/>
          <p:cNvSpPr/>
          <p:nvPr/>
        </p:nvSpPr>
        <p:spPr>
          <a:xfrm>
            <a:off x="1757160" y="-1080"/>
            <a:ext cx="556740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Linkages in California’s Electric Markets</a:t>
            </a:r>
            <a:endParaRPr b="0" lang="en-US" sz="2400" strike="noStrike" u="none">
              <a:solidFill>
                <a:srgbClr val="009999"/>
              </a:solidFill>
              <a:effectLst/>
              <a:uFillTx/>
              <a:latin typeface="Times New Roman"/>
            </a:endParaRPr>
          </a:p>
        </p:txBody>
      </p:sp>
      <p:sp>
        <p:nvSpPr>
          <p:cNvPr id="284"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11</a:t>
            </a:r>
            <a:endParaRPr b="0" lang="en-US" sz="1400" strike="noStrike" u="none">
              <a:solidFill>
                <a:srgbClr val="009999"/>
              </a:solidFill>
              <a:effectLst/>
              <a:uFillTx/>
              <a:latin typeface="Times New Roman"/>
            </a:endParaRPr>
          </a:p>
        </p:txBody>
      </p:sp>
    </p:spTree>
  </p:cSld>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285" name=""/>
          <p:cNvSpPr/>
          <p:nvPr/>
        </p:nvSpPr>
        <p:spPr>
          <a:xfrm>
            <a:off x="3733920" y="3962520"/>
            <a:ext cx="1600200" cy="990360"/>
          </a:xfrm>
          <a:prstGeom prst="roundRect">
            <a:avLst>
              <a:gd name="adj" fmla="val 25556"/>
            </a:avLst>
          </a:prstGeom>
          <a:blipFill rotWithShape="0">
            <a:blip r:embed="rId1"/>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86" name=""/>
          <p:cNvSpPr/>
          <p:nvPr/>
        </p:nvSpPr>
        <p:spPr>
          <a:xfrm>
            <a:off x="3809880" y="3962520"/>
            <a:ext cx="1447920" cy="82548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PX Block Forward</a:t>
            </a:r>
            <a:endParaRPr b="0" lang="en-US" sz="2400" strike="noStrike" u="none">
              <a:solidFill>
                <a:srgbClr val="009999"/>
              </a:solidFill>
              <a:effectLst/>
              <a:uFillTx/>
              <a:latin typeface="Times New Roman"/>
            </a:endParaRPr>
          </a:p>
        </p:txBody>
      </p:sp>
      <p:sp>
        <p:nvSpPr>
          <p:cNvPr id="287" name=""/>
          <p:cNvSpPr/>
          <p:nvPr/>
        </p:nvSpPr>
        <p:spPr>
          <a:xfrm>
            <a:off x="533520" y="2362320"/>
            <a:ext cx="1295280" cy="761760"/>
          </a:xfrm>
          <a:prstGeom prst="roundRect">
            <a:avLst>
              <a:gd name="adj" fmla="val 25556"/>
            </a:avLst>
          </a:prstGeom>
          <a:blipFill rotWithShape="0">
            <a:blip r:embed="rId2"/>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88" name=""/>
          <p:cNvSpPr/>
          <p:nvPr/>
        </p:nvSpPr>
        <p:spPr>
          <a:xfrm>
            <a:off x="533520" y="2438280"/>
            <a:ext cx="1066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Load</a:t>
            </a:r>
            <a:endParaRPr b="0" lang="en-US" sz="2400" strike="noStrike" u="none">
              <a:solidFill>
                <a:srgbClr val="009999"/>
              </a:solidFill>
              <a:effectLst/>
              <a:uFillTx/>
              <a:latin typeface="Times New Roman"/>
            </a:endParaRPr>
          </a:p>
        </p:txBody>
      </p:sp>
      <p:sp>
        <p:nvSpPr>
          <p:cNvPr id="289" name=""/>
          <p:cNvSpPr/>
          <p:nvPr/>
        </p:nvSpPr>
        <p:spPr>
          <a:xfrm>
            <a:off x="3581280" y="5638680"/>
            <a:ext cx="1905120" cy="838440"/>
          </a:xfrm>
          <a:prstGeom prst="roundRect">
            <a:avLst>
              <a:gd name="adj" fmla="val 25556"/>
            </a:avLst>
          </a:prstGeom>
          <a:blipFill rotWithShape="0">
            <a:blip r:embed="rId3"/>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90" name=""/>
          <p:cNvSpPr/>
          <p:nvPr/>
        </p:nvSpPr>
        <p:spPr>
          <a:xfrm>
            <a:off x="3809880" y="2362320"/>
            <a:ext cx="1371600" cy="838080"/>
          </a:xfrm>
          <a:prstGeom prst="roundRect">
            <a:avLst>
              <a:gd name="adj" fmla="val 25556"/>
            </a:avLst>
          </a:prstGeom>
          <a:blipFill rotWithShape="0">
            <a:blip r:embed="rId4"/>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91" name=""/>
          <p:cNvSpPr/>
          <p:nvPr/>
        </p:nvSpPr>
        <p:spPr>
          <a:xfrm>
            <a:off x="3886200" y="533520"/>
            <a:ext cx="1295280" cy="761760"/>
          </a:xfrm>
          <a:prstGeom prst="roundRect">
            <a:avLst>
              <a:gd name="adj" fmla="val 16667"/>
            </a:avLst>
          </a:prstGeom>
          <a:blipFill rotWithShape="0">
            <a:blip r:embed="rId5"/>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92" name=""/>
          <p:cNvSpPr/>
          <p:nvPr/>
        </p:nvSpPr>
        <p:spPr>
          <a:xfrm>
            <a:off x="7086600" y="2438280"/>
            <a:ext cx="1600200" cy="762120"/>
          </a:xfrm>
          <a:prstGeom prst="roundRect">
            <a:avLst>
              <a:gd name="adj" fmla="val 25556"/>
            </a:avLst>
          </a:prstGeom>
          <a:blipFill rotWithShape="0">
            <a:blip r:embed="rId6"/>
            <a:srcRect/>
            <a:stretch/>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293" name=""/>
          <p:cNvSpPr/>
          <p:nvPr/>
        </p:nvSpPr>
        <p:spPr>
          <a:xfrm>
            <a:off x="7010280" y="2590920"/>
            <a:ext cx="175284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Generation</a:t>
            </a:r>
            <a:endParaRPr b="0" lang="en-US" sz="2400" strike="noStrike" u="none">
              <a:solidFill>
                <a:srgbClr val="009999"/>
              </a:solidFill>
              <a:effectLst/>
              <a:uFillTx/>
              <a:latin typeface="Times New Roman"/>
            </a:endParaRPr>
          </a:p>
        </p:txBody>
      </p:sp>
      <p:sp>
        <p:nvSpPr>
          <p:cNvPr id="294" name=""/>
          <p:cNvSpPr/>
          <p:nvPr/>
        </p:nvSpPr>
        <p:spPr>
          <a:xfrm>
            <a:off x="3733920" y="609480"/>
            <a:ext cx="160020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ISO</a:t>
            </a:r>
            <a:endParaRPr b="0" lang="en-US" sz="2400" strike="noStrike" u="none">
              <a:solidFill>
                <a:srgbClr val="009999"/>
              </a:solidFill>
              <a:effectLst/>
              <a:uFillTx/>
              <a:latin typeface="Times New Roman"/>
            </a:endParaRPr>
          </a:p>
        </p:txBody>
      </p:sp>
      <p:sp>
        <p:nvSpPr>
          <p:cNvPr id="295" name=""/>
          <p:cNvSpPr/>
          <p:nvPr/>
        </p:nvSpPr>
        <p:spPr>
          <a:xfrm>
            <a:off x="3809880" y="2362320"/>
            <a:ext cx="1447920" cy="82548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PX Day Ahead</a:t>
            </a:r>
            <a:endParaRPr b="0" lang="en-US" sz="2400" strike="noStrike" u="none">
              <a:solidFill>
                <a:srgbClr val="009999"/>
              </a:solidFill>
              <a:effectLst/>
              <a:uFillTx/>
              <a:latin typeface="Times New Roman"/>
            </a:endParaRPr>
          </a:p>
        </p:txBody>
      </p:sp>
      <p:sp>
        <p:nvSpPr>
          <p:cNvPr id="296" name=""/>
          <p:cNvSpPr/>
          <p:nvPr/>
        </p:nvSpPr>
        <p:spPr>
          <a:xfrm>
            <a:off x="3657600" y="5562720"/>
            <a:ext cx="1828800" cy="82548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Non CAISO MARKET</a:t>
            </a:r>
            <a:endParaRPr b="0" lang="en-US" sz="2400" strike="noStrike" u="none">
              <a:solidFill>
                <a:srgbClr val="009999"/>
              </a:solidFill>
              <a:effectLst/>
              <a:uFillTx/>
              <a:latin typeface="Times New Roman"/>
            </a:endParaRPr>
          </a:p>
        </p:txBody>
      </p:sp>
      <p:sp>
        <p:nvSpPr>
          <p:cNvPr id="297" name=""/>
          <p:cNvSpPr/>
          <p:nvPr/>
        </p:nvSpPr>
        <p:spPr>
          <a:xfrm>
            <a:off x="1600200" y="3200400"/>
            <a:ext cx="2057400" cy="99072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98" name=""/>
          <p:cNvSpPr/>
          <p:nvPr/>
        </p:nvSpPr>
        <p:spPr>
          <a:xfrm flipH="1">
            <a:off x="5486040" y="3429000"/>
            <a:ext cx="2438280" cy="10666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99" name=""/>
          <p:cNvSpPr/>
          <p:nvPr/>
        </p:nvSpPr>
        <p:spPr>
          <a:xfrm flipV="1">
            <a:off x="5562720" y="3276720"/>
            <a:ext cx="2133360" cy="91440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00" name=""/>
          <p:cNvSpPr/>
          <p:nvPr/>
        </p:nvSpPr>
        <p:spPr>
          <a:xfrm rot="20172600">
            <a:off x="5790960" y="350388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Fixed Price</a:t>
            </a:r>
            <a:endParaRPr b="0" lang="en-US" sz="1400" strike="noStrike" u="none">
              <a:solidFill>
                <a:srgbClr val="009999"/>
              </a:solidFill>
              <a:effectLst/>
              <a:uFillTx/>
              <a:latin typeface="Times New Roman"/>
            </a:endParaRPr>
          </a:p>
        </p:txBody>
      </p:sp>
      <p:sp>
        <p:nvSpPr>
          <p:cNvPr id="301" name=""/>
          <p:cNvSpPr/>
          <p:nvPr/>
        </p:nvSpPr>
        <p:spPr>
          <a:xfrm rot="20352000">
            <a:off x="6248520" y="402948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302" name=""/>
          <p:cNvSpPr/>
          <p:nvPr/>
        </p:nvSpPr>
        <p:spPr>
          <a:xfrm flipH="1" flipV="1">
            <a:off x="1218960" y="3276720"/>
            <a:ext cx="2438280" cy="12189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03" name=""/>
          <p:cNvSpPr/>
          <p:nvPr/>
        </p:nvSpPr>
        <p:spPr>
          <a:xfrm rot="1503600">
            <a:off x="2057040" y="342756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Fixed Price</a:t>
            </a:r>
            <a:endParaRPr b="0" lang="en-US" sz="1400" strike="noStrike" u="none">
              <a:solidFill>
                <a:srgbClr val="009999"/>
              </a:solidFill>
              <a:effectLst/>
              <a:uFillTx/>
              <a:latin typeface="Times New Roman"/>
            </a:endParaRPr>
          </a:p>
        </p:txBody>
      </p:sp>
      <p:sp>
        <p:nvSpPr>
          <p:cNvPr id="304" name=""/>
          <p:cNvSpPr/>
          <p:nvPr/>
        </p:nvSpPr>
        <p:spPr>
          <a:xfrm rot="1674000">
            <a:off x="1980720" y="3877200"/>
            <a:ext cx="79704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305" name=""/>
          <p:cNvSpPr/>
          <p:nvPr/>
        </p:nvSpPr>
        <p:spPr>
          <a:xfrm flipH="1" rot="16269600">
            <a:off x="632160" y="1144440"/>
            <a:ext cx="5182200" cy="4875480"/>
          </a:xfrm>
          <a:custGeom>
            <a:avLst/>
            <a:gdLst/>
            <a:ahLst/>
            <a:rect l="l" t="t" r="r" b="b"/>
            <a:pathLst>
              <a:path stroke="0" w="21600" h="21600">
                <a:moveTo>
                  <a:pt x="9935" y="35"/>
                </a:moveTo>
                <a:arcTo wR="10800" hR="10800" stAng="-5675750" swAng="6113900"/>
                <a:lnTo>
                  <a:pt x="10800" y="10800"/>
                </a:lnTo>
                <a:close/>
              </a:path>
              <a:path fill="none" w="21600" h="21600">
                <a:moveTo>
                  <a:pt x="9935" y="35"/>
                </a:moveTo>
                <a:arcTo wR="10800" hR="10800" stAng="-5675750" swAng="6113900"/>
              </a:path>
            </a:pathLst>
          </a:custGeom>
          <a:noFill/>
          <a:ln w="25560">
            <a:solidFill>
              <a:srgbClr val="009999"/>
            </a:solidFill>
            <a:miter/>
            <a:headEnd len="med" type="stealth" w="lg"/>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306" name=""/>
          <p:cNvSpPr/>
          <p:nvPr/>
        </p:nvSpPr>
        <p:spPr>
          <a:xfrm flipH="1" rot="16269600">
            <a:off x="862560" y="939960"/>
            <a:ext cx="5181480" cy="4874040"/>
          </a:xfrm>
          <a:custGeom>
            <a:avLst/>
            <a:gdLst/>
            <a:ahLst/>
            <a:rect l="l" t="t" r="r" b="b"/>
            <a:pathLst>
              <a:path stroke="0" w="21600" h="21600">
                <a:moveTo>
                  <a:pt x="10939" y="1"/>
                </a:moveTo>
                <a:arcTo wR="10800" hR="10800" stAng="-5355865" swAng="5433798"/>
                <a:lnTo>
                  <a:pt x="10800" y="10800"/>
                </a:lnTo>
                <a:close/>
              </a:path>
              <a:path fill="none" w="21600" h="21600">
                <a:moveTo>
                  <a:pt x="10939" y="1"/>
                </a:moveTo>
                <a:arcTo wR="10800" hR="10800" stAng="-5355865" swAng="5433798"/>
              </a:path>
            </a:pathLst>
          </a:custGeom>
          <a:noFill/>
          <a:ln w="25560">
            <a:solidFill>
              <a:srgbClr val="009999"/>
            </a:solidFill>
            <a:miter/>
            <a:tailEnd len="med" type="stealth" w="lg"/>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307" name=""/>
          <p:cNvSpPr/>
          <p:nvPr/>
        </p:nvSpPr>
        <p:spPr>
          <a:xfrm rot="2737200">
            <a:off x="855000" y="538092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308" name=""/>
          <p:cNvSpPr/>
          <p:nvPr/>
        </p:nvSpPr>
        <p:spPr>
          <a:xfrm rot="2826600">
            <a:off x="1211040" y="4730400"/>
            <a:ext cx="1295280" cy="52092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 Negotiated Price</a:t>
            </a:r>
            <a:endParaRPr b="0" lang="en-US" sz="1400" strike="noStrike" u="none">
              <a:solidFill>
                <a:srgbClr val="009999"/>
              </a:solidFill>
              <a:effectLst/>
              <a:uFillTx/>
              <a:latin typeface="Times New Roman"/>
            </a:endParaRPr>
          </a:p>
        </p:txBody>
      </p:sp>
      <p:sp>
        <p:nvSpPr>
          <p:cNvPr id="309" name=""/>
          <p:cNvSpPr/>
          <p:nvPr/>
        </p:nvSpPr>
        <p:spPr>
          <a:xfrm>
            <a:off x="2209680" y="2666880"/>
            <a:ext cx="1447920" cy="1800"/>
          </a:xfrm>
          <a:prstGeom prst="line">
            <a:avLst/>
          </a:prstGeom>
          <a:ln w="25560">
            <a:solidFill>
              <a:srgbClr val="009999"/>
            </a:solidFill>
            <a:miter/>
            <a:tailEnd len="med" type="stealth" w="lg"/>
          </a:ln>
        </p:spPr>
        <p:style>
          <a:lnRef idx="0"/>
          <a:fillRef idx="0"/>
          <a:effectRef idx="0"/>
          <a:fontRef idx="minor"/>
        </p:style>
        <p:txBody>
          <a:bodyPr lIns="90000" rIns="90000" tIns="-45000" bIns="-45000" anchor="ctr">
            <a:noAutofit/>
          </a:bodyPr>
          <a:p>
            <a:endParaRPr b="0" lang="en-US" sz="2400" strike="noStrike" u="none">
              <a:solidFill>
                <a:srgbClr val="009999"/>
              </a:solidFill>
              <a:effectLst/>
              <a:uFillTx/>
              <a:latin typeface="Times New Roman"/>
            </a:endParaRPr>
          </a:p>
        </p:txBody>
      </p:sp>
      <p:sp>
        <p:nvSpPr>
          <p:cNvPr id="310" name=""/>
          <p:cNvSpPr/>
          <p:nvPr/>
        </p:nvSpPr>
        <p:spPr>
          <a:xfrm>
            <a:off x="1981080" y="2819520"/>
            <a:ext cx="1447920" cy="1440"/>
          </a:xfrm>
          <a:prstGeom prst="line">
            <a:avLst/>
          </a:prstGeom>
          <a:ln w="25560">
            <a:solidFill>
              <a:srgbClr val="009999"/>
            </a:solidFill>
            <a:miter/>
            <a:headEnd len="med" type="stealth" w="lg"/>
          </a:ln>
        </p:spPr>
        <p:style>
          <a:lnRef idx="0"/>
          <a:fillRef idx="0"/>
          <a:effectRef idx="0"/>
          <a:fontRef idx="minor"/>
        </p:style>
        <p:txBody>
          <a:bodyPr lIns="90000" rIns="90000" tIns="-45360" bIns="-45360" anchor="ctr">
            <a:noAutofit/>
          </a:bodyPr>
          <a:p>
            <a:endParaRPr b="0" lang="en-US" sz="2400" strike="noStrike" u="none">
              <a:solidFill>
                <a:srgbClr val="009999"/>
              </a:solidFill>
              <a:effectLst/>
              <a:uFillTx/>
              <a:latin typeface="Times New Roman"/>
            </a:endParaRPr>
          </a:p>
        </p:txBody>
      </p:sp>
      <p:sp>
        <p:nvSpPr>
          <p:cNvPr id="311" name=""/>
          <p:cNvSpPr/>
          <p:nvPr/>
        </p:nvSpPr>
        <p:spPr>
          <a:xfrm rot="32400">
            <a:off x="2285640" y="281844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312" name=""/>
          <p:cNvSpPr/>
          <p:nvPr/>
        </p:nvSpPr>
        <p:spPr>
          <a:xfrm>
            <a:off x="2208960" y="2360880"/>
            <a:ext cx="13399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D.A. PX Index</a:t>
            </a:r>
            <a:endParaRPr b="0" lang="en-US" sz="1400" strike="noStrike" u="none">
              <a:solidFill>
                <a:srgbClr val="009999"/>
              </a:solidFill>
              <a:effectLst/>
              <a:uFillTx/>
              <a:latin typeface="Times New Roman"/>
            </a:endParaRPr>
          </a:p>
        </p:txBody>
      </p:sp>
      <p:sp>
        <p:nvSpPr>
          <p:cNvPr id="313" name=""/>
          <p:cNvSpPr/>
          <p:nvPr/>
        </p:nvSpPr>
        <p:spPr>
          <a:xfrm>
            <a:off x="5485680" y="2437200"/>
            <a:ext cx="13399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D.A. PX Index</a:t>
            </a:r>
            <a:endParaRPr b="0" lang="en-US" sz="1400" strike="noStrike" u="none">
              <a:solidFill>
                <a:srgbClr val="009999"/>
              </a:solidFill>
              <a:effectLst/>
              <a:uFillTx/>
              <a:latin typeface="Times New Roman"/>
            </a:endParaRPr>
          </a:p>
        </p:txBody>
      </p:sp>
      <p:sp>
        <p:nvSpPr>
          <p:cNvPr id="314" name=""/>
          <p:cNvSpPr/>
          <p:nvPr/>
        </p:nvSpPr>
        <p:spPr>
          <a:xfrm>
            <a:off x="5562720" y="2743200"/>
            <a:ext cx="1447560" cy="1440"/>
          </a:xfrm>
          <a:prstGeom prst="line">
            <a:avLst/>
          </a:prstGeom>
          <a:ln w="25560">
            <a:solidFill>
              <a:srgbClr val="009999"/>
            </a:solidFill>
            <a:miter/>
            <a:tailEnd len="med" type="stealth" w="lg"/>
          </a:ln>
        </p:spPr>
        <p:style>
          <a:lnRef idx="0"/>
          <a:fillRef idx="0"/>
          <a:effectRef idx="0"/>
          <a:fontRef idx="minor"/>
        </p:style>
        <p:txBody>
          <a:bodyPr lIns="90000" rIns="90000" tIns="-45360" bIns="-45360" anchor="ctr">
            <a:noAutofit/>
          </a:bodyPr>
          <a:p>
            <a:endParaRPr b="0" lang="en-US" sz="2400" strike="noStrike" u="none">
              <a:solidFill>
                <a:srgbClr val="009999"/>
              </a:solidFill>
              <a:effectLst/>
              <a:uFillTx/>
              <a:latin typeface="Times New Roman"/>
            </a:endParaRPr>
          </a:p>
        </p:txBody>
      </p:sp>
      <p:sp>
        <p:nvSpPr>
          <p:cNvPr id="315" name=""/>
          <p:cNvSpPr/>
          <p:nvPr/>
        </p:nvSpPr>
        <p:spPr>
          <a:xfrm rot="9600">
            <a:off x="5714640" y="2894760"/>
            <a:ext cx="87300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316" name=""/>
          <p:cNvSpPr/>
          <p:nvPr/>
        </p:nvSpPr>
        <p:spPr>
          <a:xfrm>
            <a:off x="5334120" y="2895480"/>
            <a:ext cx="1447560" cy="1800"/>
          </a:xfrm>
          <a:prstGeom prst="line">
            <a:avLst/>
          </a:prstGeom>
          <a:ln w="25560">
            <a:solidFill>
              <a:srgbClr val="009999"/>
            </a:solidFill>
            <a:miter/>
            <a:headEnd len="med" type="stealth" w="lg"/>
          </a:ln>
        </p:spPr>
        <p:style>
          <a:lnRef idx="0"/>
          <a:fillRef idx="0"/>
          <a:effectRef idx="0"/>
          <a:fontRef idx="minor"/>
        </p:style>
        <p:txBody>
          <a:bodyPr lIns="90000" rIns="90000" tIns="-45000" bIns="-45000" anchor="ctr">
            <a:noAutofit/>
          </a:bodyPr>
          <a:p>
            <a:endParaRPr b="0" lang="en-US" sz="2400" strike="noStrike" u="none">
              <a:solidFill>
                <a:srgbClr val="009999"/>
              </a:solidFill>
              <a:effectLst/>
              <a:uFillTx/>
              <a:latin typeface="Times New Roman"/>
            </a:endParaRPr>
          </a:p>
        </p:txBody>
      </p:sp>
      <p:sp>
        <p:nvSpPr>
          <p:cNvPr id="317" name=""/>
          <p:cNvSpPr/>
          <p:nvPr/>
        </p:nvSpPr>
        <p:spPr>
          <a:xfrm flipH="1" rot="11470200">
            <a:off x="4288320" y="632520"/>
            <a:ext cx="4110120" cy="5635080"/>
          </a:xfrm>
          <a:custGeom>
            <a:avLst/>
            <a:gdLst/>
            <a:ahLst/>
            <a:rect l="l" t="t" r="r" b="b"/>
            <a:pathLst>
              <a:path stroke="0" w="21600" h="21600">
                <a:moveTo>
                  <a:pt x="10373" y="8"/>
                </a:moveTo>
                <a:arcTo wR="10800" hR="10800" stAng="-5535851" swAng="6143304"/>
                <a:lnTo>
                  <a:pt x="10800" y="10800"/>
                </a:lnTo>
                <a:close/>
              </a:path>
              <a:path fill="none" w="21600" h="21600">
                <a:moveTo>
                  <a:pt x="10373" y="8"/>
                </a:moveTo>
                <a:arcTo wR="10800" hR="10800" stAng="-5535851" swAng="6143304"/>
              </a:path>
            </a:pathLst>
          </a:custGeom>
          <a:noFill/>
          <a:ln w="25560">
            <a:solidFill>
              <a:srgbClr val="009999"/>
            </a:solidFill>
            <a:miter/>
            <a:headEnd len="med" type="stealth" w="lg"/>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318" name=""/>
          <p:cNvSpPr/>
          <p:nvPr/>
        </p:nvSpPr>
        <p:spPr>
          <a:xfrm flipH="1" rot="18691200">
            <a:off x="7270560" y="5529960"/>
            <a:ext cx="71424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9999"/>
                </a:solidFill>
                <a:effectLst/>
                <a:uFillTx/>
                <a:latin typeface="Arial"/>
              </a:rPr>
              <a:t>MWh</a:t>
            </a:r>
            <a:endParaRPr b="0" lang="en-US" sz="1500" strike="noStrike" u="none">
              <a:solidFill>
                <a:srgbClr val="009999"/>
              </a:solidFill>
              <a:effectLst/>
              <a:uFillTx/>
              <a:latin typeface="Times New Roman"/>
            </a:endParaRPr>
          </a:p>
        </p:txBody>
      </p:sp>
      <p:sp>
        <p:nvSpPr>
          <p:cNvPr id="319" name=""/>
          <p:cNvSpPr/>
          <p:nvPr/>
        </p:nvSpPr>
        <p:spPr>
          <a:xfrm flipH="1" rot="10749600">
            <a:off x="3410640" y="855000"/>
            <a:ext cx="4723200" cy="518184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5560">
            <a:solidFill>
              <a:srgbClr val="009999"/>
            </a:solidFill>
            <a:miter/>
            <a:tailEnd len="med" type="stealth" w="lg"/>
          </a:ln>
        </p:spPr>
        <p:style>
          <a:lnRef idx="0"/>
          <a:fillRef idx="0"/>
          <a:effectRef idx="0"/>
          <a:fontRef idx="minor"/>
        </p:style>
        <p:txBody>
          <a:bodyPr wrap="none" lIns="90000" rIns="90000" tIns="46800" bIns="46800" anchor="ctr">
            <a:noAutofit/>
          </a:bodyPr>
          <a:p>
            <a:endParaRPr b="0" lang="en-US" sz="2400" strike="noStrike" u="none">
              <a:solidFill>
                <a:srgbClr val="009999"/>
              </a:solidFill>
              <a:effectLst/>
              <a:uFillTx/>
              <a:latin typeface="Times New Roman"/>
            </a:endParaRPr>
          </a:p>
        </p:txBody>
      </p:sp>
      <p:sp>
        <p:nvSpPr>
          <p:cNvPr id="320" name=""/>
          <p:cNvSpPr/>
          <p:nvPr/>
        </p:nvSpPr>
        <p:spPr>
          <a:xfrm rot="18588600">
            <a:off x="6545160" y="4882680"/>
            <a:ext cx="1295640" cy="52092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 Negotiated Price</a:t>
            </a:r>
            <a:endParaRPr b="0" lang="en-US" sz="1400" strike="noStrike" u="none">
              <a:solidFill>
                <a:srgbClr val="009999"/>
              </a:solidFill>
              <a:effectLst/>
              <a:uFillTx/>
              <a:latin typeface="Times New Roman"/>
            </a:endParaRPr>
          </a:p>
        </p:txBody>
      </p:sp>
      <p:sp>
        <p:nvSpPr>
          <p:cNvPr id="321" name=""/>
          <p:cNvSpPr/>
          <p:nvPr/>
        </p:nvSpPr>
        <p:spPr>
          <a:xfrm rot="1843200">
            <a:off x="5715000" y="144648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MWh</a:t>
            </a:r>
            <a:endParaRPr b="0" lang="en-US" sz="1400" strike="noStrike" u="none">
              <a:solidFill>
                <a:srgbClr val="009999"/>
              </a:solidFill>
              <a:effectLst/>
              <a:uFillTx/>
              <a:latin typeface="Times New Roman"/>
            </a:endParaRPr>
          </a:p>
        </p:txBody>
      </p:sp>
      <p:sp>
        <p:nvSpPr>
          <p:cNvPr id="322" name=""/>
          <p:cNvSpPr/>
          <p:nvPr/>
        </p:nvSpPr>
        <p:spPr>
          <a:xfrm flipH="1" flipV="1">
            <a:off x="5334120" y="1142640"/>
            <a:ext cx="2133360" cy="121932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23" name=""/>
          <p:cNvSpPr/>
          <p:nvPr/>
        </p:nvSpPr>
        <p:spPr>
          <a:xfrm rot="1915200">
            <a:off x="5562720" y="1675080"/>
            <a:ext cx="137160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Ex Post Price</a:t>
            </a:r>
            <a:endParaRPr b="0" lang="en-US" sz="1400" strike="noStrike" u="none">
              <a:solidFill>
                <a:srgbClr val="009999"/>
              </a:solidFill>
              <a:effectLst/>
              <a:uFillTx/>
              <a:latin typeface="Times New Roman"/>
            </a:endParaRPr>
          </a:p>
        </p:txBody>
      </p:sp>
      <p:sp>
        <p:nvSpPr>
          <p:cNvPr id="324" name=""/>
          <p:cNvSpPr/>
          <p:nvPr/>
        </p:nvSpPr>
        <p:spPr>
          <a:xfrm>
            <a:off x="5334120" y="1447920"/>
            <a:ext cx="1752480" cy="9903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25" name=""/>
          <p:cNvSpPr/>
          <p:nvPr/>
        </p:nvSpPr>
        <p:spPr>
          <a:xfrm rot="20026200">
            <a:off x="1600200" y="106524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A/S</a:t>
            </a:r>
            <a:endParaRPr b="0" lang="en-US" sz="1400" strike="noStrike" u="none">
              <a:solidFill>
                <a:srgbClr val="009999"/>
              </a:solidFill>
              <a:effectLst/>
              <a:uFillTx/>
              <a:latin typeface="Times New Roman"/>
            </a:endParaRPr>
          </a:p>
        </p:txBody>
      </p:sp>
      <p:sp>
        <p:nvSpPr>
          <p:cNvPr id="326" name=""/>
          <p:cNvSpPr/>
          <p:nvPr/>
        </p:nvSpPr>
        <p:spPr>
          <a:xfrm flipV="1">
            <a:off x="762120" y="609480"/>
            <a:ext cx="2971800" cy="1524240"/>
          </a:xfrm>
          <a:prstGeom prst="line">
            <a:avLst/>
          </a:prstGeom>
          <a:ln w="25560">
            <a:solidFill>
              <a:srgbClr val="009999"/>
            </a:solidFill>
            <a:miter/>
            <a:head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27" name=""/>
          <p:cNvSpPr/>
          <p:nvPr/>
        </p:nvSpPr>
        <p:spPr>
          <a:xfrm rot="19923000">
            <a:off x="1752840" y="129384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Capacity $</a:t>
            </a:r>
            <a:endParaRPr b="0" lang="en-US" sz="1400" strike="noStrike" u="none">
              <a:solidFill>
                <a:srgbClr val="009999"/>
              </a:solidFill>
              <a:effectLst/>
              <a:uFillTx/>
              <a:latin typeface="Times New Roman"/>
            </a:endParaRPr>
          </a:p>
        </p:txBody>
      </p:sp>
      <p:sp>
        <p:nvSpPr>
          <p:cNvPr id="328" name=""/>
          <p:cNvSpPr/>
          <p:nvPr/>
        </p:nvSpPr>
        <p:spPr>
          <a:xfrm rot="19839000">
            <a:off x="1905480" y="1522440"/>
            <a:ext cx="12952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MWh</a:t>
            </a:r>
            <a:endParaRPr b="0" lang="en-US" sz="1400" strike="noStrike" u="none">
              <a:solidFill>
                <a:srgbClr val="009999"/>
              </a:solidFill>
              <a:effectLst/>
              <a:uFillTx/>
              <a:latin typeface="Times New Roman"/>
            </a:endParaRPr>
          </a:p>
        </p:txBody>
      </p:sp>
      <p:sp>
        <p:nvSpPr>
          <p:cNvPr id="329" name=""/>
          <p:cNvSpPr/>
          <p:nvPr/>
        </p:nvSpPr>
        <p:spPr>
          <a:xfrm flipH="1">
            <a:off x="1599840" y="1219320"/>
            <a:ext cx="2133720" cy="10666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30" name=""/>
          <p:cNvSpPr/>
          <p:nvPr/>
        </p:nvSpPr>
        <p:spPr>
          <a:xfrm flipV="1">
            <a:off x="1219320" y="990720"/>
            <a:ext cx="2361960" cy="12189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31" name=""/>
          <p:cNvSpPr/>
          <p:nvPr/>
        </p:nvSpPr>
        <p:spPr>
          <a:xfrm flipV="1">
            <a:off x="1905120" y="1447560"/>
            <a:ext cx="1981080" cy="99036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32" name=""/>
          <p:cNvSpPr/>
          <p:nvPr/>
        </p:nvSpPr>
        <p:spPr>
          <a:xfrm rot="1749000">
            <a:off x="6095520" y="106524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A/S</a:t>
            </a:r>
            <a:endParaRPr b="0" lang="en-US" sz="1400" strike="noStrike" u="none">
              <a:solidFill>
                <a:srgbClr val="009999"/>
              </a:solidFill>
              <a:effectLst/>
              <a:uFillTx/>
              <a:latin typeface="Times New Roman"/>
            </a:endParaRPr>
          </a:p>
        </p:txBody>
      </p:sp>
      <p:sp>
        <p:nvSpPr>
          <p:cNvPr id="333" name=""/>
          <p:cNvSpPr/>
          <p:nvPr/>
        </p:nvSpPr>
        <p:spPr>
          <a:xfrm flipH="1" flipV="1">
            <a:off x="5410080" y="685440"/>
            <a:ext cx="2895840" cy="152388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34" name=""/>
          <p:cNvSpPr/>
          <p:nvPr/>
        </p:nvSpPr>
        <p:spPr>
          <a:xfrm>
            <a:off x="5410080" y="914400"/>
            <a:ext cx="2514600" cy="1371600"/>
          </a:xfrm>
          <a:prstGeom prst="line">
            <a:avLst/>
          </a:prstGeom>
          <a:ln w="25560">
            <a:solidFill>
              <a:srgbClr val="009999"/>
            </a:solidFill>
            <a:miter/>
            <a:tailEnd len="med" type="stealth"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335" name=""/>
          <p:cNvSpPr/>
          <p:nvPr/>
        </p:nvSpPr>
        <p:spPr>
          <a:xfrm rot="19990200">
            <a:off x="2196720" y="1623960"/>
            <a:ext cx="15238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Ex Post Price</a:t>
            </a:r>
            <a:endParaRPr b="0" lang="en-US" sz="1400" strike="noStrike" u="none">
              <a:solidFill>
                <a:srgbClr val="009999"/>
              </a:solidFill>
              <a:effectLst/>
              <a:uFillTx/>
              <a:latin typeface="Times New Roman"/>
            </a:endParaRPr>
          </a:p>
        </p:txBody>
      </p:sp>
      <p:sp>
        <p:nvSpPr>
          <p:cNvPr id="336" name=""/>
          <p:cNvSpPr/>
          <p:nvPr/>
        </p:nvSpPr>
        <p:spPr>
          <a:xfrm rot="1832400">
            <a:off x="5905440" y="1256400"/>
            <a:ext cx="129564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9999"/>
                </a:solidFill>
                <a:effectLst/>
                <a:uFillTx/>
                <a:latin typeface="Arial"/>
              </a:rPr>
              <a:t>Capacity $</a:t>
            </a:r>
            <a:endParaRPr b="0" lang="en-US" sz="1400" strike="noStrike" u="none">
              <a:solidFill>
                <a:srgbClr val="009999"/>
              </a:solidFill>
              <a:effectLst/>
              <a:uFillTx/>
              <a:latin typeface="Times New Roman"/>
            </a:endParaRPr>
          </a:p>
        </p:txBody>
      </p:sp>
      <p:grpSp>
        <p:nvGrpSpPr>
          <p:cNvPr id="337" name=""/>
          <p:cNvGrpSpPr/>
          <p:nvPr/>
        </p:nvGrpSpPr>
        <p:grpSpPr>
          <a:xfrm>
            <a:off x="8381880" y="6172200"/>
            <a:ext cx="533520" cy="463680"/>
            <a:chOff x="8381880" y="6172200"/>
            <a:chExt cx="533520" cy="463680"/>
          </a:xfrm>
        </p:grpSpPr>
        <p:sp>
          <p:nvSpPr>
            <p:cNvPr id="338" name=""/>
            <p:cNvSpPr/>
            <p:nvPr/>
          </p:nvSpPr>
          <p:spPr>
            <a:xfrm>
              <a:off x="8604000" y="6341040"/>
              <a:ext cx="31140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39" name=""/>
            <p:cNvSpPr/>
            <p:nvPr/>
          </p:nvSpPr>
          <p:spPr>
            <a:xfrm>
              <a:off x="843516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40" name=""/>
            <p:cNvSpPr/>
            <p:nvPr/>
          </p:nvSpPr>
          <p:spPr>
            <a:xfrm>
              <a:off x="849528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41" name=""/>
            <p:cNvSpPr/>
            <p:nvPr/>
          </p:nvSpPr>
          <p:spPr>
            <a:xfrm>
              <a:off x="8608320" y="6260400"/>
              <a:ext cx="20988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42" name=""/>
            <p:cNvSpPr/>
            <p:nvPr/>
          </p:nvSpPr>
          <p:spPr>
            <a:xfrm>
              <a:off x="844956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43" name=""/>
            <p:cNvSpPr/>
            <p:nvPr/>
          </p:nvSpPr>
          <p:spPr>
            <a:xfrm>
              <a:off x="838188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44" name=""/>
            <p:cNvSpPr/>
            <p:nvPr/>
          </p:nvSpPr>
          <p:spPr>
            <a:xfrm>
              <a:off x="855828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345" name=""/>
          <p:cNvSpPr/>
          <p:nvPr/>
        </p:nvSpPr>
        <p:spPr>
          <a:xfrm>
            <a:off x="1757160" y="-1080"/>
            <a:ext cx="556740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Linkages in California’s Electric Markets</a:t>
            </a:r>
            <a:endParaRPr b="0" lang="en-US" sz="2400" strike="noStrike" u="none">
              <a:solidFill>
                <a:srgbClr val="009999"/>
              </a:solidFill>
              <a:effectLst/>
              <a:uFillTx/>
              <a:latin typeface="Times New Roman"/>
            </a:endParaRPr>
          </a:p>
        </p:txBody>
      </p:sp>
      <p:sp>
        <p:nvSpPr>
          <p:cNvPr id="346"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12</a:t>
            </a:r>
            <a:endParaRPr b="0" lang="en-US" sz="1400" strike="noStrike" u="none">
              <a:solidFill>
                <a:srgbClr val="009999"/>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spcBef>
                <a:spcPts val="3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6699"/>
                </a:solidFill>
                <a:effectLst/>
                <a:uFillTx/>
                <a:latin typeface="Arial Narrow"/>
              </a:rPr>
              <a:t>Agenda</a:t>
            </a:r>
            <a:endParaRPr b="1" lang="en-US" sz="4400" strike="noStrike" u="none">
              <a:solidFill>
                <a:srgbClr val="336699"/>
              </a:solidFill>
              <a:effectLst/>
              <a:uFillTx/>
              <a:latin typeface="Arial Narrow"/>
            </a:endParaRPr>
          </a:p>
        </p:txBody>
      </p:sp>
      <p:sp>
        <p:nvSpPr>
          <p:cNvPr id="32"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fontScale="92500" lnSpcReduction="9999"/>
          </a:bodyPr>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Supply and Demand Data showing scarcity</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Current Supply/Demand Economics</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Background - ISO and PX Market Structure</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Regulatory overlay</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Explanation of retail market problems</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Wholesale market issues requiring staff investigation</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Recommendations</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7"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spcBef>
                <a:spcPts val="3600"/>
              </a:spcBef>
              <a:spcAft>
                <a:spcPts val="29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Regulatory Overlay</a:t>
            </a:r>
            <a:endParaRPr b="1" lang="en-US" sz="4800" strike="noStrike" u="none">
              <a:solidFill>
                <a:srgbClr val="336699"/>
              </a:solidFill>
              <a:effectLst/>
              <a:uFillTx/>
              <a:latin typeface="Arial Narrow"/>
            </a:endParaRPr>
          </a:p>
        </p:txBody>
      </p:sp>
      <p:sp>
        <p:nvSpPr>
          <p:cNvPr id="348"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349" name="PlaceHolder 1"/>
          <p:cNvSpPr>
            <a:spLocks noGrp="1"/>
          </p:cNvSpPr>
          <p:nvPr>
            <p:ph type="title"/>
          </p:nvPr>
        </p:nvSpPr>
        <p:spPr>
          <a:xfrm>
            <a:off x="1447560" y="609120"/>
            <a:ext cx="74674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California </a:t>
            </a:r>
            <a:endParaRPr b="1" lang="en-US" sz="4800" strike="noStrike" u="none">
              <a:solidFill>
                <a:srgbClr val="336699"/>
              </a:solidFill>
              <a:effectLst/>
              <a:uFillTx/>
              <a:latin typeface="Arial Narrow"/>
            </a:endParaRPr>
          </a:p>
        </p:txBody>
      </p:sp>
      <p:sp>
        <p:nvSpPr>
          <p:cNvPr id="350" name="PlaceHolder 2"/>
          <p:cNvSpPr>
            <a:spLocks noGrp="1"/>
          </p:cNvSpPr>
          <p:nvPr>
            <p:ph/>
          </p:nvPr>
        </p:nvSpPr>
        <p:spPr>
          <a:xfrm>
            <a:off x="1447560" y="1676520"/>
            <a:ext cx="6933960" cy="396216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Assembly Bill 1890</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Provided mechanism for recovery of stranded costs.</a:t>
            </a:r>
            <a:endParaRPr b="0" lang="en-US" sz="22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Required divestiture of thermal generating resources.</a:t>
            </a:r>
            <a:endParaRPr b="0" lang="en-US" sz="22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Froze IOU retail rates until either April of 2002 or stranded costs are recovered, whichever is sooner.</a:t>
            </a:r>
            <a:endParaRPr b="0" lang="en-US" sz="2200" strike="noStrike" u="none">
              <a:solidFill>
                <a:srgbClr val="009999"/>
              </a:solidFill>
              <a:effectLst/>
              <a:uFillTx/>
              <a:latin typeface="Arial"/>
            </a:endParaRPr>
          </a:p>
        </p:txBody>
      </p:sp>
    </p:spTree>
  </p:cSld>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500" strike="noStrike" u="none">
                <a:solidFill>
                  <a:srgbClr val="336699"/>
                </a:solidFill>
                <a:effectLst/>
                <a:uFillTx/>
                <a:latin typeface="Arial Narrow"/>
              </a:rPr>
              <a:t>Recent California Events</a:t>
            </a:r>
            <a:endParaRPr b="1" lang="en-US" sz="4500" strike="noStrike" u="none">
              <a:solidFill>
                <a:srgbClr val="336699"/>
              </a:solidFill>
              <a:effectLst/>
              <a:uFillTx/>
              <a:latin typeface="Arial Narrow"/>
            </a:endParaRPr>
          </a:p>
        </p:txBody>
      </p:sp>
      <p:sp>
        <p:nvSpPr>
          <p:cNvPr id="352"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CPUC limits on hedging in the “forward” (longer term) market</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8/03/00 CPUC allowed PG&amp;E and SoCal Edison to do bilateral deals in forward market (subject to previously established hedging limits) if PX schedules the deal.  CPUC considering similar proposal by SDG&amp;E.  CPUC performs expedited, upfront prudence review</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3"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FERC</a:t>
            </a:r>
            <a:endParaRPr b="1" lang="en-US" sz="4800" strike="noStrike" u="none">
              <a:solidFill>
                <a:srgbClr val="336699"/>
              </a:solidFill>
              <a:effectLst/>
              <a:uFillTx/>
              <a:latin typeface="Arial Narrow"/>
            </a:endParaRPr>
          </a:p>
        </p:txBody>
      </p:sp>
      <p:sp>
        <p:nvSpPr>
          <p:cNvPr id="354"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Allowed Cal ISO to set “bid” caps</a:t>
            </a:r>
            <a:endParaRPr b="0" lang="en-US" sz="2400" strike="noStrike" u="none">
              <a:solidFill>
                <a:srgbClr val="009999"/>
              </a:solidFill>
              <a:effectLst/>
              <a:uFillTx/>
              <a:latin typeface="Arial"/>
            </a:endParaRPr>
          </a:p>
          <a:p>
            <a:pPr lvl="1" marL="743040" indent="-285840">
              <a:spcBef>
                <a:spcPts val="5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Price reduced from $250 to $750 on 10/1/99</a:t>
            </a:r>
            <a:endParaRPr b="0" lang="en-US" sz="2200" strike="noStrike" u="none">
              <a:solidFill>
                <a:srgbClr val="009999"/>
              </a:solidFill>
              <a:effectLst/>
              <a:uFillTx/>
              <a:latin typeface="Arial"/>
            </a:endParaRPr>
          </a:p>
          <a:p>
            <a:pPr lvl="1" marL="743040" indent="-285840">
              <a:spcBef>
                <a:spcPts val="5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Reduced from $750 to $500 on 6/29/00</a:t>
            </a:r>
            <a:endParaRPr b="0" lang="en-US" sz="2200" strike="noStrike" u="none">
              <a:solidFill>
                <a:srgbClr val="009999"/>
              </a:solidFill>
              <a:effectLst/>
              <a:uFillTx/>
              <a:latin typeface="Arial"/>
            </a:endParaRPr>
          </a:p>
          <a:p>
            <a:pPr lvl="1" marL="743040" indent="-285840">
              <a:spcBef>
                <a:spcPts val="5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Reduced from $500 to $250 on 8/7/00</a:t>
            </a:r>
            <a:endParaRPr b="0" lang="en-US" sz="22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Cal PX - recently reduced from $2500 implicit cap to $350 explicit cap</a:t>
            </a:r>
            <a:endParaRPr b="0" lang="en-US" sz="2400" strike="noStrike" u="none">
              <a:solidFill>
                <a:srgbClr val="009999"/>
              </a:solidFill>
              <a:effectLst/>
              <a:uFillTx/>
              <a:latin typeface="Arial"/>
            </a:endParaRPr>
          </a:p>
        </p:txBody>
      </p:sp>
    </p:spTree>
  </p:cSld>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5"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6699"/>
                </a:solidFill>
                <a:effectLst/>
                <a:uFillTx/>
                <a:latin typeface="Arial Narrow"/>
              </a:rPr>
              <a:t>Retail/Wholesale Market Interaction</a:t>
            </a:r>
            <a:endParaRPr b="1" lang="en-US" sz="4400" strike="noStrike" u="none">
              <a:solidFill>
                <a:srgbClr val="336699"/>
              </a:solidFill>
              <a:effectLst/>
              <a:uFillTx/>
              <a:latin typeface="Arial Narrow"/>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6" name="PlaceHolder 1"/>
          <p:cNvSpPr>
            <a:spLocks noGrp="1"/>
          </p:cNvSpPr>
          <p:nvPr>
            <p:ph type="title"/>
          </p:nvPr>
        </p:nvSpPr>
        <p:spPr>
          <a:xfrm>
            <a:off x="1143000" y="609120"/>
            <a:ext cx="77724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6699"/>
                </a:solidFill>
                <a:effectLst/>
                <a:uFillTx/>
                <a:latin typeface="Arial Narrow"/>
              </a:rPr>
              <a:t>Are Retail Prices High and Do They Indicate Wholesale Market Failures?</a:t>
            </a:r>
            <a:endParaRPr b="1" lang="en-US" sz="4400" strike="noStrike" u="none">
              <a:solidFill>
                <a:srgbClr val="336699"/>
              </a:solidFill>
              <a:effectLst/>
              <a:uFillTx/>
              <a:latin typeface="Arial Narrow"/>
            </a:endParaRPr>
          </a:p>
        </p:txBody>
      </p:sp>
      <p:sp>
        <p:nvSpPr>
          <p:cNvPr id="357" name="PlaceHolder 2"/>
          <p:cNvSpPr>
            <a:spLocks noGrp="1"/>
          </p:cNvSpPr>
          <p:nvPr>
            <p:ph/>
          </p:nvPr>
        </p:nvSpPr>
        <p:spPr>
          <a:xfrm>
            <a:off x="1371240" y="1676520"/>
            <a:ext cx="7543800" cy="441936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DMA admits that there is workable competition for 98-99% of the total annual hours even when assuming that market power is present when bids exceed only short run marginal cost (rather than considering long term returns, or other market power indices (e.g., HHI)).</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58" name=""/>
          <p:cNvGraphicFramePr/>
          <p:nvPr/>
        </p:nvGraphicFramePr>
        <p:xfrm>
          <a:off x="233280" y="461880"/>
          <a:ext cx="8678880" cy="5935680"/>
        </p:xfrm>
        <a:graphic>
          <a:graphicData uri="http://schemas.openxmlformats.org/presentationml/2006/ole">
            <p:oleObj progId="Excel.Sheet.12" r:id="rId1" spid="">
              <p:embed/>
              <p:pic>
                <p:nvPicPr>
                  <p:cNvPr id="359" name="" descr=""/>
                  <p:cNvPicPr/>
                  <p:nvPr/>
                </p:nvPicPr>
                <p:blipFill>
                  <a:blip r:embed="rId2"/>
                  <a:stretch/>
                </p:blipFill>
                <p:spPr>
                  <a:xfrm>
                    <a:off x="233280" y="461880"/>
                    <a:ext cx="8678880" cy="5935680"/>
                  </a:xfrm>
                  <a:prstGeom prst="rect">
                    <a:avLst/>
                  </a:prstGeom>
                  <a:noFill/>
                  <a:ln w="0">
                    <a:noFill/>
                  </a:ln>
                </p:spPr>
              </p:pic>
            </p:oleObj>
          </a:graphicData>
        </a:graphic>
      </p:graphicFrame>
      <p:sp>
        <p:nvSpPr>
          <p:cNvPr id="360"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-15-</a:t>
            </a:r>
            <a:endParaRPr b="0" lang="en-US" sz="11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61" name=""/>
          <p:cNvGraphicFramePr/>
          <p:nvPr/>
        </p:nvGraphicFramePr>
        <p:xfrm>
          <a:off x="228600" y="228600"/>
          <a:ext cx="8678880" cy="6248520"/>
        </p:xfrm>
        <a:graphic>
          <a:graphicData uri="http://schemas.openxmlformats.org/presentationml/2006/ole">
            <p:oleObj progId="Excel.Sheet.12" r:id="rId1" spid="">
              <p:embed/>
              <p:pic>
                <p:nvPicPr>
                  <p:cNvPr id="362" name="" descr=""/>
                  <p:cNvPicPr/>
                  <p:nvPr/>
                </p:nvPicPr>
                <p:blipFill>
                  <a:blip r:embed="rId2"/>
                  <a:stretch/>
                </p:blipFill>
                <p:spPr>
                  <a:xfrm>
                    <a:off x="228600" y="228600"/>
                    <a:ext cx="8678880" cy="6248520"/>
                  </a:xfrm>
                  <a:prstGeom prst="rect">
                    <a:avLst/>
                  </a:prstGeom>
                  <a:noFill/>
                  <a:ln w="0">
                    <a:noFill/>
                  </a:ln>
                </p:spPr>
              </p:pic>
            </p:oleObj>
          </a:graphicData>
        </a:graphic>
      </p:graphicFrame>
      <p:sp>
        <p:nvSpPr>
          <p:cNvPr id="363"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-16-</a:t>
            </a:r>
            <a:endParaRPr b="0" lang="en-US" sz="1100" strike="noStrike" u="none">
              <a:solidFill>
                <a:srgbClr val="009999"/>
              </a:solidFill>
              <a:effectLst/>
              <a:uFillTx/>
              <a:latin typeface="Times New Roman"/>
            </a:endParaRPr>
          </a:p>
        </p:txBody>
      </p:sp>
      <p:sp>
        <p:nvSpPr>
          <p:cNvPr id="364"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sp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800" strike="noStrike" u="none">
              <a:solidFill>
                <a:srgbClr val="336699"/>
              </a:solidFill>
              <a:effectLst/>
              <a:uFillTx/>
              <a:latin typeface="Arial Narrow"/>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5" name="PlaceHolder 1"/>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Overall, even with scarcity conditions, retail prices have not been significantly increased due to wholesale competition in California (for SDG&amp;E 10-20 percent annual increase, possible 10-20% overall decrease when adjusted for SDG&amp;E rebate).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Is it appropriate to institute wholesale price controls to mitigate retail price risk?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Wholesale futures prices are behaving rationally regardless of these short term retail prices</a:t>
            </a:r>
            <a:endParaRPr b="0" lang="en-US" sz="2400" strike="noStrike" u="none">
              <a:solidFill>
                <a:srgbClr val="009999"/>
              </a:solidFill>
              <a:effectLst/>
              <a:uFillTx/>
              <a:latin typeface="Arial"/>
            </a:endParaRPr>
          </a:p>
        </p:txBody>
      </p:sp>
      <p:sp>
        <p:nvSpPr>
          <p:cNvPr id="366" name="PlaceHolder 2"/>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Do these Prices Warrant Wholesale Market Intervention?</a:t>
            </a:r>
            <a:endParaRPr b="1" lang="en-US" sz="4800" strike="noStrike" u="none">
              <a:solidFill>
                <a:srgbClr val="336699"/>
              </a:solidFill>
              <a:effectLst/>
              <a:uFillTx/>
              <a:latin typeface="Arial Narrow"/>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7"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-19-</a:t>
            </a:r>
            <a:endParaRPr b="0" lang="en-US" sz="1100" strike="noStrike" u="none">
              <a:solidFill>
                <a:srgbClr val="009999"/>
              </a:solidFill>
              <a:effectLst/>
              <a:uFillTx/>
              <a:latin typeface="Times New Roman"/>
            </a:endParaRPr>
          </a:p>
        </p:txBody>
      </p:sp>
      <p:graphicFrame>
        <p:nvGraphicFramePr>
          <p:cNvPr id="368" name=""/>
          <p:cNvGraphicFramePr/>
          <p:nvPr/>
        </p:nvGraphicFramePr>
        <p:xfrm>
          <a:off x="228600" y="1143000"/>
          <a:ext cx="8678880" cy="5407200"/>
        </p:xfrm>
        <a:graphic>
          <a:graphicData uri="http://schemas.openxmlformats.org/presentationml/2006/ole">
            <p:oleObj progId="Excel.Sheet.12" r:id="rId1" spid="">
              <p:embed/>
              <p:pic>
                <p:nvPicPr>
                  <p:cNvPr id="369" name="" descr=""/>
                  <p:cNvPicPr/>
                  <p:nvPr/>
                </p:nvPicPr>
                <p:blipFill>
                  <a:blip r:embed="rId2"/>
                  <a:stretch/>
                </p:blipFill>
                <p:spPr>
                  <a:xfrm>
                    <a:off x="228600" y="1143000"/>
                    <a:ext cx="8678880" cy="5407200"/>
                  </a:xfrm>
                  <a:prstGeom prst="rect">
                    <a:avLst/>
                  </a:prstGeom>
                  <a:noFill/>
                  <a:ln w="0">
                    <a:noFill/>
                  </a:ln>
                </p:spPr>
              </p:pic>
            </p:oleObj>
          </a:graphicData>
        </a:graphic>
      </p:graphicFrame>
      <p:sp>
        <p:nvSpPr>
          <p:cNvPr id="370" name=""/>
          <p:cNvSpPr/>
          <p:nvPr/>
        </p:nvSpPr>
        <p:spPr>
          <a:xfrm>
            <a:off x="914400" y="380880"/>
            <a:ext cx="7162920" cy="94788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9999"/>
                </a:solidFill>
                <a:effectLst/>
                <a:uFillTx/>
                <a:latin typeface="Times New Roman"/>
              </a:rPr>
              <a:t>The Market Assumes That Wholesale Prices Are Decreasing with New Resource Additions</a:t>
            </a:r>
            <a:endParaRPr b="0" lang="en-US" sz="2800" strike="noStrike" u="none">
              <a:solidFill>
                <a:srgbClr val="009999"/>
              </a:solidFill>
              <a:effectLst/>
              <a:uFillTx/>
              <a:latin typeface="Times New Roman"/>
            </a:endParaRPr>
          </a:p>
        </p:txBody>
      </p:sp>
      <p:sp>
        <p:nvSpPr>
          <p:cNvPr id="371" name="PlaceHolder 1"/>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440" y="456840"/>
            <a:ext cx="8001000" cy="2133720"/>
          </a:xfrm>
          <a:prstGeom prst="rect">
            <a:avLst/>
          </a:prstGeom>
          <a:noFill/>
          <a:ln w="0">
            <a:noFill/>
          </a:ln>
        </p:spPr>
        <p:txBody>
          <a:bodyPr lIns="92160" rIns="92160" tIns="46080" bIns="46080" anchor="ctr">
            <a:noAutofit/>
          </a:bodyPr>
          <a:p>
            <a:pPr indent="0" algn="ctr">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Western Supply and Demand Fundamentals</a:t>
            </a:r>
            <a:endParaRPr b="1" lang="en-US" sz="4800" strike="noStrike" u="none">
              <a:solidFill>
                <a:srgbClr val="336699"/>
              </a:solidFill>
              <a:effectLst/>
              <a:uFillTx/>
              <a:latin typeface="Arial Narrow"/>
            </a:endParaRPr>
          </a:p>
        </p:txBody>
      </p:sp>
      <p:sp>
        <p:nvSpPr>
          <p:cNvPr id="34" name="PlaceHolder 2"/>
          <p:cNvSpPr>
            <a:spLocks noGrp="1"/>
          </p:cNvSpPr>
          <p:nvPr>
            <p:ph/>
          </p:nvPr>
        </p:nvSpPr>
        <p:spPr>
          <a:xfrm>
            <a:off x="838080" y="1752480"/>
            <a:ext cx="7772400" cy="4114800"/>
          </a:xfrm>
          <a:prstGeom prst="rect">
            <a:avLst/>
          </a:prstGeom>
          <a:noFill/>
          <a:ln w="0">
            <a:noFill/>
          </a:ln>
        </p:spPr>
        <p:txBody>
          <a:bodyPr lIns="92160" rIns="92160" tIns="46080" bIns="460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9999"/>
              </a:solidFill>
              <a:effectLst/>
              <a:uFillTx/>
              <a:latin typeface="Arial"/>
            </a:endParaRPr>
          </a:p>
        </p:txBody>
      </p:sp>
      <p:sp>
        <p:nvSpPr>
          <p:cNvPr id="35"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-3-</a:t>
            </a:r>
            <a:endParaRPr b="0" lang="en-US" sz="11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372" name=""/>
          <p:cNvSpPr/>
          <p:nvPr/>
        </p:nvSpPr>
        <p:spPr>
          <a:xfrm>
            <a:off x="228600" y="6477120"/>
            <a:ext cx="58672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9999"/>
                </a:solidFill>
                <a:effectLst/>
                <a:uFillTx/>
                <a:latin typeface="Arial"/>
              </a:rPr>
              <a:t>*</a:t>
            </a:r>
            <a:r>
              <a:rPr b="0" i="1" lang="en-US" sz="1000" strike="noStrike" u="none">
                <a:solidFill>
                  <a:srgbClr val="009999"/>
                </a:solidFill>
                <a:effectLst/>
                <a:uFillTx/>
                <a:latin typeface="Arial"/>
              </a:rPr>
              <a:t>Estimates for QF contract prices based on Lawrence Berkeley Laboratory Report published in 1996.</a:t>
            </a:r>
            <a:endParaRPr b="0" lang="en-US" sz="1000" strike="noStrike" u="none">
              <a:solidFill>
                <a:srgbClr val="009999"/>
              </a:solidFill>
              <a:effectLst/>
              <a:uFillTx/>
              <a:latin typeface="Times New Roman"/>
            </a:endParaRPr>
          </a:p>
        </p:txBody>
      </p:sp>
      <p:sp>
        <p:nvSpPr>
          <p:cNvPr id="373" name=""/>
          <p:cNvSpPr/>
          <p:nvPr/>
        </p:nvSpPr>
        <p:spPr>
          <a:xfrm>
            <a:off x="8686800" y="659448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-21-</a:t>
            </a:r>
            <a:endParaRPr b="0" lang="en-US" sz="1100" strike="noStrike" u="none">
              <a:solidFill>
                <a:srgbClr val="009999"/>
              </a:solidFill>
              <a:effectLst/>
              <a:uFillTx/>
              <a:latin typeface="Times New Roman"/>
            </a:endParaRPr>
          </a:p>
        </p:txBody>
      </p:sp>
      <p:sp>
        <p:nvSpPr>
          <p:cNvPr id="374" name=""/>
          <p:cNvSpPr/>
          <p:nvPr/>
        </p:nvSpPr>
        <p:spPr>
          <a:xfrm>
            <a:off x="1371600" y="304920"/>
            <a:ext cx="693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75" name=""/>
          <p:cNvSpPr/>
          <p:nvPr/>
        </p:nvSpPr>
        <p:spPr>
          <a:xfrm>
            <a:off x="762120" y="228600"/>
            <a:ext cx="7543800" cy="9478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9999"/>
                </a:solidFill>
                <a:effectLst/>
                <a:uFillTx/>
                <a:latin typeface="Times New Roman"/>
              </a:rPr>
              <a:t>The Market Assumes That Wholesale Prices Are Decreasing with New Resource Additions</a:t>
            </a:r>
            <a:endParaRPr b="0" lang="en-US" sz="2800" strike="noStrike" u="none">
              <a:solidFill>
                <a:srgbClr val="009999"/>
              </a:solidFill>
              <a:effectLst/>
              <a:uFillTx/>
              <a:latin typeface="Times New Roman"/>
            </a:endParaRPr>
          </a:p>
        </p:txBody>
      </p:sp>
      <p:graphicFrame>
        <p:nvGraphicFramePr>
          <p:cNvPr id="376" name=""/>
          <p:cNvGraphicFramePr/>
          <p:nvPr/>
        </p:nvGraphicFramePr>
        <p:xfrm>
          <a:off x="228600" y="762120"/>
          <a:ext cx="8678880" cy="5707080"/>
        </p:xfrm>
        <a:graphic>
          <a:graphicData uri="http://schemas.openxmlformats.org/presentationml/2006/ole">
            <p:oleObj progId="Excel.Sheet.12" r:id="rId1" spid="">
              <p:embed/>
              <p:pic>
                <p:nvPicPr>
                  <p:cNvPr id="377" name="" descr=""/>
                  <p:cNvPicPr/>
                  <p:nvPr/>
                </p:nvPicPr>
                <p:blipFill>
                  <a:blip r:embed="rId2"/>
                  <a:stretch/>
                </p:blipFill>
                <p:spPr>
                  <a:xfrm>
                    <a:off x="228600" y="762120"/>
                    <a:ext cx="8678880" cy="5707080"/>
                  </a:xfrm>
                  <a:prstGeom prst="rect">
                    <a:avLst/>
                  </a:prstGeom>
                  <a:noFill/>
                  <a:ln w="0">
                    <a:noFill/>
                  </a:ln>
                </p:spPr>
              </p:pic>
            </p:oleObj>
          </a:graphicData>
        </a:graphic>
      </p:graphicFrame>
    </p:spTree>
  </p:cSld>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8" name="PlaceHolder 1"/>
          <p:cNvSpPr>
            <a:spLocks noGrp="1"/>
          </p:cNvSpPr>
          <p:nvPr>
            <p:ph type="title"/>
          </p:nvPr>
        </p:nvSpPr>
        <p:spPr>
          <a:xfrm>
            <a:off x="1066680" y="456840"/>
            <a:ext cx="6858000" cy="15238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Lack of IOU Hedging Has Distorted Price Impacts </a:t>
            </a:r>
            <a:endParaRPr b="1" lang="en-US" sz="4800" strike="noStrike" u="none">
              <a:solidFill>
                <a:srgbClr val="336699"/>
              </a:solidFill>
              <a:effectLst/>
              <a:uFillTx/>
              <a:latin typeface="Arial Narrow"/>
            </a:endParaRPr>
          </a:p>
        </p:txBody>
      </p:sp>
      <p:sp>
        <p:nvSpPr>
          <p:cNvPr id="379" name="PlaceHolder 2"/>
          <p:cNvSpPr>
            <a:spLocks noGrp="1"/>
          </p:cNvSpPr>
          <p:nvPr>
            <p:ph/>
          </p:nvPr>
        </p:nvSpPr>
        <p:spPr>
          <a:xfrm>
            <a:off x="1523520" y="2285640"/>
            <a:ext cx="6705720" cy="3809880"/>
          </a:xfrm>
          <a:prstGeom prst="rect">
            <a:avLst/>
          </a:prstGeom>
          <a:noFill/>
          <a:ln w="0">
            <a:noFill/>
          </a:ln>
        </p:spPr>
        <p:txBody>
          <a:bodyPr lIns="92160" rIns="92160" tIns="46080" bIns="46080" anchor="t">
            <a:normAutofit fontScale="77500" lnSpcReduction="19999"/>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The IOUs had a choice of buying their power in the PX Block Forward, PX Day Ahead, PX Day Of, and CAISO Ex Post.</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Hedging limits prevented purchases of forward energy </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IOU claims notwithstanding, there </a:t>
            </a:r>
            <a:r>
              <a:rPr b="0" i="1" lang="en-US" sz="2400" strike="noStrike" u="none">
                <a:solidFill>
                  <a:srgbClr val="009999"/>
                </a:solidFill>
                <a:effectLst/>
                <a:uFillTx/>
                <a:latin typeface="Arial"/>
              </a:rPr>
              <a:t>have</a:t>
            </a:r>
            <a:r>
              <a:rPr b="0" lang="en-US" sz="2400" strike="noStrike" u="none">
                <a:solidFill>
                  <a:srgbClr val="009999"/>
                </a:solidFill>
                <a:effectLst/>
                <a:uFillTx/>
                <a:latin typeface="Arial"/>
              </a:rPr>
              <a:t> been significant opportunities to hedge forward prices</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 1800 MW in entire PX block forward for SP15 in June, 2000</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Only ~800 MW for SCE out of  2,200 MW authorized </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Clear market signals to hedge</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Fear of prudency review kept IOUs from hedging the risk of day ahead and real time prices</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80" name=""/>
          <p:cNvGraphicFramePr/>
          <p:nvPr/>
        </p:nvGraphicFramePr>
        <p:xfrm>
          <a:off x="233280" y="461880"/>
          <a:ext cx="8678880" cy="5935680"/>
        </p:xfrm>
        <a:graphic>
          <a:graphicData uri="http://schemas.openxmlformats.org/presentationml/2006/ole">
            <p:oleObj progId="Excel.Sheet.12" r:id="rId1" spid="">
              <p:embed/>
              <p:pic>
                <p:nvPicPr>
                  <p:cNvPr id="381" name="" descr=""/>
                  <p:cNvPicPr/>
                  <p:nvPr/>
                </p:nvPicPr>
                <p:blipFill>
                  <a:blip r:embed="rId2"/>
                  <a:stretch/>
                </p:blipFill>
                <p:spPr>
                  <a:xfrm>
                    <a:off x="233280" y="461880"/>
                    <a:ext cx="8678880" cy="5935680"/>
                  </a:xfrm>
                  <a:prstGeom prst="rect">
                    <a:avLst/>
                  </a:prstGeom>
                  <a:noFill/>
                  <a:ln w="0">
                    <a:noFill/>
                  </a:ln>
                </p:spPr>
              </p:pic>
            </p:oleObj>
          </a:graphicData>
        </a:graphic>
      </p:graphicFrame>
      <p:grpSp>
        <p:nvGrpSpPr>
          <p:cNvPr id="382" name=""/>
          <p:cNvGrpSpPr/>
          <p:nvPr/>
        </p:nvGrpSpPr>
        <p:grpSpPr>
          <a:xfrm>
            <a:off x="8305920" y="6172200"/>
            <a:ext cx="533160" cy="463680"/>
            <a:chOff x="8305920" y="6172200"/>
            <a:chExt cx="533160" cy="463680"/>
          </a:xfrm>
        </p:grpSpPr>
        <p:sp>
          <p:nvSpPr>
            <p:cNvPr id="383" name=""/>
            <p:cNvSpPr/>
            <p:nvPr/>
          </p:nvSpPr>
          <p:spPr>
            <a:xfrm>
              <a:off x="8528040" y="6341040"/>
              <a:ext cx="31104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84" name=""/>
            <p:cNvSpPr/>
            <p:nvPr/>
          </p:nvSpPr>
          <p:spPr>
            <a:xfrm>
              <a:off x="835920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85" name=""/>
            <p:cNvSpPr/>
            <p:nvPr/>
          </p:nvSpPr>
          <p:spPr>
            <a:xfrm>
              <a:off x="841932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86" name=""/>
            <p:cNvSpPr/>
            <p:nvPr/>
          </p:nvSpPr>
          <p:spPr>
            <a:xfrm>
              <a:off x="8532360" y="6260400"/>
              <a:ext cx="20952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87" name=""/>
            <p:cNvSpPr/>
            <p:nvPr/>
          </p:nvSpPr>
          <p:spPr>
            <a:xfrm>
              <a:off x="837360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88" name=""/>
            <p:cNvSpPr/>
            <p:nvPr/>
          </p:nvSpPr>
          <p:spPr>
            <a:xfrm>
              <a:off x="830592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89" name=""/>
            <p:cNvSpPr/>
            <p:nvPr/>
          </p:nvSpPr>
          <p:spPr>
            <a:xfrm>
              <a:off x="848232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390"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22</a:t>
            </a:r>
            <a:endParaRPr b="0" lang="en-US" sz="1400" strike="noStrike" u="none">
              <a:solidFill>
                <a:srgbClr val="009999"/>
              </a:solidFill>
              <a:effectLst/>
              <a:uFillTx/>
              <a:latin typeface="Times New Roman"/>
            </a:endParaRPr>
          </a:p>
        </p:txBody>
      </p:sp>
      <p:sp>
        <p:nvSpPr>
          <p:cNvPr id="39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sp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400" strike="noStrike" u="none">
              <a:solidFill>
                <a:srgbClr val="336699"/>
              </a:solidFill>
              <a:effectLst/>
              <a:uFillTx/>
              <a:latin typeface="Arial Narrow"/>
            </a:endParaRPr>
          </a:p>
        </p:txBody>
      </p:sp>
    </p:spTree>
  </p:cSld>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2" name="PlaceHolder 1"/>
          <p:cNvSpPr>
            <a:spLocks noGrp="1"/>
          </p:cNvSpPr>
          <p:nvPr>
            <p:ph type="title"/>
          </p:nvPr>
        </p:nvSpPr>
        <p:spPr>
          <a:xfrm>
            <a:off x="228240" y="304920"/>
            <a:ext cx="8458200" cy="8380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Stranded Cost Recovery Incents IOUs to Underschedule in the Forward Market and Buy in the Spot Market</a:t>
            </a:r>
            <a:endParaRPr b="1" lang="en-US" sz="4800" strike="noStrike" u="none">
              <a:solidFill>
                <a:srgbClr val="336699"/>
              </a:solidFill>
              <a:effectLst/>
              <a:uFillTx/>
              <a:latin typeface="Arial Narrow"/>
            </a:endParaRPr>
          </a:p>
        </p:txBody>
      </p:sp>
      <p:sp>
        <p:nvSpPr>
          <p:cNvPr id="393" name="PlaceHolder 2"/>
          <p:cNvSpPr>
            <a:spLocks noGrp="1"/>
          </p:cNvSpPr>
          <p:nvPr>
            <p:ph/>
          </p:nvPr>
        </p:nvSpPr>
        <p:spPr>
          <a:xfrm>
            <a:off x="457200" y="1523520"/>
            <a:ext cx="8305920" cy="4876920"/>
          </a:xfrm>
          <a:prstGeom prst="rect">
            <a:avLst/>
          </a:prstGeom>
          <a:noFill/>
          <a:ln w="0">
            <a:noFill/>
          </a:ln>
        </p:spPr>
        <p:txBody>
          <a:bodyPr lIns="92160" rIns="92160" tIns="46080" bIns="46080" anchor="t">
            <a:normAutofit/>
          </a:bodyPr>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CTC payments can theoretically be increased by underscheduling demand in the PX Day ahead markets</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But, underscheduling demand increases prices and reduces reliability</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 30% of ISO load in real time market on 06/14/00</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Only 100 MW of blackouts--a remarkable achievement</a:t>
            </a:r>
            <a:endParaRPr b="0" lang="en-US" sz="2400" strike="noStrike" u="none">
              <a:solidFill>
                <a:srgbClr val="009999"/>
              </a:solidFill>
              <a:effectLst/>
              <a:uFillTx/>
              <a:latin typeface="Arial"/>
            </a:endParaRPr>
          </a:p>
        </p:txBody>
      </p:sp>
      <p:grpSp>
        <p:nvGrpSpPr>
          <p:cNvPr id="394" name=""/>
          <p:cNvGrpSpPr/>
          <p:nvPr/>
        </p:nvGrpSpPr>
        <p:grpSpPr>
          <a:xfrm>
            <a:off x="8458200" y="6248520"/>
            <a:ext cx="533520" cy="463320"/>
            <a:chOff x="8458200" y="6248520"/>
            <a:chExt cx="533520" cy="463320"/>
          </a:xfrm>
        </p:grpSpPr>
        <p:sp>
          <p:nvSpPr>
            <p:cNvPr id="395" name=""/>
            <p:cNvSpPr/>
            <p:nvPr/>
          </p:nvSpPr>
          <p:spPr>
            <a:xfrm>
              <a:off x="8680320" y="6417360"/>
              <a:ext cx="311400" cy="29448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96" name=""/>
            <p:cNvSpPr/>
            <p:nvPr/>
          </p:nvSpPr>
          <p:spPr>
            <a:xfrm>
              <a:off x="8511480" y="646884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97" name=""/>
            <p:cNvSpPr/>
            <p:nvPr/>
          </p:nvSpPr>
          <p:spPr>
            <a:xfrm>
              <a:off x="8571600" y="651816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98" name=""/>
            <p:cNvSpPr/>
            <p:nvPr/>
          </p:nvSpPr>
          <p:spPr>
            <a:xfrm>
              <a:off x="8684640" y="6336360"/>
              <a:ext cx="209880" cy="23004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99" name=""/>
            <p:cNvSpPr/>
            <p:nvPr/>
          </p:nvSpPr>
          <p:spPr>
            <a:xfrm>
              <a:off x="8525880" y="6248520"/>
              <a:ext cx="272520" cy="23328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00" name=""/>
            <p:cNvSpPr/>
            <p:nvPr/>
          </p:nvSpPr>
          <p:spPr>
            <a:xfrm>
              <a:off x="8458200" y="642240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401" name=""/>
            <p:cNvSpPr/>
            <p:nvPr/>
          </p:nvSpPr>
          <p:spPr>
            <a:xfrm>
              <a:off x="8634600" y="657324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402"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13</a:t>
            </a:r>
            <a:endParaRPr b="0" lang="en-US" sz="1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03" name=""/>
          <p:cNvSpPr/>
          <p:nvPr/>
        </p:nvSpPr>
        <p:spPr>
          <a:xfrm>
            <a:off x="1152000" y="303840"/>
            <a:ext cx="69746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Gross Underscheduling of Load Is a Real Problem</a:t>
            </a:r>
            <a:endParaRPr b="0" lang="en-US" sz="2400" strike="noStrike" u="none">
              <a:solidFill>
                <a:srgbClr val="009999"/>
              </a:solidFill>
              <a:effectLst/>
              <a:uFillTx/>
              <a:latin typeface="Times New Roman"/>
            </a:endParaRPr>
          </a:p>
        </p:txBody>
      </p:sp>
      <p:sp>
        <p:nvSpPr>
          <p:cNvPr id="404" name=""/>
          <p:cNvSpPr/>
          <p:nvPr/>
        </p:nvSpPr>
        <p:spPr>
          <a:xfrm>
            <a:off x="609480" y="836640"/>
            <a:ext cx="8305920" cy="672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1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9999"/>
                </a:solidFill>
                <a:effectLst/>
                <a:uFillTx/>
                <a:latin typeface="Arial"/>
              </a:rPr>
              <a:t>If all power scheduled in PX Day Ahead market, except for small imbalances, market should be in equilibrium:  PX DA, PX HA, ISO Ex Post</a:t>
            </a:r>
            <a:endParaRPr b="0" lang="en-US" sz="1900" strike="noStrike" u="none">
              <a:solidFill>
                <a:srgbClr val="009999"/>
              </a:solidFill>
              <a:effectLst/>
              <a:uFillTx/>
              <a:latin typeface="Times New Roman"/>
            </a:endParaRPr>
          </a:p>
        </p:txBody>
      </p:sp>
      <p:grpSp>
        <p:nvGrpSpPr>
          <p:cNvPr id="405" name=""/>
          <p:cNvGrpSpPr/>
          <p:nvPr/>
        </p:nvGrpSpPr>
        <p:grpSpPr>
          <a:xfrm>
            <a:off x="8381880" y="6172200"/>
            <a:ext cx="533520" cy="463680"/>
            <a:chOff x="8381880" y="6172200"/>
            <a:chExt cx="533520" cy="463680"/>
          </a:xfrm>
        </p:grpSpPr>
        <p:sp>
          <p:nvSpPr>
            <p:cNvPr id="406" name=""/>
            <p:cNvSpPr/>
            <p:nvPr/>
          </p:nvSpPr>
          <p:spPr>
            <a:xfrm>
              <a:off x="8604000" y="6341040"/>
              <a:ext cx="31140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07" name=""/>
            <p:cNvSpPr/>
            <p:nvPr/>
          </p:nvSpPr>
          <p:spPr>
            <a:xfrm>
              <a:off x="843516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08" name=""/>
            <p:cNvSpPr/>
            <p:nvPr/>
          </p:nvSpPr>
          <p:spPr>
            <a:xfrm>
              <a:off x="849528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09" name=""/>
            <p:cNvSpPr/>
            <p:nvPr/>
          </p:nvSpPr>
          <p:spPr>
            <a:xfrm>
              <a:off x="8608320" y="6260400"/>
              <a:ext cx="20988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10" name=""/>
            <p:cNvSpPr/>
            <p:nvPr/>
          </p:nvSpPr>
          <p:spPr>
            <a:xfrm>
              <a:off x="844956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11" name=""/>
            <p:cNvSpPr/>
            <p:nvPr/>
          </p:nvSpPr>
          <p:spPr>
            <a:xfrm>
              <a:off x="838188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412" name=""/>
            <p:cNvSpPr/>
            <p:nvPr/>
          </p:nvSpPr>
          <p:spPr>
            <a:xfrm>
              <a:off x="855828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graphicFrame>
        <p:nvGraphicFramePr>
          <p:cNvPr id="413" name=""/>
          <p:cNvGraphicFramePr/>
          <p:nvPr/>
        </p:nvGraphicFramePr>
        <p:xfrm>
          <a:off x="609480" y="1295280"/>
          <a:ext cx="7616880" cy="5210280"/>
        </p:xfrm>
        <a:graphic>
          <a:graphicData uri="http://schemas.openxmlformats.org/presentationml/2006/ole">
            <p:oleObj progId="Excel.Sheet.12" r:id="rId1" spid="">
              <p:embed/>
              <p:pic>
                <p:nvPicPr>
                  <p:cNvPr id="414" name="" descr=""/>
                  <p:cNvPicPr/>
                  <p:nvPr/>
                </p:nvPicPr>
                <p:blipFill>
                  <a:blip r:embed="rId2"/>
                  <a:stretch/>
                </p:blipFill>
                <p:spPr>
                  <a:xfrm>
                    <a:off x="609480" y="1295280"/>
                    <a:ext cx="7616880" cy="5210280"/>
                  </a:xfrm>
                  <a:prstGeom prst="rect">
                    <a:avLst/>
                  </a:prstGeom>
                  <a:noFill/>
                  <a:ln w="0">
                    <a:noFill/>
                  </a:ln>
                </p:spPr>
              </p:pic>
            </p:oleObj>
          </a:graphicData>
        </a:graphic>
      </p:graphicFrame>
      <p:sp>
        <p:nvSpPr>
          <p:cNvPr id="415"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14</a:t>
            </a:r>
            <a:endParaRPr b="0" lang="en-US" sz="1400" strike="noStrike" u="none">
              <a:solidFill>
                <a:srgbClr val="009999"/>
              </a:solidFill>
              <a:effectLst/>
              <a:uFillTx/>
              <a:latin typeface="Times New Roman"/>
            </a:endParaRPr>
          </a:p>
        </p:txBody>
      </p:sp>
    </p:spTree>
  </p:cSld>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16" name=""/>
          <p:cNvSpPr/>
          <p:nvPr/>
        </p:nvSpPr>
        <p:spPr>
          <a:xfrm>
            <a:off x="1152000" y="303840"/>
            <a:ext cx="69746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Gross Underscheduling of Load Is a Real Problem</a:t>
            </a:r>
            <a:endParaRPr b="0" lang="en-US" sz="2400" strike="noStrike" u="none">
              <a:solidFill>
                <a:srgbClr val="009999"/>
              </a:solidFill>
              <a:effectLst/>
              <a:uFillTx/>
              <a:latin typeface="Times New Roman"/>
            </a:endParaRPr>
          </a:p>
        </p:txBody>
      </p:sp>
      <p:sp>
        <p:nvSpPr>
          <p:cNvPr id="417" name=""/>
          <p:cNvSpPr/>
          <p:nvPr/>
        </p:nvSpPr>
        <p:spPr>
          <a:xfrm>
            <a:off x="685800" y="912960"/>
            <a:ext cx="7848720" cy="672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1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9999"/>
                </a:solidFill>
                <a:effectLst/>
                <a:uFillTx/>
                <a:latin typeface="Arial"/>
              </a:rPr>
              <a:t>In actual fact, there is an incentive to underschedule, but consequence is pressure on real time reliability as Ex Post load grows.</a:t>
            </a:r>
            <a:endParaRPr b="0" lang="en-US" sz="1900" strike="noStrike" u="none">
              <a:solidFill>
                <a:srgbClr val="009999"/>
              </a:solidFill>
              <a:effectLst/>
              <a:uFillTx/>
              <a:latin typeface="Times New Roman"/>
            </a:endParaRPr>
          </a:p>
        </p:txBody>
      </p:sp>
      <p:grpSp>
        <p:nvGrpSpPr>
          <p:cNvPr id="418" name=""/>
          <p:cNvGrpSpPr/>
          <p:nvPr/>
        </p:nvGrpSpPr>
        <p:grpSpPr>
          <a:xfrm>
            <a:off x="8381880" y="6248520"/>
            <a:ext cx="533520" cy="463320"/>
            <a:chOff x="8381880" y="6248520"/>
            <a:chExt cx="533520" cy="463320"/>
          </a:xfrm>
        </p:grpSpPr>
        <p:sp>
          <p:nvSpPr>
            <p:cNvPr id="419" name=""/>
            <p:cNvSpPr/>
            <p:nvPr/>
          </p:nvSpPr>
          <p:spPr>
            <a:xfrm>
              <a:off x="8604000" y="6417360"/>
              <a:ext cx="311400" cy="29448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20" name=""/>
            <p:cNvSpPr/>
            <p:nvPr/>
          </p:nvSpPr>
          <p:spPr>
            <a:xfrm>
              <a:off x="8435160" y="646884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21" name=""/>
            <p:cNvSpPr/>
            <p:nvPr/>
          </p:nvSpPr>
          <p:spPr>
            <a:xfrm>
              <a:off x="8495280" y="651816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22" name=""/>
            <p:cNvSpPr/>
            <p:nvPr/>
          </p:nvSpPr>
          <p:spPr>
            <a:xfrm>
              <a:off x="8608320" y="6336360"/>
              <a:ext cx="209880" cy="23004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23" name=""/>
            <p:cNvSpPr/>
            <p:nvPr/>
          </p:nvSpPr>
          <p:spPr>
            <a:xfrm>
              <a:off x="8449560" y="6248520"/>
              <a:ext cx="272520" cy="23328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24" name=""/>
            <p:cNvSpPr/>
            <p:nvPr/>
          </p:nvSpPr>
          <p:spPr>
            <a:xfrm>
              <a:off x="8381880" y="642240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425" name=""/>
            <p:cNvSpPr/>
            <p:nvPr/>
          </p:nvSpPr>
          <p:spPr>
            <a:xfrm>
              <a:off x="8558280" y="657324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graphicFrame>
        <p:nvGraphicFramePr>
          <p:cNvPr id="426" name=""/>
          <p:cNvGraphicFramePr/>
          <p:nvPr/>
        </p:nvGraphicFramePr>
        <p:xfrm>
          <a:off x="457200" y="1371600"/>
          <a:ext cx="7769160" cy="5313240"/>
        </p:xfrm>
        <a:graphic>
          <a:graphicData uri="http://schemas.openxmlformats.org/presentationml/2006/ole">
            <p:oleObj progId="Excel.Sheet.12" r:id="rId1" spid="">
              <p:embed/>
              <p:pic>
                <p:nvPicPr>
                  <p:cNvPr id="427" name="" descr=""/>
                  <p:cNvPicPr/>
                  <p:nvPr/>
                </p:nvPicPr>
                <p:blipFill>
                  <a:blip r:embed="rId2"/>
                  <a:stretch/>
                </p:blipFill>
                <p:spPr>
                  <a:xfrm>
                    <a:off x="457200" y="1371600"/>
                    <a:ext cx="7769160" cy="5313240"/>
                  </a:xfrm>
                  <a:prstGeom prst="rect">
                    <a:avLst/>
                  </a:prstGeom>
                  <a:noFill/>
                  <a:ln w="0">
                    <a:noFill/>
                  </a:ln>
                </p:spPr>
              </p:pic>
            </p:oleObj>
          </a:graphicData>
        </a:graphic>
      </p:graphicFrame>
      <p:sp>
        <p:nvSpPr>
          <p:cNvPr id="428"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15</a:t>
            </a:r>
            <a:endParaRPr b="0" lang="en-US" sz="1400" strike="noStrike" u="none">
              <a:solidFill>
                <a:srgbClr val="009999"/>
              </a:solidFill>
              <a:effectLst/>
              <a:uFillTx/>
              <a:latin typeface="Times New Roman"/>
            </a:endParaRPr>
          </a:p>
        </p:txBody>
      </p:sp>
    </p:spTree>
  </p:cSld>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29" name=""/>
          <p:cNvSpPr/>
          <p:nvPr/>
        </p:nvSpPr>
        <p:spPr>
          <a:xfrm>
            <a:off x="1152000" y="303840"/>
            <a:ext cx="69746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Gross Underscheduling of Load Is a Real Problem</a:t>
            </a:r>
            <a:endParaRPr b="0" lang="en-US" sz="2400" strike="noStrike" u="none">
              <a:solidFill>
                <a:srgbClr val="009999"/>
              </a:solidFill>
              <a:effectLst/>
              <a:uFillTx/>
              <a:latin typeface="Times New Roman"/>
            </a:endParaRPr>
          </a:p>
        </p:txBody>
      </p:sp>
      <p:sp>
        <p:nvSpPr>
          <p:cNvPr id="430" name=""/>
          <p:cNvSpPr/>
          <p:nvPr/>
        </p:nvSpPr>
        <p:spPr>
          <a:xfrm>
            <a:off x="1295280" y="836640"/>
            <a:ext cx="6553440" cy="672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1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9999"/>
                </a:solidFill>
                <a:effectLst/>
                <a:uFillTx/>
                <a:latin typeface="Arial"/>
              </a:rPr>
              <a:t>But when there is massive underscheduling in a tight supply market, the ISO may have to take drastic action.</a:t>
            </a:r>
            <a:endParaRPr b="0" lang="en-US" sz="1900" strike="noStrike" u="none">
              <a:solidFill>
                <a:srgbClr val="009999"/>
              </a:solidFill>
              <a:effectLst/>
              <a:uFillTx/>
              <a:latin typeface="Times New Roman"/>
            </a:endParaRPr>
          </a:p>
        </p:txBody>
      </p:sp>
      <p:grpSp>
        <p:nvGrpSpPr>
          <p:cNvPr id="431" name=""/>
          <p:cNvGrpSpPr/>
          <p:nvPr/>
        </p:nvGrpSpPr>
        <p:grpSpPr>
          <a:xfrm>
            <a:off x="8229600" y="6172200"/>
            <a:ext cx="533520" cy="463680"/>
            <a:chOff x="8229600" y="6172200"/>
            <a:chExt cx="533520" cy="463680"/>
          </a:xfrm>
        </p:grpSpPr>
        <p:sp>
          <p:nvSpPr>
            <p:cNvPr id="432" name=""/>
            <p:cNvSpPr/>
            <p:nvPr/>
          </p:nvSpPr>
          <p:spPr>
            <a:xfrm>
              <a:off x="8451720" y="6341040"/>
              <a:ext cx="31140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33" name=""/>
            <p:cNvSpPr/>
            <p:nvPr/>
          </p:nvSpPr>
          <p:spPr>
            <a:xfrm>
              <a:off x="828288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34" name=""/>
            <p:cNvSpPr/>
            <p:nvPr/>
          </p:nvSpPr>
          <p:spPr>
            <a:xfrm>
              <a:off x="834300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35" name=""/>
            <p:cNvSpPr/>
            <p:nvPr/>
          </p:nvSpPr>
          <p:spPr>
            <a:xfrm>
              <a:off x="8456040" y="6260400"/>
              <a:ext cx="20988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36" name=""/>
            <p:cNvSpPr/>
            <p:nvPr/>
          </p:nvSpPr>
          <p:spPr>
            <a:xfrm>
              <a:off x="829728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37" name=""/>
            <p:cNvSpPr/>
            <p:nvPr/>
          </p:nvSpPr>
          <p:spPr>
            <a:xfrm>
              <a:off x="822960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438" name=""/>
            <p:cNvSpPr/>
            <p:nvPr/>
          </p:nvSpPr>
          <p:spPr>
            <a:xfrm>
              <a:off x="840600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graphicFrame>
        <p:nvGraphicFramePr>
          <p:cNvPr id="439" name=""/>
          <p:cNvGraphicFramePr/>
          <p:nvPr/>
        </p:nvGraphicFramePr>
        <p:xfrm>
          <a:off x="762120" y="1371600"/>
          <a:ext cx="7772400" cy="5315040"/>
        </p:xfrm>
        <a:graphic>
          <a:graphicData uri="http://schemas.openxmlformats.org/presentationml/2006/ole">
            <p:oleObj progId="Excel.Sheet.12" r:id="rId1" spid="">
              <p:embed/>
              <p:pic>
                <p:nvPicPr>
                  <p:cNvPr id="440" name="" descr=""/>
                  <p:cNvPicPr/>
                  <p:nvPr/>
                </p:nvPicPr>
                <p:blipFill>
                  <a:blip r:embed="rId2"/>
                  <a:stretch/>
                </p:blipFill>
                <p:spPr>
                  <a:xfrm>
                    <a:off x="762120" y="1371600"/>
                    <a:ext cx="7772400" cy="5315040"/>
                  </a:xfrm>
                  <a:prstGeom prst="rect">
                    <a:avLst/>
                  </a:prstGeom>
                  <a:noFill/>
                  <a:ln w="0">
                    <a:noFill/>
                  </a:ln>
                </p:spPr>
              </p:pic>
            </p:oleObj>
          </a:graphicData>
        </a:graphic>
      </p:graphicFrame>
      <p:sp>
        <p:nvSpPr>
          <p:cNvPr id="441" name=""/>
          <p:cNvSpPr/>
          <p:nvPr/>
        </p:nvSpPr>
        <p:spPr>
          <a:xfrm>
            <a:off x="6093720" y="5103720"/>
            <a:ext cx="1439640" cy="520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999"/>
                </a:solidFill>
                <a:effectLst/>
                <a:uFillTx/>
                <a:latin typeface="Arial"/>
              </a:rPr>
              <a:t>Increasing load </a:t>
            </a:r>
            <a:endParaRPr b="0" lang="en-US" sz="1400" strike="noStrike" u="none">
              <a:solidFill>
                <a:srgbClr val="009999"/>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999"/>
                </a:solidFill>
                <a:effectLst/>
                <a:uFillTx/>
                <a:latin typeface="Arial"/>
              </a:rPr>
              <a:t>to Ex Post</a:t>
            </a:r>
            <a:endParaRPr b="0" lang="en-US" sz="1400" strike="noStrike" u="none">
              <a:solidFill>
                <a:srgbClr val="009999"/>
              </a:solidFill>
              <a:effectLst/>
              <a:uFillTx/>
              <a:latin typeface="Times New Roman"/>
            </a:endParaRPr>
          </a:p>
        </p:txBody>
      </p:sp>
      <p:sp>
        <p:nvSpPr>
          <p:cNvPr id="442"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16</a:t>
            </a:r>
            <a:endParaRPr b="0" lang="en-US" sz="1400" strike="noStrike" u="none">
              <a:solidFill>
                <a:srgbClr val="009999"/>
              </a:solidFill>
              <a:effectLst/>
              <a:uFillTx/>
              <a:latin typeface="Times New Roman"/>
            </a:endParaRPr>
          </a:p>
        </p:txBody>
      </p:sp>
    </p:spTree>
  </p:cSld>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43" name=""/>
          <p:cNvSpPr/>
          <p:nvPr/>
        </p:nvSpPr>
        <p:spPr>
          <a:xfrm>
            <a:off x="1157040" y="303840"/>
            <a:ext cx="696636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Gross</a:t>
            </a: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Arial"/>
              </a:rPr>
              <a:t>Underscheduling of Load Is a Real Problem</a:t>
            </a:r>
            <a:endParaRPr b="0" lang="en-US" sz="2400" strike="noStrike" u="none">
              <a:solidFill>
                <a:srgbClr val="009999"/>
              </a:solidFill>
              <a:effectLst/>
              <a:uFillTx/>
              <a:latin typeface="Times New Roman"/>
            </a:endParaRPr>
          </a:p>
        </p:txBody>
      </p:sp>
      <p:sp>
        <p:nvSpPr>
          <p:cNvPr id="444" name=""/>
          <p:cNvSpPr/>
          <p:nvPr/>
        </p:nvSpPr>
        <p:spPr>
          <a:xfrm>
            <a:off x="2209680" y="684360"/>
            <a:ext cx="4876920" cy="672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1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9999"/>
                </a:solidFill>
                <a:effectLst/>
                <a:uFillTx/>
                <a:latin typeface="Arial"/>
              </a:rPr>
              <a:t>And, when load is growing faster than forecasts, the consequences are amplified.</a:t>
            </a:r>
            <a:endParaRPr b="0" lang="en-US" sz="1900" strike="noStrike" u="none">
              <a:solidFill>
                <a:srgbClr val="009999"/>
              </a:solidFill>
              <a:effectLst/>
              <a:uFillTx/>
              <a:latin typeface="Times New Roman"/>
            </a:endParaRPr>
          </a:p>
        </p:txBody>
      </p:sp>
      <p:grpSp>
        <p:nvGrpSpPr>
          <p:cNvPr id="445" name=""/>
          <p:cNvGrpSpPr/>
          <p:nvPr/>
        </p:nvGrpSpPr>
        <p:grpSpPr>
          <a:xfrm>
            <a:off x="8381880" y="6172200"/>
            <a:ext cx="533520" cy="463680"/>
            <a:chOff x="8381880" y="6172200"/>
            <a:chExt cx="533520" cy="463680"/>
          </a:xfrm>
        </p:grpSpPr>
        <p:sp>
          <p:nvSpPr>
            <p:cNvPr id="446" name=""/>
            <p:cNvSpPr/>
            <p:nvPr/>
          </p:nvSpPr>
          <p:spPr>
            <a:xfrm>
              <a:off x="8604000" y="6341040"/>
              <a:ext cx="31140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47" name=""/>
            <p:cNvSpPr/>
            <p:nvPr/>
          </p:nvSpPr>
          <p:spPr>
            <a:xfrm>
              <a:off x="843516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48" name=""/>
            <p:cNvSpPr/>
            <p:nvPr/>
          </p:nvSpPr>
          <p:spPr>
            <a:xfrm>
              <a:off x="849528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49" name=""/>
            <p:cNvSpPr/>
            <p:nvPr/>
          </p:nvSpPr>
          <p:spPr>
            <a:xfrm>
              <a:off x="8608320" y="6260400"/>
              <a:ext cx="20988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50" name=""/>
            <p:cNvSpPr/>
            <p:nvPr/>
          </p:nvSpPr>
          <p:spPr>
            <a:xfrm>
              <a:off x="844956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51" name=""/>
            <p:cNvSpPr/>
            <p:nvPr/>
          </p:nvSpPr>
          <p:spPr>
            <a:xfrm>
              <a:off x="838188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452" name=""/>
            <p:cNvSpPr/>
            <p:nvPr/>
          </p:nvSpPr>
          <p:spPr>
            <a:xfrm>
              <a:off x="855828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graphicFrame>
        <p:nvGraphicFramePr>
          <p:cNvPr id="453" name=""/>
          <p:cNvGraphicFramePr/>
          <p:nvPr/>
        </p:nvGraphicFramePr>
        <p:xfrm>
          <a:off x="457200" y="1066680"/>
          <a:ext cx="7693200" cy="5261040"/>
        </p:xfrm>
        <a:graphic>
          <a:graphicData uri="http://schemas.openxmlformats.org/presentationml/2006/ole">
            <p:oleObj progId="Excel.Sheet.12" r:id="rId1" spid="">
              <p:embed/>
              <p:pic>
                <p:nvPicPr>
                  <p:cNvPr id="454" name="" descr=""/>
                  <p:cNvPicPr/>
                  <p:nvPr/>
                </p:nvPicPr>
                <p:blipFill>
                  <a:blip r:embed="rId2"/>
                  <a:stretch/>
                </p:blipFill>
                <p:spPr>
                  <a:xfrm>
                    <a:off x="457200" y="1066680"/>
                    <a:ext cx="7693200" cy="5261040"/>
                  </a:xfrm>
                  <a:prstGeom prst="rect">
                    <a:avLst/>
                  </a:prstGeom>
                  <a:noFill/>
                  <a:ln w="0">
                    <a:noFill/>
                  </a:ln>
                </p:spPr>
              </p:pic>
            </p:oleObj>
          </a:graphicData>
        </a:graphic>
      </p:graphicFrame>
      <p:sp>
        <p:nvSpPr>
          <p:cNvPr id="455" name=""/>
          <p:cNvSpPr/>
          <p:nvPr/>
        </p:nvSpPr>
        <p:spPr>
          <a:xfrm>
            <a:off x="5941440" y="4646520"/>
            <a:ext cx="1439640" cy="520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999"/>
                </a:solidFill>
                <a:effectLst/>
                <a:uFillTx/>
                <a:latin typeface="Arial"/>
              </a:rPr>
              <a:t>Increasing load </a:t>
            </a:r>
            <a:endParaRPr b="0" lang="en-US" sz="1400" strike="noStrike" u="none">
              <a:solidFill>
                <a:srgbClr val="009999"/>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999"/>
                </a:solidFill>
                <a:effectLst/>
                <a:uFillTx/>
                <a:latin typeface="Arial"/>
              </a:rPr>
              <a:t>to Ex Post</a:t>
            </a:r>
            <a:endParaRPr b="0" lang="en-US" sz="1400" strike="noStrike" u="none">
              <a:solidFill>
                <a:srgbClr val="009999"/>
              </a:solidFill>
              <a:effectLst/>
              <a:uFillTx/>
              <a:latin typeface="Times New Roman"/>
            </a:endParaRPr>
          </a:p>
        </p:txBody>
      </p:sp>
      <p:sp>
        <p:nvSpPr>
          <p:cNvPr id="456"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17</a:t>
            </a:r>
            <a:endParaRPr b="0" lang="en-US" sz="1400" strike="noStrike" u="none">
              <a:solidFill>
                <a:srgbClr val="009999"/>
              </a:solidFill>
              <a:effectLst/>
              <a:uFillTx/>
              <a:latin typeface="Times New Roman"/>
            </a:endParaRPr>
          </a:p>
        </p:txBody>
      </p:sp>
    </p:spTree>
  </p:cSld>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57" name=""/>
          <p:cNvSpPr/>
          <p:nvPr/>
        </p:nvSpPr>
        <p:spPr>
          <a:xfrm>
            <a:off x="1152000" y="303840"/>
            <a:ext cx="69746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Gross Underscheduling of Load Is a Real Problem</a:t>
            </a:r>
            <a:endParaRPr b="0" lang="en-US" sz="2400" strike="noStrike" u="none">
              <a:solidFill>
                <a:srgbClr val="009999"/>
              </a:solidFill>
              <a:effectLst/>
              <a:uFillTx/>
              <a:latin typeface="Times New Roman"/>
            </a:endParaRPr>
          </a:p>
        </p:txBody>
      </p:sp>
      <p:sp>
        <p:nvSpPr>
          <p:cNvPr id="458" name=""/>
          <p:cNvSpPr/>
          <p:nvPr/>
        </p:nvSpPr>
        <p:spPr>
          <a:xfrm>
            <a:off x="762120" y="539640"/>
            <a:ext cx="8076960" cy="9622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1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9999"/>
                </a:solidFill>
                <a:effectLst/>
                <a:uFillTx/>
                <a:latin typeface="Arial"/>
              </a:rPr>
              <a:t>When price caps are reduced to $250/MWh in a scarce supply market, ISO may not be able to maintain reliability due to magnitude of Ex Post load.</a:t>
            </a:r>
            <a:endParaRPr b="0" lang="en-US" sz="1900" strike="noStrike" u="none">
              <a:solidFill>
                <a:srgbClr val="009999"/>
              </a:solidFill>
              <a:effectLst/>
              <a:uFillTx/>
              <a:latin typeface="Times New Roman"/>
            </a:endParaRPr>
          </a:p>
        </p:txBody>
      </p:sp>
      <p:grpSp>
        <p:nvGrpSpPr>
          <p:cNvPr id="459" name=""/>
          <p:cNvGrpSpPr/>
          <p:nvPr/>
        </p:nvGrpSpPr>
        <p:grpSpPr>
          <a:xfrm>
            <a:off x="8381880" y="6248520"/>
            <a:ext cx="533520" cy="463320"/>
            <a:chOff x="8381880" y="6248520"/>
            <a:chExt cx="533520" cy="463320"/>
          </a:xfrm>
        </p:grpSpPr>
        <p:sp>
          <p:nvSpPr>
            <p:cNvPr id="460" name=""/>
            <p:cNvSpPr/>
            <p:nvPr/>
          </p:nvSpPr>
          <p:spPr>
            <a:xfrm>
              <a:off x="8604000" y="6417360"/>
              <a:ext cx="311400" cy="29448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61" name=""/>
            <p:cNvSpPr/>
            <p:nvPr/>
          </p:nvSpPr>
          <p:spPr>
            <a:xfrm>
              <a:off x="8435160" y="646884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62" name=""/>
            <p:cNvSpPr/>
            <p:nvPr/>
          </p:nvSpPr>
          <p:spPr>
            <a:xfrm>
              <a:off x="8495280" y="651816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63" name=""/>
            <p:cNvSpPr/>
            <p:nvPr/>
          </p:nvSpPr>
          <p:spPr>
            <a:xfrm>
              <a:off x="8608320" y="6336360"/>
              <a:ext cx="209880" cy="23004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64" name=""/>
            <p:cNvSpPr/>
            <p:nvPr/>
          </p:nvSpPr>
          <p:spPr>
            <a:xfrm>
              <a:off x="8449560" y="6248520"/>
              <a:ext cx="272520" cy="23328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65" name=""/>
            <p:cNvSpPr/>
            <p:nvPr/>
          </p:nvSpPr>
          <p:spPr>
            <a:xfrm>
              <a:off x="8381880" y="642240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466" name=""/>
            <p:cNvSpPr/>
            <p:nvPr/>
          </p:nvSpPr>
          <p:spPr>
            <a:xfrm>
              <a:off x="8558280" y="657324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graphicFrame>
        <p:nvGraphicFramePr>
          <p:cNvPr id="467" name=""/>
          <p:cNvGraphicFramePr/>
          <p:nvPr/>
        </p:nvGraphicFramePr>
        <p:xfrm>
          <a:off x="533520" y="1219320"/>
          <a:ext cx="7845480" cy="5365800"/>
        </p:xfrm>
        <a:graphic>
          <a:graphicData uri="http://schemas.openxmlformats.org/presentationml/2006/ole">
            <p:oleObj progId="Excel.Sheet.12" r:id="rId1" spid="">
              <p:embed/>
              <p:pic>
                <p:nvPicPr>
                  <p:cNvPr id="468" name="" descr=""/>
                  <p:cNvPicPr/>
                  <p:nvPr/>
                </p:nvPicPr>
                <p:blipFill>
                  <a:blip r:embed="rId2"/>
                  <a:stretch/>
                </p:blipFill>
                <p:spPr>
                  <a:xfrm>
                    <a:off x="533520" y="1219320"/>
                    <a:ext cx="7845480" cy="5365800"/>
                  </a:xfrm>
                  <a:prstGeom prst="rect">
                    <a:avLst/>
                  </a:prstGeom>
                  <a:noFill/>
                  <a:ln w="0">
                    <a:noFill/>
                  </a:ln>
                </p:spPr>
              </p:pic>
            </p:oleObj>
          </a:graphicData>
        </a:graphic>
      </p:graphicFrame>
      <p:sp>
        <p:nvSpPr>
          <p:cNvPr id="469"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18</a:t>
            </a:r>
            <a:endParaRPr b="0" lang="en-US" sz="1400" strike="noStrike" u="none">
              <a:solidFill>
                <a:srgbClr val="009999"/>
              </a:solidFill>
              <a:effectLst/>
              <a:uFillTx/>
              <a:latin typeface="Times New Roman"/>
            </a:endParaRPr>
          </a:p>
        </p:txBody>
      </p:sp>
    </p:spTree>
  </p:cSld>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0" name="PlaceHolder 1"/>
          <p:cNvSpPr>
            <a:spLocks noGrp="1"/>
          </p:cNvSpPr>
          <p:nvPr>
            <p:ph type="title"/>
          </p:nvPr>
        </p:nvSpPr>
        <p:spPr>
          <a:xfrm>
            <a:off x="685800" y="533520"/>
            <a:ext cx="7772400" cy="76176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Underscheduling’s Effects on Reliability Are Observable</a:t>
            </a:r>
            <a:endParaRPr b="1" lang="en-US" sz="4800" strike="noStrike" u="none">
              <a:solidFill>
                <a:srgbClr val="336699"/>
              </a:solidFill>
              <a:effectLst/>
              <a:uFillTx/>
              <a:latin typeface="Arial Narrow"/>
            </a:endParaRPr>
          </a:p>
        </p:txBody>
      </p:sp>
      <p:sp>
        <p:nvSpPr>
          <p:cNvPr id="471" name=""/>
          <p:cNvSpPr/>
          <p:nvPr/>
        </p:nvSpPr>
        <p:spPr>
          <a:xfrm>
            <a:off x="762120" y="1676520"/>
            <a:ext cx="8381880" cy="419076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00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9999"/>
              </a:solidFill>
              <a:effectLst/>
              <a:uFillTx/>
              <a:latin typeface="Times New Roman"/>
            </a:endParaRPr>
          </a:p>
          <a:p>
            <a:pPr lvl="1" marL="743040" indent="-285840">
              <a:lnSpc>
                <a:spcPct val="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9999"/>
              </a:solidFill>
              <a:effectLst/>
              <a:uFillTx/>
              <a:latin typeface="Times New Roman"/>
            </a:endParaRPr>
          </a:p>
          <a:p>
            <a:pPr lvl="1" marL="743040" indent="-285840">
              <a:lnSpc>
                <a:spcPct val="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9999"/>
              </a:solidFill>
              <a:effectLst/>
              <a:uFillTx/>
              <a:latin typeface="Times New Roman"/>
            </a:endParaRPr>
          </a:p>
          <a:p>
            <a:pPr lvl="1" marL="743040" indent="-285840">
              <a:lnSpc>
                <a:spcPct val="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9999"/>
              </a:solidFill>
              <a:effectLst/>
              <a:uFillTx/>
              <a:latin typeface="Times New Roman"/>
            </a:endParaRPr>
          </a:p>
        </p:txBody>
      </p:sp>
      <p:sp>
        <p:nvSpPr>
          <p:cNvPr id="472"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-12-</a:t>
            </a:r>
            <a:endParaRPr b="0" lang="en-US" sz="1100" strike="noStrike" u="none">
              <a:solidFill>
                <a:srgbClr val="009999"/>
              </a:solidFill>
              <a:effectLst/>
              <a:uFillTx/>
              <a:latin typeface="Times New Roman"/>
            </a:endParaRPr>
          </a:p>
        </p:txBody>
      </p:sp>
      <p:sp>
        <p:nvSpPr>
          <p:cNvPr id="473" name="PlaceHolder 2"/>
          <p:cNvSpPr>
            <a:spLocks noGrp="1"/>
          </p:cNvSpPr>
          <p:nvPr>
            <p:ph/>
          </p:nvPr>
        </p:nvSpPr>
        <p:spPr>
          <a:xfrm>
            <a:off x="914040" y="1676520"/>
            <a:ext cx="8001000" cy="4419360"/>
          </a:xfrm>
          <a:prstGeom prst="rect">
            <a:avLst/>
          </a:prstGeom>
          <a:noFill/>
          <a:ln w="0">
            <a:noFill/>
          </a:ln>
        </p:spPr>
        <p:txBody>
          <a:bodyPr lIns="92160" rIns="92160" tIns="46080" bIns="46080" anchor="t">
            <a:normAutofit fontScale="92500" lnSpcReduction="9999"/>
          </a:bodyPr>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Stage 1 Emergency</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In Anticipation of Low Reserves.</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Users Asked to Voluntarily Reduce Consumption</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15 Times From May 22 to August 5</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Stage 2 Emergency</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Reserves Fall Below 5%</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2700 MW of Interruptible Load Curtailed</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9 Times From May 22 to August 5</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Stage 3 Emergency</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Reserves Fall Below 1.5%</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Firm Load Cut - Rolling Blackouts</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0 Times From May 22 to August 5</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371240" y="609120"/>
            <a:ext cx="75438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Western Supply and Demand Indicates Scarcity</a:t>
            </a:r>
            <a:endParaRPr b="1" lang="en-US" sz="4800" strike="noStrike" u="none">
              <a:solidFill>
                <a:srgbClr val="336699"/>
              </a:solidFill>
              <a:effectLst/>
              <a:uFillTx/>
              <a:latin typeface="Arial Narrow"/>
            </a:endParaRPr>
          </a:p>
        </p:txBody>
      </p:sp>
      <p:sp>
        <p:nvSpPr>
          <p:cNvPr id="37" name="PlaceHolder 2"/>
          <p:cNvSpPr>
            <a:spLocks noGrp="1"/>
          </p:cNvSpPr>
          <p:nvPr>
            <p:ph/>
          </p:nvPr>
        </p:nvSpPr>
        <p:spPr>
          <a:xfrm>
            <a:off x="1523880" y="1981080"/>
            <a:ext cx="6934320" cy="4114800"/>
          </a:xfrm>
          <a:prstGeom prst="rect">
            <a:avLst/>
          </a:prstGeom>
          <a:noFill/>
          <a:ln w="0">
            <a:noFill/>
          </a:ln>
        </p:spPr>
        <p:txBody>
          <a:bodyPr lIns="92160" rIns="92160" tIns="46080" bIns="46080" anchor="t">
            <a:normAutofit fontScale="85000" lnSpcReduction="9999"/>
          </a:bodyPr>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California competes vigorously with the rest of the growing west for increasingly scarce supplies. </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Load growth fueled by strong economy </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No significant new generation in California since the 1980s</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Market was fooled by excellent hydro years</a:t>
            </a:r>
            <a:endParaRPr b="0" lang="en-US" sz="2400" strike="noStrike" u="none">
              <a:solidFill>
                <a:srgbClr val="009999"/>
              </a:solidFill>
              <a:effectLst/>
              <a:uFillTx/>
              <a:latin typeface="Arial"/>
            </a:endParaRPr>
          </a:p>
          <a:p>
            <a:pPr marL="343080" indent="-343080">
              <a:spcBef>
                <a:spcPts val="18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The existing thermal generation fleet is aging: 61% &gt; 30 years</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the complete lack of available NOx credits may have prevented generators from running</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4" name="PlaceHolder 1"/>
          <p:cNvSpPr>
            <a:spLocks noGrp="1"/>
          </p:cNvSpPr>
          <p:nvPr>
            <p:ph type="title"/>
          </p:nvPr>
        </p:nvSpPr>
        <p:spPr>
          <a:xfrm>
            <a:off x="380880" y="609120"/>
            <a:ext cx="830592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Wholesale Market Remedies Necessary Now</a:t>
            </a:r>
            <a:endParaRPr b="1" lang="en-US" sz="4800" strike="noStrike" u="none">
              <a:solidFill>
                <a:srgbClr val="336699"/>
              </a:solidFill>
              <a:effectLst/>
              <a:uFillTx/>
              <a:latin typeface="Arial Narrow"/>
            </a:endParaRPr>
          </a:p>
        </p:txBody>
      </p:sp>
      <p:sp>
        <p:nvSpPr>
          <p:cNvPr id="475" name="PlaceHolder 2"/>
          <p:cNvSpPr>
            <a:spLocks noGrp="1"/>
          </p:cNvSpPr>
          <p:nvPr>
            <p:ph/>
          </p:nvPr>
        </p:nvSpPr>
        <p:spPr>
          <a:xfrm>
            <a:off x="533520" y="1447920"/>
            <a:ext cx="8229600" cy="4495680"/>
          </a:xfrm>
          <a:prstGeom prst="rect">
            <a:avLst/>
          </a:prstGeom>
          <a:noFill/>
          <a:ln w="0">
            <a:noFill/>
          </a:ln>
        </p:spPr>
        <p:txBody>
          <a:bodyPr lIns="92160" rIns="92160" tIns="46080" bIns="46080" anchor="t">
            <a:normAutofit fontScale="92500" lnSpcReduction="9999"/>
          </a:bodyPr>
          <a:p>
            <a:pPr marL="406440" indent="-343080">
              <a:spcBef>
                <a:spcPts val="601"/>
              </a:spcBef>
              <a:buClr>
                <a:srgbClr val="ff9966"/>
              </a:buClr>
              <a:buSzPct val="50000"/>
              <a:buFont typeface="Monotype Sorts" charset="2"/>
              <a:buChar char=""/>
              <a:tabLst>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Analyze whether there are  Market Power Concerns Associated with Times of Scarcity and then determine appropriate level of  Price Caps</a:t>
            </a:r>
            <a:endParaRPr b="0" lang="en-US" sz="2400" strike="noStrike" u="none">
              <a:solidFill>
                <a:srgbClr val="009999"/>
              </a:solidFill>
              <a:effectLst/>
              <a:uFillTx/>
              <a:latin typeface="Arial"/>
            </a:endParaRPr>
          </a:p>
          <a:p>
            <a:pPr marL="406440" indent="-343080">
              <a:spcBef>
                <a:spcPts val="601"/>
              </a:spcBef>
              <a:buClr>
                <a:srgbClr val="ff9966"/>
              </a:buClr>
              <a:buSzPct val="50000"/>
              <a:buFont typeface="Monotype Sorts" charset="2"/>
              <a:buChar char=""/>
              <a:tabLst>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Publicize Market Information </a:t>
            </a:r>
            <a:endParaRPr b="0" lang="en-US" sz="2400" strike="noStrike" u="none">
              <a:solidFill>
                <a:srgbClr val="009999"/>
              </a:solidFill>
              <a:effectLst/>
              <a:uFillTx/>
              <a:latin typeface="Arial"/>
            </a:endParaRPr>
          </a:p>
          <a:p>
            <a:pPr marL="406440" indent="-343080">
              <a:spcBef>
                <a:spcPts val="601"/>
              </a:spcBef>
              <a:buClr>
                <a:srgbClr val="ff9966"/>
              </a:buClr>
              <a:buSzPct val="50000"/>
              <a:buFont typeface="Monotype Sorts" charset="2"/>
              <a:buChar char=""/>
              <a:tabLst>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Encourage structure/ tehnological innovation to enhance  demand side participation</a:t>
            </a:r>
            <a:endParaRPr b="0" lang="en-US" sz="2400" strike="noStrike" u="none">
              <a:solidFill>
                <a:srgbClr val="009999"/>
              </a:solidFill>
              <a:effectLst/>
              <a:uFillTx/>
              <a:latin typeface="Arial"/>
            </a:endParaRPr>
          </a:p>
          <a:p>
            <a:pPr marL="406440" indent="-343080">
              <a:spcBef>
                <a:spcPts val="601"/>
              </a:spcBef>
              <a:buClr>
                <a:srgbClr val="ff9966"/>
              </a:buClr>
              <a:buSzPct val="50000"/>
              <a:buFont typeface="Monotype Sorts" charset="2"/>
              <a:buChar char=""/>
              <a:tabLst>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Don’t mistake San Diego’s failure to hedge as failures in the wholesale market</a:t>
            </a:r>
            <a:endParaRPr b="0" lang="en-US" sz="2400" strike="noStrike" u="none">
              <a:solidFill>
                <a:srgbClr val="009999"/>
              </a:solidFill>
              <a:effectLst/>
              <a:uFillTx/>
              <a:latin typeface="Arial"/>
            </a:endParaRPr>
          </a:p>
          <a:p>
            <a:pPr marL="406440" indent="-343080">
              <a:spcBef>
                <a:spcPts val="601"/>
              </a:spcBef>
              <a:buClr>
                <a:srgbClr val="ff9966"/>
              </a:buClr>
              <a:buSzPct val="50000"/>
              <a:buFont typeface="Monotype Sorts" charset="2"/>
              <a:buChar char=""/>
              <a:tabLst>
                <a:tab algn="l" pos="685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Decide whether FERC has a role in the underscheduling issue: Are the  California utilities exercising monopsony power by underscheduling load into the PX day ahead market? </a:t>
            </a:r>
            <a:endParaRPr b="0" lang="en-US" sz="2400" strike="noStrike" u="none">
              <a:solidFill>
                <a:srgbClr val="009999"/>
              </a:solidFill>
              <a:effectLst/>
              <a:uFillTx/>
              <a:latin typeface="Arial"/>
            </a:endParaRPr>
          </a:p>
        </p:txBody>
      </p:sp>
      <p:grpSp>
        <p:nvGrpSpPr>
          <p:cNvPr id="476" name=""/>
          <p:cNvGrpSpPr/>
          <p:nvPr/>
        </p:nvGrpSpPr>
        <p:grpSpPr>
          <a:xfrm>
            <a:off x="8305920" y="6172200"/>
            <a:ext cx="533160" cy="463680"/>
            <a:chOff x="8305920" y="6172200"/>
            <a:chExt cx="533160" cy="463680"/>
          </a:xfrm>
        </p:grpSpPr>
        <p:sp>
          <p:nvSpPr>
            <p:cNvPr id="477" name=""/>
            <p:cNvSpPr/>
            <p:nvPr/>
          </p:nvSpPr>
          <p:spPr>
            <a:xfrm>
              <a:off x="8528040" y="6341040"/>
              <a:ext cx="311040" cy="294840"/>
            </a:xfrm>
            <a:custGeom>
              <a:avLst/>
              <a:gdLst/>
              <a:ahLst/>
              <a:rect l="l" t="t" r="r" b="b"/>
              <a:pathLst>
                <a:path w="1150" h="1250">
                  <a:moveTo>
                    <a:pt x="370" y="529"/>
                  </a:moveTo>
                  <a:lnTo>
                    <a:pt x="882" y="0"/>
                  </a:lnTo>
                  <a:lnTo>
                    <a:pt x="1149" y="259"/>
                  </a:lnTo>
                  <a:lnTo>
                    <a:pt x="169" y="1249"/>
                  </a:lnTo>
                  <a:lnTo>
                    <a:pt x="107" y="1187"/>
                  </a:lnTo>
                  <a:lnTo>
                    <a:pt x="181" y="997"/>
                  </a:lnTo>
                  <a:lnTo>
                    <a:pt x="57" y="1137"/>
                  </a:lnTo>
                  <a:lnTo>
                    <a:pt x="0" y="1079"/>
                  </a:lnTo>
                  <a:lnTo>
                    <a:pt x="254" y="817"/>
                  </a:lnTo>
                  <a:lnTo>
                    <a:pt x="320" y="881"/>
                  </a:lnTo>
                  <a:lnTo>
                    <a:pt x="239" y="1047"/>
                  </a:lnTo>
                  <a:lnTo>
                    <a:pt x="1033" y="259"/>
                  </a:lnTo>
                  <a:lnTo>
                    <a:pt x="894" y="118"/>
                  </a:lnTo>
                  <a:lnTo>
                    <a:pt x="427" y="586"/>
                  </a:lnTo>
                  <a:lnTo>
                    <a:pt x="370" y="52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78" name=""/>
            <p:cNvSpPr/>
            <p:nvPr/>
          </p:nvSpPr>
          <p:spPr>
            <a:xfrm>
              <a:off x="8359200" y="6392880"/>
              <a:ext cx="116640" cy="96840"/>
            </a:xfrm>
            <a:custGeom>
              <a:avLst/>
              <a:gdLst/>
              <a:ahLst/>
              <a:rect l="l" t="t" r="r" b="b"/>
              <a:pathLst>
                <a:path w="432" h="412">
                  <a:moveTo>
                    <a:pt x="431" y="157"/>
                  </a:moveTo>
                  <a:lnTo>
                    <a:pt x="174" y="411"/>
                  </a:lnTo>
                  <a:lnTo>
                    <a:pt x="120" y="357"/>
                  </a:lnTo>
                  <a:lnTo>
                    <a:pt x="194" y="178"/>
                  </a:lnTo>
                  <a:lnTo>
                    <a:pt x="58" y="314"/>
                  </a:lnTo>
                  <a:lnTo>
                    <a:pt x="0" y="257"/>
                  </a:lnTo>
                  <a:lnTo>
                    <a:pt x="267" y="0"/>
                  </a:lnTo>
                  <a:lnTo>
                    <a:pt x="326" y="57"/>
                  </a:lnTo>
                  <a:lnTo>
                    <a:pt x="248" y="239"/>
                  </a:lnTo>
                  <a:lnTo>
                    <a:pt x="372" y="100"/>
                  </a:lnTo>
                  <a:lnTo>
                    <a:pt x="431" y="157"/>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79" name=""/>
            <p:cNvSpPr/>
            <p:nvPr/>
          </p:nvSpPr>
          <p:spPr>
            <a:xfrm>
              <a:off x="8419320" y="6442200"/>
              <a:ext cx="102600" cy="99360"/>
            </a:xfrm>
            <a:custGeom>
              <a:avLst/>
              <a:gdLst/>
              <a:ahLst/>
              <a:rect l="l" t="t" r="r" b="b"/>
              <a:pathLst>
                <a:path w="380" h="422">
                  <a:moveTo>
                    <a:pt x="0" y="249"/>
                  </a:moveTo>
                  <a:lnTo>
                    <a:pt x="255" y="0"/>
                  </a:lnTo>
                  <a:lnTo>
                    <a:pt x="344" y="89"/>
                  </a:lnTo>
                  <a:lnTo>
                    <a:pt x="367" y="117"/>
                  </a:lnTo>
                  <a:lnTo>
                    <a:pt x="375" y="142"/>
                  </a:lnTo>
                  <a:lnTo>
                    <a:pt x="379" y="153"/>
                  </a:lnTo>
                  <a:lnTo>
                    <a:pt x="379" y="160"/>
                  </a:lnTo>
                  <a:lnTo>
                    <a:pt x="371" y="185"/>
                  </a:lnTo>
                  <a:lnTo>
                    <a:pt x="367" y="206"/>
                  </a:lnTo>
                  <a:lnTo>
                    <a:pt x="359" y="214"/>
                  </a:lnTo>
                  <a:lnTo>
                    <a:pt x="344" y="228"/>
                  </a:lnTo>
                  <a:lnTo>
                    <a:pt x="328" y="242"/>
                  </a:lnTo>
                  <a:lnTo>
                    <a:pt x="313" y="249"/>
                  </a:lnTo>
                  <a:lnTo>
                    <a:pt x="301" y="253"/>
                  </a:lnTo>
                  <a:lnTo>
                    <a:pt x="293" y="253"/>
                  </a:lnTo>
                  <a:lnTo>
                    <a:pt x="274" y="253"/>
                  </a:lnTo>
                  <a:lnTo>
                    <a:pt x="262" y="249"/>
                  </a:lnTo>
                  <a:lnTo>
                    <a:pt x="266" y="264"/>
                  </a:lnTo>
                  <a:lnTo>
                    <a:pt x="262" y="281"/>
                  </a:lnTo>
                  <a:lnTo>
                    <a:pt x="259" y="296"/>
                  </a:lnTo>
                  <a:lnTo>
                    <a:pt x="243" y="310"/>
                  </a:lnTo>
                  <a:lnTo>
                    <a:pt x="193" y="367"/>
                  </a:lnTo>
                  <a:lnTo>
                    <a:pt x="177" y="392"/>
                  </a:lnTo>
                  <a:lnTo>
                    <a:pt x="177" y="410"/>
                  </a:lnTo>
                  <a:lnTo>
                    <a:pt x="174" y="421"/>
                  </a:lnTo>
                  <a:lnTo>
                    <a:pt x="162" y="410"/>
                  </a:lnTo>
                  <a:lnTo>
                    <a:pt x="108" y="363"/>
                  </a:lnTo>
                  <a:lnTo>
                    <a:pt x="104" y="353"/>
                  </a:lnTo>
                  <a:lnTo>
                    <a:pt x="108" y="349"/>
                  </a:lnTo>
                  <a:lnTo>
                    <a:pt x="112" y="342"/>
                  </a:lnTo>
                  <a:lnTo>
                    <a:pt x="135" y="310"/>
                  </a:lnTo>
                  <a:lnTo>
                    <a:pt x="177" y="278"/>
                  </a:lnTo>
                  <a:lnTo>
                    <a:pt x="181" y="267"/>
                  </a:lnTo>
                  <a:lnTo>
                    <a:pt x="185" y="253"/>
                  </a:lnTo>
                  <a:lnTo>
                    <a:pt x="189" y="242"/>
                  </a:lnTo>
                  <a:lnTo>
                    <a:pt x="189" y="228"/>
                  </a:lnTo>
                  <a:lnTo>
                    <a:pt x="181" y="217"/>
                  </a:lnTo>
                  <a:lnTo>
                    <a:pt x="177" y="214"/>
                  </a:lnTo>
                  <a:lnTo>
                    <a:pt x="166" y="203"/>
                  </a:lnTo>
                  <a:lnTo>
                    <a:pt x="201" y="156"/>
                  </a:lnTo>
                  <a:lnTo>
                    <a:pt x="228" y="174"/>
                  </a:lnTo>
                  <a:lnTo>
                    <a:pt x="239" y="185"/>
                  </a:lnTo>
                  <a:lnTo>
                    <a:pt x="262" y="185"/>
                  </a:lnTo>
                  <a:lnTo>
                    <a:pt x="274" y="174"/>
                  </a:lnTo>
                  <a:lnTo>
                    <a:pt x="290" y="171"/>
                  </a:lnTo>
                  <a:lnTo>
                    <a:pt x="293" y="156"/>
                  </a:lnTo>
                  <a:lnTo>
                    <a:pt x="297" y="153"/>
                  </a:lnTo>
                  <a:lnTo>
                    <a:pt x="297" y="146"/>
                  </a:lnTo>
                  <a:lnTo>
                    <a:pt x="297" y="128"/>
                  </a:lnTo>
                  <a:lnTo>
                    <a:pt x="293" y="117"/>
                  </a:lnTo>
                  <a:lnTo>
                    <a:pt x="266" y="99"/>
                  </a:lnTo>
                  <a:lnTo>
                    <a:pt x="54" y="303"/>
                  </a:lnTo>
                  <a:lnTo>
                    <a:pt x="0" y="249"/>
                  </a:lnTo>
                </a:path>
              </a:pathLst>
            </a:custGeom>
            <a:solidFill>
              <a:srgbClr val="0000cc"/>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80" name=""/>
            <p:cNvSpPr/>
            <p:nvPr/>
          </p:nvSpPr>
          <p:spPr>
            <a:xfrm>
              <a:off x="8532360" y="6260400"/>
              <a:ext cx="209520" cy="230400"/>
            </a:xfrm>
            <a:custGeom>
              <a:avLst/>
              <a:gdLst/>
              <a:ahLst/>
              <a:rect l="l" t="t" r="r" b="b"/>
              <a:pathLst>
                <a:path w="775" h="977">
                  <a:moveTo>
                    <a:pt x="0" y="529"/>
                  </a:moveTo>
                  <a:lnTo>
                    <a:pt x="519" y="0"/>
                  </a:lnTo>
                  <a:lnTo>
                    <a:pt x="774" y="255"/>
                  </a:lnTo>
                  <a:lnTo>
                    <a:pt x="258" y="770"/>
                  </a:lnTo>
                  <a:lnTo>
                    <a:pt x="404" y="918"/>
                  </a:lnTo>
                  <a:lnTo>
                    <a:pt x="358" y="976"/>
                  </a:lnTo>
                  <a:lnTo>
                    <a:pt x="150" y="763"/>
                  </a:lnTo>
                  <a:lnTo>
                    <a:pt x="658" y="255"/>
                  </a:lnTo>
                  <a:lnTo>
                    <a:pt x="516" y="118"/>
                  </a:lnTo>
                  <a:lnTo>
                    <a:pt x="53" y="583"/>
                  </a:lnTo>
                  <a:lnTo>
                    <a:pt x="0" y="529"/>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81" name=""/>
            <p:cNvSpPr/>
            <p:nvPr/>
          </p:nvSpPr>
          <p:spPr>
            <a:xfrm>
              <a:off x="8373600" y="6172200"/>
              <a:ext cx="272520" cy="233640"/>
            </a:xfrm>
            <a:custGeom>
              <a:avLst/>
              <a:gdLst/>
              <a:ahLst/>
              <a:rect l="l" t="t" r="r" b="b"/>
              <a:pathLst>
                <a:path w="1007" h="991">
                  <a:moveTo>
                    <a:pt x="0" y="745"/>
                  </a:moveTo>
                  <a:lnTo>
                    <a:pt x="743" y="0"/>
                  </a:lnTo>
                  <a:lnTo>
                    <a:pt x="1006" y="270"/>
                  </a:lnTo>
                  <a:lnTo>
                    <a:pt x="489" y="788"/>
                  </a:lnTo>
                  <a:lnTo>
                    <a:pt x="635" y="936"/>
                  </a:lnTo>
                  <a:lnTo>
                    <a:pt x="589" y="990"/>
                  </a:lnTo>
                  <a:lnTo>
                    <a:pt x="370" y="777"/>
                  </a:lnTo>
                  <a:lnTo>
                    <a:pt x="886" y="266"/>
                  </a:lnTo>
                  <a:lnTo>
                    <a:pt x="740" y="118"/>
                  </a:lnTo>
                  <a:lnTo>
                    <a:pt x="57" y="802"/>
                  </a:lnTo>
                  <a:lnTo>
                    <a:pt x="0" y="74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82" name=""/>
            <p:cNvSpPr/>
            <p:nvPr/>
          </p:nvSpPr>
          <p:spPr>
            <a:xfrm>
              <a:off x="8305920" y="6346080"/>
              <a:ext cx="109800" cy="91800"/>
            </a:xfrm>
            <a:custGeom>
              <a:avLst/>
              <a:gdLst/>
              <a:ahLst/>
              <a:rect l="l" t="t" r="r" b="b"/>
              <a:pathLst>
                <a:path w="406" h="390">
                  <a:moveTo>
                    <a:pt x="405" y="136"/>
                  </a:moveTo>
                  <a:lnTo>
                    <a:pt x="254" y="0"/>
                  </a:lnTo>
                  <a:lnTo>
                    <a:pt x="0" y="244"/>
                  </a:lnTo>
                  <a:lnTo>
                    <a:pt x="150" y="389"/>
                  </a:lnTo>
                  <a:lnTo>
                    <a:pt x="204" y="342"/>
                  </a:lnTo>
                  <a:lnTo>
                    <a:pt x="115" y="252"/>
                  </a:lnTo>
                  <a:lnTo>
                    <a:pt x="173" y="198"/>
                  </a:lnTo>
                  <a:lnTo>
                    <a:pt x="246" y="277"/>
                  </a:lnTo>
                  <a:lnTo>
                    <a:pt x="300" y="230"/>
                  </a:lnTo>
                  <a:lnTo>
                    <a:pt x="219" y="147"/>
                  </a:lnTo>
                  <a:lnTo>
                    <a:pt x="270" y="97"/>
                  </a:lnTo>
                  <a:lnTo>
                    <a:pt x="351" y="187"/>
                  </a:lnTo>
                  <a:lnTo>
                    <a:pt x="405" y="136"/>
                  </a:lnTo>
                </a:path>
              </a:pathLst>
            </a:custGeom>
            <a:solidFill>
              <a:srgbClr val="0000cc"/>
            </a:solidFill>
            <a:ln w="0">
              <a:no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483" name=""/>
            <p:cNvSpPr/>
            <p:nvPr/>
          </p:nvSpPr>
          <p:spPr>
            <a:xfrm>
              <a:off x="8482320" y="6497280"/>
              <a:ext cx="93960" cy="82440"/>
            </a:xfrm>
            <a:custGeom>
              <a:avLst/>
              <a:gdLst/>
              <a:ahLst/>
              <a:rect l="l" t="t" r="r" b="b"/>
              <a:pathLst>
                <a:path w="348" h="350">
                  <a:moveTo>
                    <a:pt x="167" y="214"/>
                  </a:moveTo>
                  <a:lnTo>
                    <a:pt x="257" y="123"/>
                  </a:lnTo>
                  <a:lnTo>
                    <a:pt x="269" y="116"/>
                  </a:lnTo>
                  <a:lnTo>
                    <a:pt x="272" y="105"/>
                  </a:lnTo>
                  <a:lnTo>
                    <a:pt x="269" y="98"/>
                  </a:lnTo>
                  <a:lnTo>
                    <a:pt x="272" y="87"/>
                  </a:lnTo>
                  <a:lnTo>
                    <a:pt x="265" y="87"/>
                  </a:lnTo>
                  <a:lnTo>
                    <a:pt x="249" y="83"/>
                  </a:lnTo>
                  <a:lnTo>
                    <a:pt x="245" y="79"/>
                  </a:lnTo>
                  <a:lnTo>
                    <a:pt x="241" y="76"/>
                  </a:lnTo>
                  <a:lnTo>
                    <a:pt x="226" y="76"/>
                  </a:lnTo>
                  <a:lnTo>
                    <a:pt x="222" y="79"/>
                  </a:lnTo>
                  <a:lnTo>
                    <a:pt x="214" y="87"/>
                  </a:lnTo>
                  <a:lnTo>
                    <a:pt x="93" y="214"/>
                  </a:lnTo>
                  <a:lnTo>
                    <a:pt x="77" y="221"/>
                  </a:lnTo>
                  <a:lnTo>
                    <a:pt x="77" y="229"/>
                  </a:lnTo>
                  <a:lnTo>
                    <a:pt x="74" y="232"/>
                  </a:lnTo>
                  <a:lnTo>
                    <a:pt x="74" y="250"/>
                  </a:lnTo>
                  <a:lnTo>
                    <a:pt x="81" y="258"/>
                  </a:lnTo>
                  <a:lnTo>
                    <a:pt x="93" y="265"/>
                  </a:lnTo>
                  <a:lnTo>
                    <a:pt x="105" y="269"/>
                  </a:lnTo>
                  <a:lnTo>
                    <a:pt x="113" y="269"/>
                  </a:lnTo>
                  <a:lnTo>
                    <a:pt x="120" y="261"/>
                  </a:lnTo>
                  <a:lnTo>
                    <a:pt x="124" y="258"/>
                  </a:lnTo>
                  <a:lnTo>
                    <a:pt x="128" y="254"/>
                  </a:lnTo>
                  <a:lnTo>
                    <a:pt x="167" y="214"/>
                  </a:lnTo>
                  <a:lnTo>
                    <a:pt x="226" y="272"/>
                  </a:lnTo>
                  <a:lnTo>
                    <a:pt x="206" y="294"/>
                  </a:lnTo>
                  <a:lnTo>
                    <a:pt x="179" y="319"/>
                  </a:lnTo>
                  <a:lnTo>
                    <a:pt x="152" y="330"/>
                  </a:lnTo>
                  <a:lnTo>
                    <a:pt x="132" y="349"/>
                  </a:lnTo>
                  <a:lnTo>
                    <a:pt x="113" y="345"/>
                  </a:lnTo>
                  <a:lnTo>
                    <a:pt x="81" y="341"/>
                  </a:lnTo>
                  <a:lnTo>
                    <a:pt x="70" y="327"/>
                  </a:lnTo>
                  <a:lnTo>
                    <a:pt x="58" y="316"/>
                  </a:lnTo>
                  <a:lnTo>
                    <a:pt x="38" y="301"/>
                  </a:lnTo>
                  <a:lnTo>
                    <a:pt x="19" y="287"/>
                  </a:lnTo>
                  <a:lnTo>
                    <a:pt x="7" y="272"/>
                  </a:lnTo>
                  <a:lnTo>
                    <a:pt x="3" y="254"/>
                  </a:lnTo>
                  <a:lnTo>
                    <a:pt x="0" y="232"/>
                  </a:lnTo>
                  <a:lnTo>
                    <a:pt x="0" y="214"/>
                  </a:lnTo>
                  <a:lnTo>
                    <a:pt x="3" y="203"/>
                  </a:lnTo>
                  <a:lnTo>
                    <a:pt x="11" y="185"/>
                  </a:lnTo>
                  <a:lnTo>
                    <a:pt x="23" y="156"/>
                  </a:lnTo>
                  <a:lnTo>
                    <a:pt x="167" y="18"/>
                  </a:lnTo>
                  <a:lnTo>
                    <a:pt x="187" y="3"/>
                  </a:lnTo>
                  <a:lnTo>
                    <a:pt x="206" y="3"/>
                  </a:lnTo>
                  <a:lnTo>
                    <a:pt x="226" y="0"/>
                  </a:lnTo>
                  <a:lnTo>
                    <a:pt x="241" y="0"/>
                  </a:lnTo>
                  <a:lnTo>
                    <a:pt x="253" y="3"/>
                  </a:lnTo>
                  <a:lnTo>
                    <a:pt x="272" y="3"/>
                  </a:lnTo>
                  <a:lnTo>
                    <a:pt x="292" y="18"/>
                  </a:lnTo>
                  <a:lnTo>
                    <a:pt x="304" y="36"/>
                  </a:lnTo>
                  <a:lnTo>
                    <a:pt x="308" y="39"/>
                  </a:lnTo>
                  <a:lnTo>
                    <a:pt x="323" y="54"/>
                  </a:lnTo>
                  <a:lnTo>
                    <a:pt x="335" y="65"/>
                  </a:lnTo>
                  <a:lnTo>
                    <a:pt x="343" y="76"/>
                  </a:lnTo>
                  <a:lnTo>
                    <a:pt x="347" y="94"/>
                  </a:lnTo>
                  <a:lnTo>
                    <a:pt x="347" y="112"/>
                  </a:lnTo>
                  <a:lnTo>
                    <a:pt x="347" y="127"/>
                  </a:lnTo>
                  <a:lnTo>
                    <a:pt x="339" y="145"/>
                  </a:lnTo>
                  <a:lnTo>
                    <a:pt x="335" y="156"/>
                  </a:lnTo>
                  <a:lnTo>
                    <a:pt x="323" y="178"/>
                  </a:lnTo>
                  <a:lnTo>
                    <a:pt x="226" y="272"/>
                  </a:lnTo>
                  <a:lnTo>
                    <a:pt x="167" y="214"/>
                  </a:lnTo>
                </a:path>
              </a:pathLst>
            </a:custGeom>
            <a:solidFill>
              <a:srgbClr val="0000cc"/>
            </a:solidFill>
            <a:ln w="0">
              <a:noFill/>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grpSp>
      <p:sp>
        <p:nvSpPr>
          <p:cNvPr id="484" name=""/>
          <p:cNvSpPr/>
          <p:nvPr/>
        </p:nvSpPr>
        <p:spPr>
          <a:xfrm>
            <a:off x="229320" y="6209280"/>
            <a:ext cx="37908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9999"/>
                </a:solidFill>
                <a:effectLst/>
                <a:uFillTx/>
                <a:latin typeface="Arial"/>
              </a:rPr>
              <a:t>19</a:t>
            </a:r>
            <a:endParaRPr b="0" lang="en-US" sz="1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5" name="PlaceHolder 1"/>
          <p:cNvSpPr>
            <a:spLocks noGrp="1"/>
          </p:cNvSpPr>
          <p:nvPr>
            <p:ph type="title"/>
          </p:nvPr>
        </p:nvSpPr>
        <p:spPr>
          <a:xfrm>
            <a:off x="1371240" y="609120"/>
            <a:ext cx="75438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ISO Should Do More Rigorous Market Power Analysis and Allow Scarcity Rents</a:t>
            </a:r>
            <a:endParaRPr b="1" lang="en-US" sz="4800" strike="noStrike" u="none">
              <a:solidFill>
                <a:srgbClr val="336699"/>
              </a:solidFill>
              <a:effectLst/>
              <a:uFillTx/>
              <a:latin typeface="Arial Narrow"/>
            </a:endParaRPr>
          </a:p>
        </p:txBody>
      </p:sp>
      <p:sp>
        <p:nvSpPr>
          <p:cNvPr id="486"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fontScale="70000" lnSpcReduction="19999"/>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The Market Analysis Unit report and the UC Energy Institute Report uses pricing above short term marginal cost to conclude that there is market power.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Further some analysis failed to take into consideration changes in supply and demand like the decrease in hydro generation</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To distinguish market power from scarcity, FERC should instruct the ISO to use rigorous analytical measures to determine market power.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At points of scarcity (e.g., at Stage 2 when you’re getting low of reserves and you’re cutting load) marginal cost is no longer a reasonable price.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Rather when you reach scarcity you should price scarcity rents at the value of energy (e.g., $1,500 as illustrated in the interruptible market)</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87" name="PlaceHolder 1"/>
          <p:cNvSpPr>
            <a:spLocks noGrp="1"/>
          </p:cNvSpPr>
          <p:nvPr>
            <p:ph type="title"/>
          </p:nvPr>
        </p:nvSpPr>
        <p:spPr>
          <a:xfrm>
            <a:off x="914040" y="609120"/>
            <a:ext cx="80010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To Investigate the Source of High Prices FERC Should Review:</a:t>
            </a:r>
            <a:endParaRPr b="1" lang="en-US" sz="4800" strike="noStrike" u="none">
              <a:solidFill>
                <a:srgbClr val="336699"/>
              </a:solidFill>
              <a:effectLst/>
              <a:uFillTx/>
              <a:latin typeface="Arial Narrow"/>
            </a:endParaRPr>
          </a:p>
        </p:txBody>
      </p:sp>
      <p:sp>
        <p:nvSpPr>
          <p:cNvPr id="488" name="PlaceHolder 2"/>
          <p:cNvSpPr>
            <a:spLocks noGrp="1"/>
          </p:cNvSpPr>
          <p:nvPr>
            <p:ph/>
          </p:nvPr>
        </p:nvSpPr>
        <p:spPr>
          <a:xfrm>
            <a:off x="1371240" y="1752120"/>
            <a:ext cx="7543800" cy="4343400"/>
          </a:xfrm>
          <a:prstGeom prst="rect">
            <a:avLst/>
          </a:prstGeom>
          <a:noFill/>
          <a:ln w="0">
            <a:noFill/>
          </a:ln>
        </p:spPr>
        <p:txBody>
          <a:bodyPr lIns="92160" rIns="92160" tIns="46080" bIns="46080" anchor="t">
            <a:normAutofit fontScale="92500" lnSpcReduction="9999"/>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High gas prices</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Below normal Hydro</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Lack of NOx credits</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High demand</a:t>
            </a:r>
            <a:endParaRPr b="0" lang="en-US" sz="28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How many MWs did the CA ISO procure during the Summer 2000 compared with  1999?</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Has PG&amp;E changed its bidding behavior associated with its Hydro facilities in 2000?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Were  baseload facilities operated differently in 2000 than in 1999?</a:t>
            </a:r>
            <a:endParaRPr b="0" lang="en-US" sz="2400" strike="noStrike" u="none">
              <a:solidFill>
                <a:srgbClr val="009999"/>
              </a:solidFill>
              <a:effectLst/>
              <a:uFillTx/>
              <a:latin typeface="Arial"/>
            </a:endParaRPr>
          </a:p>
        </p:txBody>
      </p:sp>
    </p:spTree>
  </p:cSld>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89"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To Investigate the Source of High Prices FERC should Review, (Continued)</a:t>
            </a:r>
            <a:endParaRPr b="1" lang="en-US" sz="4800" strike="noStrike" u="none">
              <a:solidFill>
                <a:srgbClr val="336699"/>
              </a:solidFill>
              <a:effectLst/>
              <a:uFillTx/>
              <a:latin typeface="Arial Narrow"/>
            </a:endParaRPr>
          </a:p>
        </p:txBody>
      </p:sp>
      <p:sp>
        <p:nvSpPr>
          <p:cNvPr id="490"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fontScale="92500" lnSpcReduction="9999"/>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Were any generation plants off-line due to unplanned maintenance during Summer 2000?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Were other Western power markets prices higher (year-on-year)?</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What options did SDG&amp;E have to "hedge" its retail rates?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What were prices in the CAL PX block forward market on Jan 15, 2000 and May 15, 2000?</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FERC and the  ISO should consider the regional impacts of any price caps implemented in California, such as prices not corresponding to flows</a:t>
            </a:r>
            <a:endParaRPr b="0" lang="en-US" sz="2400" strike="noStrike" u="none">
              <a:solidFill>
                <a:srgbClr val="009999"/>
              </a:solidFill>
              <a:effectLst/>
              <a:uFillTx/>
              <a:latin typeface="Arial"/>
            </a:endParaRPr>
          </a:p>
        </p:txBody>
      </p:sp>
    </p:spTree>
  </p:cSld>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Issues That May Not Be FERC Jurisdictional</a:t>
            </a:r>
            <a:endParaRPr b="1" lang="en-US" sz="4800" strike="noStrike" u="none">
              <a:solidFill>
                <a:srgbClr val="336699"/>
              </a:solidFill>
              <a:effectLst/>
              <a:uFillTx/>
              <a:latin typeface="Arial Narrow"/>
            </a:endParaRPr>
          </a:p>
        </p:txBody>
      </p:sp>
      <p:sp>
        <p:nvSpPr>
          <p:cNvPr id="492"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Limits on Hedging and the resulting high retail prices are state jurisdictional issues requiring no further FERC action</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What is the proper jurisdiction to remedy underscheduling incentives?  Is this a </a:t>
            </a:r>
            <a:r>
              <a:rPr b="0" i="1" lang="en-US" sz="2800" strike="noStrike" u="none">
                <a:solidFill>
                  <a:srgbClr val="009999"/>
                </a:solidFill>
                <a:effectLst/>
                <a:uFillTx/>
                <a:latin typeface="Arial"/>
              </a:rPr>
              <a:t>FERC</a:t>
            </a:r>
            <a:r>
              <a:rPr b="0" lang="en-US" sz="2800" strike="noStrike" u="none">
                <a:solidFill>
                  <a:srgbClr val="009999"/>
                </a:solidFill>
                <a:effectLst/>
                <a:uFillTx/>
                <a:latin typeface="Arial"/>
              </a:rPr>
              <a:t> problem?</a:t>
            </a:r>
            <a:endParaRPr b="0" lang="en-US" sz="28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93" name="PlaceHolder 1"/>
          <p:cNvSpPr>
            <a:spLocks noGrp="1"/>
          </p:cNvSpPr>
          <p:nvPr>
            <p:ph type="title"/>
          </p:nvPr>
        </p:nvSpPr>
        <p:spPr>
          <a:xfrm>
            <a:off x="1294920" y="609120"/>
            <a:ext cx="762012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Other Market</a:t>
            </a:r>
            <a:r>
              <a:rPr b="0" lang="en-US" sz="4000" strike="noStrike" u="none">
                <a:solidFill>
                  <a:srgbClr val="336699"/>
                </a:solidFill>
                <a:effectLst/>
                <a:uFillTx/>
                <a:latin typeface="Arial Narrow"/>
              </a:rPr>
              <a:t> </a:t>
            </a:r>
            <a:r>
              <a:rPr b="0" lang="en-US" sz="4800" strike="noStrike" u="none">
                <a:solidFill>
                  <a:srgbClr val="336699"/>
                </a:solidFill>
                <a:effectLst/>
                <a:uFillTx/>
                <a:latin typeface="Arial Narrow"/>
              </a:rPr>
              <a:t>Growing Pains</a:t>
            </a:r>
            <a:endParaRPr b="1" lang="en-US" sz="4800" strike="noStrike" u="none">
              <a:solidFill>
                <a:srgbClr val="336699"/>
              </a:solidFill>
              <a:effectLst/>
              <a:uFillTx/>
              <a:latin typeface="Arial Narrow"/>
            </a:endParaRPr>
          </a:p>
        </p:txBody>
      </p:sp>
      <p:sp>
        <p:nvSpPr>
          <p:cNvPr id="494" name="PlaceHolder 2"/>
          <p:cNvSpPr>
            <a:spLocks noGrp="1"/>
          </p:cNvSpPr>
          <p:nvPr>
            <p:ph/>
          </p:nvPr>
        </p:nvSpPr>
        <p:spPr>
          <a:xfrm>
            <a:off x="1142640" y="1981080"/>
            <a:ext cx="7467480" cy="4114800"/>
          </a:xfrm>
          <a:prstGeom prst="rect">
            <a:avLst/>
          </a:prstGeom>
          <a:noFill/>
          <a:ln w="0">
            <a:noFill/>
          </a:ln>
        </p:spPr>
        <p:txBody>
          <a:bodyPr lIns="92160" rIns="92160" tIns="46080" bIns="46080" anchor="t">
            <a:normAutofit fontScale="77500" lnSpcReduction="19999"/>
          </a:bodyPr>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Limited number of out-of state participants can access spin and non-spin markets.</a:t>
            </a:r>
            <a:endParaRPr b="0" lang="en-US" sz="26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Rate Freeze Prevents Consumers from Receiving Price Signals (I.e., some amount of load increase is illogical behavior)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Intrazonal congestion not explicitly priced--Socialized across all loads.</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Complex computer model used to price transmission.</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Relatively little transmission available in forward markets.</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Stakeholder Board Subject to Political Pressure</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Forward market liquidity has evaporated due to price cap changes.</a:t>
            </a:r>
            <a:endParaRPr b="0" lang="en-US" sz="2400" strike="noStrike" u="none">
              <a:solidFill>
                <a:srgbClr val="009999"/>
              </a:solidFill>
              <a:effectLst/>
              <a:uFillTx/>
              <a:latin typeface="Arial"/>
            </a:endParaRPr>
          </a:p>
        </p:txBody>
      </p:sp>
    </p:spTree>
  </p:cSld>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5" name="PlaceHolder 1"/>
          <p:cNvSpPr>
            <a:spLocks noGrp="1"/>
          </p:cNvSpPr>
          <p:nvPr>
            <p:ph type="title"/>
          </p:nvPr>
        </p:nvSpPr>
        <p:spPr>
          <a:xfrm>
            <a:off x="1143000" y="609120"/>
            <a:ext cx="77724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9999"/>
                </a:solidFill>
                <a:effectLst/>
                <a:uFillTx/>
                <a:latin typeface="Arial Narrow"/>
              </a:rPr>
              <a:t>We Do Not Have All the Answers.  Why?</a:t>
            </a:r>
            <a:endParaRPr b="1" lang="en-US" sz="4800" strike="noStrike" u="none">
              <a:solidFill>
                <a:srgbClr val="336699"/>
              </a:solidFill>
              <a:effectLst/>
              <a:uFillTx/>
              <a:latin typeface="Arial Narrow"/>
            </a:endParaRPr>
          </a:p>
        </p:txBody>
      </p:sp>
      <p:sp>
        <p:nvSpPr>
          <p:cNvPr id="496"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Much information that is necessary to analyze the California PX and ISO markets is not available to markets participants.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We believe that California can significantly enhance competition in its electricity markets if this information is made available:</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7" name="PlaceHolder 1"/>
          <p:cNvSpPr>
            <a:spLocks noGrp="1"/>
          </p:cNvSpPr>
          <p:nvPr>
            <p:ph type="title"/>
          </p:nvPr>
        </p:nvSpPr>
        <p:spPr>
          <a:xfrm>
            <a:off x="1219320" y="609120"/>
            <a:ext cx="76960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9999"/>
                </a:solidFill>
                <a:effectLst/>
                <a:uFillTx/>
                <a:latin typeface="Arial Narrow"/>
              </a:rPr>
              <a:t>Why Would Information Make the Market More Competitive?</a:t>
            </a:r>
            <a:endParaRPr b="1" lang="en-US" sz="4800" strike="noStrike" u="none">
              <a:solidFill>
                <a:srgbClr val="336699"/>
              </a:solidFill>
              <a:effectLst/>
              <a:uFillTx/>
              <a:latin typeface="Arial Narrow"/>
            </a:endParaRPr>
          </a:p>
        </p:txBody>
      </p:sp>
      <p:sp>
        <p:nvSpPr>
          <p:cNvPr id="498"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fontScale="92500" lnSpcReduction="9999"/>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Publishing price information would provide better price signals producing a more efficient market</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Publishing generation and load information would remove competitive advantages held by monopsony load servers and generators with a large percentage of the market.</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Publishing transmission information would remove the ATC knowledge advantage retained by grandfathered transmission contract holders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More information would help the market to self-police</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99" name="PlaceHolder 1"/>
          <p:cNvSpPr>
            <a:spLocks noGrp="1"/>
          </p:cNvSpPr>
          <p:nvPr>
            <p:ph type="title"/>
          </p:nvPr>
        </p:nvSpPr>
        <p:spPr>
          <a:xfrm>
            <a:off x="1294920" y="609120"/>
            <a:ext cx="762012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Generation and Load Information That Should be Available</a:t>
            </a:r>
            <a:endParaRPr b="1" lang="en-US" sz="4800" strike="noStrike" u="none">
              <a:solidFill>
                <a:srgbClr val="336699"/>
              </a:solidFill>
              <a:effectLst/>
              <a:uFillTx/>
              <a:latin typeface="Arial Narrow"/>
            </a:endParaRPr>
          </a:p>
        </p:txBody>
      </p:sp>
      <p:sp>
        <p:nvSpPr>
          <p:cNvPr id="500"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fontScale="92500" lnSpcReduction="9999"/>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"After the fact" actual meter information depicting actual unit-by-unit production and consumption within each zone.</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Unit outage information showing planned and forced outages.</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Water levels, or hydro outputs.  Weekly/monthly information.</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Data on significant unit outages etc. in the peak prices hours in question.</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Calls by the ISO on plants with Reliability Must Run contracts.</a:t>
            </a:r>
            <a:endParaRPr b="0" lang="en-US" sz="2400" strike="noStrike" u="none">
              <a:solidFill>
                <a:srgbClr val="009999"/>
              </a:solidFill>
              <a:effectLst/>
              <a:uFillTx/>
              <a:latin typeface="Arial"/>
            </a:endParaRPr>
          </a:p>
        </p:txBody>
      </p:sp>
    </p:spTree>
  </p:cSld>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50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Energy and Ancillary Service Price Information That Should be Available</a:t>
            </a:r>
            <a:endParaRPr b="1" lang="en-US" sz="4800" strike="noStrike" u="none">
              <a:solidFill>
                <a:srgbClr val="336699"/>
              </a:solidFill>
              <a:effectLst/>
              <a:uFillTx/>
              <a:latin typeface="Arial Narrow"/>
            </a:endParaRPr>
          </a:p>
        </p:txBody>
      </p:sp>
      <p:sp>
        <p:nvSpPr>
          <p:cNvPr id="502"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All bid information in both Day Ahead and Hour Ahead Markets, including generation and load, energy and ancillary services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The information for these markets should include: initial preferred schedules, final schedules and the BEEP stack, a</a:t>
            </a:r>
            <a:r>
              <a:rPr b="0" lang="en-US" sz="2400" strike="noStrike" u="none">
                <a:solidFill>
                  <a:srgbClr val="000000"/>
                </a:solidFill>
                <a:effectLst/>
                <a:uFillTx/>
                <a:latin typeface="Arial"/>
              </a:rPr>
              <a:t>ll day ahead load and generation bids  by Scheduling Coordinator</a:t>
            </a:r>
            <a:endParaRPr b="0" lang="en-US" sz="2400" strike="noStrike" u="none">
              <a:solidFill>
                <a:srgbClr val="009999"/>
              </a:solidFill>
              <a:effectLst/>
              <a:uFillTx/>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456840"/>
            <a:ext cx="7772400" cy="76212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California Competes with the Rest of the West for Scarce Supplies</a:t>
            </a:r>
            <a:endParaRPr b="1" lang="en-US" sz="4800" strike="noStrike" u="none">
              <a:solidFill>
                <a:srgbClr val="336699"/>
              </a:solidFill>
              <a:effectLst/>
              <a:uFillTx/>
              <a:latin typeface="Arial Narrow"/>
            </a:endParaRPr>
          </a:p>
        </p:txBody>
      </p:sp>
      <p:sp>
        <p:nvSpPr>
          <p:cNvPr id="39"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-13-</a:t>
            </a:r>
            <a:endParaRPr b="0" lang="en-US" sz="1100" strike="noStrike" u="none">
              <a:solidFill>
                <a:srgbClr val="009999"/>
              </a:solidFill>
              <a:effectLst/>
              <a:uFillTx/>
              <a:latin typeface="Times New Roman"/>
            </a:endParaRPr>
          </a:p>
        </p:txBody>
      </p:sp>
      <p:sp>
        <p:nvSpPr>
          <p:cNvPr id="40" name=""/>
          <p:cNvSpPr/>
          <p:nvPr/>
        </p:nvSpPr>
        <p:spPr>
          <a:xfrm>
            <a:off x="304920" y="1371600"/>
            <a:ext cx="8458200" cy="52578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00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9999"/>
              </a:solidFill>
              <a:effectLst/>
              <a:uFillTx/>
              <a:latin typeface="Times New Roman"/>
            </a:endParaRPr>
          </a:p>
          <a:p>
            <a:pPr marL="343080" indent="-343080">
              <a:lnSpc>
                <a:spcPct val="100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9999"/>
              </a:solidFill>
              <a:effectLst/>
              <a:uFillTx/>
              <a:latin typeface="Times New Roman"/>
            </a:endParaRPr>
          </a:p>
          <a:p>
            <a:pPr lvl="1" marL="743040" indent="-285840">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9999"/>
              </a:solidFill>
              <a:effectLst/>
              <a:uFillTx/>
              <a:latin typeface="Times New Roman"/>
            </a:endParaRPr>
          </a:p>
          <a:p>
            <a:pPr lvl="1" marL="743040" indent="-285840">
              <a:lnSpc>
                <a:spcPct val="100000"/>
              </a:lnSpc>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9999"/>
              </a:solidFill>
              <a:effectLst/>
              <a:uFillTx/>
              <a:latin typeface="Times New Roman"/>
            </a:endParaRPr>
          </a:p>
          <a:p>
            <a:pPr marL="343080" indent="-343080">
              <a:lnSpc>
                <a:spcPct val="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9999"/>
              </a:solidFill>
              <a:effectLst/>
              <a:uFillTx/>
              <a:latin typeface="Times New Roman"/>
            </a:endParaRPr>
          </a:p>
        </p:txBody>
      </p:sp>
      <p:sp>
        <p:nvSpPr>
          <p:cNvPr id="41" name="PlaceHolder 2"/>
          <p:cNvSpPr>
            <a:spLocks noGrp="1"/>
          </p:cNvSpPr>
          <p:nvPr>
            <p:ph/>
          </p:nvPr>
        </p:nvSpPr>
        <p:spPr>
          <a:xfrm>
            <a:off x="1371240" y="1676520"/>
            <a:ext cx="7162920" cy="4419360"/>
          </a:xfrm>
          <a:prstGeom prst="rect">
            <a:avLst/>
          </a:prstGeom>
          <a:noFill/>
          <a:ln w="0">
            <a:noFill/>
          </a:ln>
        </p:spPr>
        <p:txBody>
          <a:bodyPr lIns="92160" rIns="92160" tIns="46080" bIns="46080" anchor="t">
            <a:normAutofit/>
          </a:bodyPr>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Ample Long Distance Transmission</a:t>
            </a:r>
            <a:endParaRPr b="0" lang="en-US" sz="2400" strike="noStrike" u="none">
              <a:solidFill>
                <a:srgbClr val="009999"/>
              </a:solidFill>
              <a:effectLst/>
              <a:uFillTx/>
              <a:latin typeface="Arial"/>
            </a:endParaRPr>
          </a:p>
          <a:p>
            <a:pPr marL="343080" indent="-343080">
              <a:lnSpc>
                <a:spcPct val="75000"/>
              </a:lnSpc>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Traditional Northwest Players’ Best Opportunities Often Outside of the NW</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Powerex Accesses Alberta Pool, Northwest, California</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BPA often prices Daily Offer at PX Index price</a:t>
            </a:r>
            <a:endParaRPr b="0" lang="en-US" sz="2400" strike="noStrike" u="none">
              <a:solidFill>
                <a:srgbClr val="009999"/>
              </a:solidFill>
              <a:effectLst/>
              <a:uFillTx/>
              <a:latin typeface="Arial"/>
            </a:endParaRPr>
          </a:p>
          <a:p>
            <a:pPr lvl="1" marL="743040" indent="-285840">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Spread between COB and Northern California close to $0/MWh</a:t>
            </a:r>
            <a:endParaRPr b="0" lang="en-US" sz="2400" strike="noStrike" u="none">
              <a:solidFill>
                <a:srgbClr val="009999"/>
              </a:solidFill>
              <a:effectLst/>
              <a:uFillTx/>
              <a:latin typeface="Arial"/>
            </a:endParaRPr>
          </a:p>
          <a:p>
            <a:pPr marL="343080" indent="-343080">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Turbine Market is National --&gt; Northwest and California must compete with All of North America for New Resources</a:t>
            </a: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503"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6699"/>
                </a:solidFill>
                <a:effectLst/>
                <a:uFillTx/>
                <a:latin typeface="Arial Narrow"/>
              </a:rPr>
              <a:t>Transmission Information That Should be Available</a:t>
            </a:r>
            <a:endParaRPr b="1" lang="en-US" sz="4800" strike="noStrike" u="none">
              <a:solidFill>
                <a:srgbClr val="336699"/>
              </a:solidFill>
              <a:effectLst/>
              <a:uFillTx/>
              <a:latin typeface="Arial Narrow"/>
            </a:endParaRPr>
          </a:p>
        </p:txBody>
      </p:sp>
      <p:sp>
        <p:nvSpPr>
          <p:cNvPr id="504"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information should include adjustment bids, day ahead schedules, hour ahead schedules, real time adjustments, actual flows, and transmission availability by category of ownership.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This information should be provided for all transmission lines.</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Significant Intra-zonal congestion by  transmission path.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Data should be differentiated by existing and new, firm use transmission contracts. </a:t>
            </a:r>
            <a:endParaRPr b="0" lang="en-US" sz="2400" strike="noStrike" u="none">
              <a:solidFill>
                <a:srgbClr val="009999"/>
              </a:solidFill>
              <a:effectLst/>
              <a:uFillTx/>
              <a:latin typeface="Arial"/>
            </a:endParaRPr>
          </a:p>
        </p:txBody>
      </p:sp>
    </p:spTree>
  </p:cSld>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505"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Narrow"/>
              </a:rPr>
              <a:t>When Should This Information Be Available?</a:t>
            </a:r>
            <a:endParaRPr b="1" lang="en-US" sz="4800" strike="noStrike" u="none">
              <a:solidFill>
                <a:srgbClr val="336699"/>
              </a:solidFill>
              <a:effectLst/>
              <a:uFillTx/>
              <a:latin typeface="Arial Narrow"/>
            </a:endParaRPr>
          </a:p>
        </p:txBody>
      </p:sp>
      <p:sp>
        <p:nvSpPr>
          <p:cNvPr id="506" name="PlaceHolder 2"/>
          <p:cNvSpPr>
            <a:spLocks noGrp="1"/>
          </p:cNvSpPr>
          <p:nvPr>
            <p:ph/>
          </p:nvPr>
        </p:nvSpPr>
        <p:spPr>
          <a:xfrm>
            <a:off x="1371240" y="1981080"/>
            <a:ext cx="7543800" cy="41148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information listed above ought to be provided as close to "real time" as possible.  </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At a minimum it ought to be provided to the market within 24 hours.</a:t>
            </a:r>
            <a:endParaRPr b="0" lang="en-US" sz="2400" strike="noStrike" u="none">
              <a:solidFill>
                <a:srgbClr val="009999"/>
              </a:solidFill>
              <a:effectLst/>
              <a:uFillTx/>
              <a:latin typeface="Aria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42" name=""/>
          <p:cNvGraphicFramePr/>
          <p:nvPr/>
        </p:nvGraphicFramePr>
        <p:xfrm>
          <a:off x="457200" y="457200"/>
          <a:ext cx="8001000" cy="6194520"/>
        </p:xfrm>
        <a:graphic>
          <a:graphicData uri="http://schemas.openxmlformats.org/presentationml/2006/ole">
            <p:oleObj progId="Excel.Sheet.12" r:id="rId1" spid="">
              <p:embed/>
              <p:pic>
                <p:nvPicPr>
                  <p:cNvPr id="43" name="" descr=""/>
                  <p:cNvPicPr/>
                  <p:nvPr/>
                </p:nvPicPr>
                <p:blipFill>
                  <a:blip r:embed="rId2"/>
                  <a:stretch/>
                </p:blipFill>
                <p:spPr>
                  <a:xfrm>
                    <a:off x="457200" y="457200"/>
                    <a:ext cx="8001000" cy="6194520"/>
                  </a:xfrm>
                  <a:prstGeom prst="rect">
                    <a:avLst/>
                  </a:prstGeom>
                  <a:noFill/>
                  <a:ln w="0">
                    <a:noFill/>
                  </a:ln>
                </p:spPr>
              </p:pic>
            </p:oleObj>
          </a:graphicData>
        </a:graphic>
      </p:graphicFrame>
      <p:sp>
        <p:nvSpPr>
          <p:cNvPr id="44"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-4-</a:t>
            </a:r>
            <a:endParaRPr b="0" lang="en-US" sz="1100" strike="noStrike" u="none">
              <a:solidFill>
                <a:srgbClr val="009999"/>
              </a:solidFill>
              <a:effectLst/>
              <a:uFillTx/>
              <a:latin typeface="Times New Roman"/>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45" name=""/>
          <p:cNvGraphicFramePr/>
          <p:nvPr/>
        </p:nvGraphicFramePr>
        <p:xfrm>
          <a:off x="790560" y="461880"/>
          <a:ext cx="7564320" cy="5935680"/>
        </p:xfrm>
        <a:graphic>
          <a:graphicData uri="http://schemas.openxmlformats.org/presentationml/2006/ole">
            <p:oleObj progId="Excel.Sheet.12" r:id="rId1" spid="">
              <p:embed/>
              <p:pic>
                <p:nvPicPr>
                  <p:cNvPr id="46" name="" descr=""/>
                  <p:cNvPicPr/>
                  <p:nvPr/>
                </p:nvPicPr>
                <p:blipFill>
                  <a:blip r:embed="rId2"/>
                  <a:stretch/>
                </p:blipFill>
                <p:spPr>
                  <a:xfrm>
                    <a:off x="790560" y="461880"/>
                    <a:ext cx="7564320" cy="5935680"/>
                  </a:xfrm>
                  <a:prstGeom prst="rect">
                    <a:avLst/>
                  </a:prstGeom>
                  <a:noFill/>
                  <a:ln w="0">
                    <a:noFill/>
                  </a:ln>
                </p:spPr>
              </p:pic>
            </p:oleObj>
          </a:graphicData>
        </a:graphic>
      </p:graphicFrame>
      <p:sp>
        <p:nvSpPr>
          <p:cNvPr id="47" name=""/>
          <p:cNvSpPr/>
          <p:nvPr/>
        </p:nvSpPr>
        <p:spPr>
          <a:xfrm>
            <a:off x="8686800" y="6597720"/>
            <a:ext cx="4572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100" strike="noStrike" u="none">
                <a:solidFill>
                  <a:srgbClr val="009999"/>
                </a:solidFill>
                <a:effectLst/>
                <a:uFillTx/>
                <a:latin typeface="Arial"/>
              </a:rPr>
              <a:t>-5-</a:t>
            </a:r>
            <a:endParaRPr b="0" lang="en-US" sz="1100" strike="noStrike" u="none">
              <a:solidFill>
                <a:srgbClr val="009999"/>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811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2000-08-18T18:46:27Z</dcterms:created>
  <dc:creator>mary</dc:creator>
  <dc:description/>
  <dc:language>en-US</dc:language>
  <cp:lastModifiedBy>mary</cp:lastModifiedBy>
  <cp:lastPrinted>2000-08-18T14:36:00Z</cp:lastPrinted>
  <dcterms:modified xsi:type="dcterms:W3CDTF">2000-08-21T21:50:17Z</dcterms:modified>
  <cp:revision>24</cp:revision>
  <dc:subject/>
  <dc:title>No Slide Title</dc:title>
</cp:coreProperties>
</file>