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29.wmf" ContentType="image/x-wmf"/>
  <Override PartName="/ppt/media/image27.wmf" ContentType="image/x-wmf"/>
  <Override PartName="/ppt/media/image26.wmf" ContentType="image/x-wmf"/>
  <Override PartName="/ppt/media/image7.wmf" ContentType="image/x-wmf"/>
  <Override PartName="/ppt/media/image16.wmf" ContentType="image/x-wmf"/>
  <Override PartName="/ppt/media/image11.wmf" ContentType="image/x-wmf"/>
  <Override PartName="/ppt/media/image2.wmf" ContentType="image/x-wmf"/>
  <Override PartName="/ppt/media/image17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9.wmf" ContentType="image/x-wmf"/>
  <Override PartName="/ppt/media/image13.wmf" ContentType="image/x-wmf"/>
  <Override PartName="/ppt/media/image4.wmf" ContentType="image/x-wmf"/>
  <Override PartName="/ppt/media/image30.wmf" ContentType="image/x-wmf"/>
  <Override PartName="/ppt/media/image1.png" ContentType="image/png"/>
  <Override PartName="/ppt/media/image28.wmf" ContentType="image/x-wmf"/>
  <Override PartName="/ppt/media/image31.wmf" ContentType="image/x-wmf"/>
  <Override PartName="/ppt/media/image32.wmf" ContentType="image/x-wmf"/>
  <Override PartName="/ppt/media/image10.wmf" ContentType="image/x-wmf"/>
  <Override PartName="/ppt/media/image6.wmf" ContentType="image/x-wmf"/>
  <Override PartName="/ppt/media/image15.wmf" ContentType="image/x-wmf"/>
  <Override PartName="/ppt/media/image5.wmf" ContentType="image/x-wmf"/>
  <Override PartName="/ppt/media/image14.wmf" ContentType="image/x-wmf"/>
  <Override PartName="/ppt/media/image18.png" ContentType="image/png"/>
  <Override PartName="/ppt/media/image20.png" ContentType="image/png"/>
  <Override PartName="/ppt/media/image19.png" ContentType="image/png"/>
  <Override PartName="/ppt/media/image21.png" ContentType="image/png"/>
  <Override PartName="/ppt/media/image22.png" ContentType="image/png"/>
  <Override PartName="/ppt/media/image23.wmf" ContentType="image/x-wmf"/>
  <Override PartName="/ppt/media/image24.wmf" ContentType="image/x-wmf"/>
  <Override PartName="/ppt/media/image25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slides/_rels/slide41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13.xml.rels" ContentType="application/vnd.openxmlformats-package.relationships+xml"/>
  <Override PartName="/ppt/slides/_rels/slide59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46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57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43.xml.rels" ContentType="application/vnd.openxmlformats-package.relationships+xml"/>
  <Override PartName="/ppt/slides/_rels/slide17.xml.rels" ContentType="application/vnd.openxmlformats-package.relationships+xml"/>
  <Override PartName="/ppt/slides/_rels/slide54.xml.rels" ContentType="application/vnd.openxmlformats-package.relationships+xml"/>
  <Override PartName="/ppt/slides/_rels/slide42.xml.rels" ContentType="application/vnd.openxmlformats-package.relationships+xml"/>
  <Override PartName="/ppt/slides/_rels/slide16.xml.rels" ContentType="application/vnd.openxmlformats-package.relationships+xml"/>
  <Override PartName="/ppt/slides/_rels/slide53.xml.rels" ContentType="application/vnd.openxmlformats-package.relationships+xml"/>
  <Override PartName="/ppt/slides/_rels/slide15.xml.rels" ContentType="application/vnd.openxmlformats-package.relationships+xml"/>
  <Override PartName="/ppt/slides/_rels/slide52.xml.rels" ContentType="application/vnd.openxmlformats-package.relationships+xml"/>
  <Override PartName="/ppt/slides/_rels/slide51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14.xml.rels" ContentType="application/vnd.openxmlformats-package.relationships+xml"/>
  <Override PartName="/ppt/slides/_rels/slide69.xml.rels" ContentType="application/vnd.openxmlformats-package.relationships+xml"/>
  <Override PartName="/ppt/slides/_rels/slide32.xml.rels" ContentType="application/vnd.openxmlformats-package.relationships+xml"/>
  <Override PartName="/ppt/slides/_rels/slide70.xml.rels" ContentType="application/vnd.openxmlformats-package.relationships+xml"/>
  <Override PartName="/ppt/slides/_rels/slide28.xml.rels" ContentType="application/vnd.openxmlformats-package.relationships+xml"/>
  <Override PartName="/ppt/slides/_rels/slide68.xml.rels" ContentType="application/vnd.openxmlformats-package.relationships+xml"/>
  <Override PartName="/ppt/slides/_rels/slide31.xml.rels" ContentType="application/vnd.openxmlformats-package.relationships+xml"/>
  <Override PartName="/ppt/slides/_rels/slide67.xml.rels" ContentType="application/vnd.openxmlformats-package.relationships+xml"/>
  <Override PartName="/ppt/slides/_rels/slide30.xml.rels" ContentType="application/vnd.openxmlformats-package.relationships+xml"/>
  <Override PartName="/ppt/slides/_rels/slide27.xml.rels" ContentType="application/vnd.openxmlformats-package.relationships+xml"/>
  <Override PartName="/ppt/slides/_rels/slide64.xml.rels" ContentType="application/vnd.openxmlformats-package.relationships+xml"/>
  <Override PartName="/ppt/slides/_rels/slide66.xml.rels" ContentType="application/vnd.openxmlformats-package.relationships+xml"/>
  <Override PartName="/ppt/slides/_rels/slide1.xml.rels" ContentType="application/vnd.openxmlformats-package.relationships+xml"/>
  <Override PartName="/ppt/slides/_rels/slide29.xml.rels" ContentType="application/vnd.openxmlformats-package.relationships+xml"/>
  <Override PartName="/ppt/slides/_rels/slide63.xml.rels" ContentType="application/vnd.openxmlformats-package.relationships+xml"/>
  <Override PartName="/ppt/slides/_rels/slide65.xml.rels" ContentType="application/vnd.openxmlformats-package.relationships+xml"/>
  <Override PartName="/ppt/slides/_rels/slide62.xml.rels" ContentType="application/vnd.openxmlformats-package.relationships+xml"/>
  <Override PartName="/ppt/slides/_rels/slide61.xml.rels" ContentType="application/vnd.openxmlformats-package.relationships+xml"/>
  <Override PartName="/ppt/slides/_rels/slide19.xml.rels" ContentType="application/vnd.openxmlformats-package.relationships+xml"/>
  <Override PartName="/ppt/slides/_rels/slide60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5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69.xml" ContentType="application/vnd.openxmlformats-officedocument.presentationml.slide+xml"/>
  <Override PartName="/ppt/slides/slide32.xml" ContentType="application/vnd.openxmlformats-officedocument.presentationml.slide+xml"/>
  <Override PartName="/ppt/slides/slide70.xml" ContentType="application/vnd.openxmlformats-officedocument.presentationml.slide+xml"/>
  <Override PartName="/ppt/slides/slide28.xml" ContentType="application/vnd.openxmlformats-officedocument.presentationml.slide+xml"/>
  <Override PartName="/ppt/slides/slide68.xml" ContentType="application/vnd.openxmlformats-officedocument.presentationml.slide+xml"/>
  <Override PartName="/ppt/slides/slide31.xml" ContentType="application/vnd.openxmlformats-officedocument.presentationml.slide+xml"/>
  <Override PartName="/ppt/slides/slide67.xml" ContentType="application/vnd.openxmlformats-officedocument.presentationml.slide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64.xml" ContentType="application/vnd.openxmlformats-officedocument.presentationml.slide+xml"/>
  <Override PartName="/ppt/slides/slide66.xml" ContentType="application/vnd.openxmlformats-officedocument.presentationml.slide+xml"/>
  <Override PartName="/ppt/slides/slide29.xml" ContentType="application/vnd.openxmlformats-officedocument.presentationml.slide+xml"/>
  <Override PartName="/ppt/slides/slide26.xml" ContentType="application/vnd.openxmlformats-officedocument.presentationml.slide+xml"/>
  <Override PartName="/ppt/slides/slide63.xml" ContentType="application/vnd.openxmlformats-officedocument.presentationml.slide+xml"/>
  <Override PartName="/ppt/slides/slide65.xml" ContentType="application/vnd.openxmlformats-officedocument.presentationml.slide+xml"/>
  <Override PartName="/ppt/slides/slide62.xml" ContentType="application/vnd.openxmlformats-officedocument.presentationml.slide+xml"/>
  <Override PartName="/ppt/slides/slide61.xml" ContentType="application/vnd.openxmlformats-officedocument.presentationml.slide+xml"/>
  <Override PartName="/ppt/slides/slide19.xml" ContentType="application/vnd.openxmlformats-officedocument.presentationml.slide+xml"/>
  <Override PartName="/ppt/slides/slide60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Slides/_rels/notesSlide58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5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slide" Target="slides/slide66.xml"/><Relationship Id="rId70" Type="http://schemas.openxmlformats.org/officeDocument/2006/relationships/slide" Target="slides/slide67.xml"/><Relationship Id="rId71" Type="http://schemas.openxmlformats.org/officeDocument/2006/relationships/slide" Target="slides/slide68.xml"/><Relationship Id="rId72" Type="http://schemas.openxmlformats.org/officeDocument/2006/relationships/slide" Target="slides/slide69.xml"/><Relationship Id="rId73" Type="http://schemas.openxmlformats.org/officeDocument/2006/relationships/slide" Target="slides/slide70.xml"/><Relationship Id="rId7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0" y="0"/>
            <a:ext cx="6858000" cy="918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ldImg"/>
          </p:nvPr>
        </p:nvSpPr>
        <p:spPr>
          <a:xfrm>
            <a:off x="1135080" y="689040"/>
            <a:ext cx="4589280" cy="344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move the slide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914400" y="43610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dt" idx="10"/>
          </p:nvPr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67F105-E1DB-4C37-BF8B-9BB6661A4224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ftr" idx="11"/>
          </p:nvPr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6"/>
          <p:cNvSpPr>
            <a:spLocks noGrp="1"/>
          </p:cNvSpPr>
          <p:nvPr>
            <p:ph type="sldNum" idx="12"/>
          </p:nvPr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244A7FC-3762-4A87-959E-CE49F963D94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58.xml.rels><?xml version="1.0" encoding="UTF-8"?>
<Relationships xmlns="http://schemas.openxmlformats.org/package/2006/relationships"><Relationship Id="rId1" Type="http://schemas.openxmlformats.org/officeDocument/2006/relationships/slide" Target="../slides/slide5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31B5376-FB5B-465C-88C4-B14D0A2E64E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07FB447-7DCA-4368-822C-F239096B51F5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PlaceHolder 1"/>
          <p:cNvSpPr>
            <a:spLocks noGrp="1"/>
          </p:cNvSpPr>
          <p:nvPr>
            <p:ph type="sldImg"/>
          </p:nvPr>
        </p:nvSpPr>
        <p:spPr>
          <a:xfrm>
            <a:off x="855720" y="297000"/>
            <a:ext cx="4622760" cy="34668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228778-A1D8-40A4-9A1D-AECC44C7E99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5C87AF2-3BF9-4475-81FD-0132D2AAADEB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PlaceHolder 1"/>
          <p:cNvSpPr>
            <a:spLocks noGrp="1"/>
          </p:cNvSpPr>
          <p:nvPr>
            <p:ph type="sldImg"/>
          </p:nvPr>
        </p:nvSpPr>
        <p:spPr>
          <a:xfrm>
            <a:off x="1135080" y="690480"/>
            <a:ext cx="4591080" cy="3441960"/>
          </a:xfrm>
          <a:prstGeom prst="rect">
            <a:avLst/>
          </a:prstGeom>
          <a:ln w="0">
            <a:noFill/>
          </a:ln>
        </p:spPr>
      </p:sp>
      <p:sp>
        <p:nvSpPr>
          <p:cNvPr id="515" name="PlaceHolder 2"/>
          <p:cNvSpPr>
            <a:spLocks noGrp="1"/>
          </p:cNvSpPr>
          <p:nvPr>
            <p:ph type="body"/>
          </p:nvPr>
        </p:nvSpPr>
        <p:spPr>
          <a:xfrm>
            <a:off x="912960" y="4359240"/>
            <a:ext cx="503208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326BE85-43A1-48A6-A89A-EED3B1F3C3B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F56B1B6-780B-4D76-BCA5-81A23CDCB9DD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PlaceHolder 1"/>
          <p:cNvSpPr>
            <a:spLocks noGrp="1"/>
          </p:cNvSpPr>
          <p:nvPr>
            <p:ph type="sldImg"/>
          </p:nvPr>
        </p:nvSpPr>
        <p:spPr>
          <a:xfrm>
            <a:off x="1136520" y="690480"/>
            <a:ext cx="4587840" cy="3441960"/>
          </a:xfrm>
          <a:prstGeom prst="rect">
            <a:avLst/>
          </a:prstGeom>
          <a:ln w="0">
            <a:noFill/>
          </a:ln>
        </p:spPr>
      </p:sp>
      <p:sp>
        <p:nvSpPr>
          <p:cNvPr id="521" name="PlaceHolder 2"/>
          <p:cNvSpPr>
            <a:spLocks noGrp="1"/>
          </p:cNvSpPr>
          <p:nvPr>
            <p:ph type="body"/>
          </p:nvPr>
        </p:nvSpPr>
        <p:spPr>
          <a:xfrm>
            <a:off x="912960" y="4359240"/>
            <a:ext cx="503208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4211C9-6178-4BB1-AE23-790704244E3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779EC6-F660-43C7-8F0C-2DC7F4463104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PlaceHolder 1"/>
          <p:cNvSpPr>
            <a:spLocks noGrp="1"/>
          </p:cNvSpPr>
          <p:nvPr>
            <p:ph type="sldImg"/>
          </p:nvPr>
        </p:nvSpPr>
        <p:spPr>
          <a:xfrm>
            <a:off x="1138320" y="689040"/>
            <a:ext cx="4586040" cy="3440160"/>
          </a:xfrm>
          <a:prstGeom prst="rect">
            <a:avLst/>
          </a:prstGeom>
          <a:ln w="0">
            <a:noFill/>
          </a:ln>
        </p:spPr>
      </p:sp>
      <p:sp>
        <p:nvSpPr>
          <p:cNvPr id="527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686B39D-FFDC-4D6B-879F-E106B67BCD6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1EA610-E383-4EB9-921B-25A8199DBC63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1"/>
          <p:cNvSpPr>
            <a:spLocks noGrp="1"/>
          </p:cNvSpPr>
          <p:nvPr>
            <p:ph type="sldImg"/>
          </p:nvPr>
        </p:nvSpPr>
        <p:spPr>
          <a:xfrm>
            <a:off x="1138320" y="689040"/>
            <a:ext cx="4586040" cy="3440160"/>
          </a:xfrm>
          <a:prstGeom prst="rect">
            <a:avLst/>
          </a:prstGeom>
          <a:ln w="0">
            <a:noFill/>
          </a:ln>
        </p:spPr>
      </p:sp>
      <p:sp>
        <p:nvSpPr>
          <p:cNvPr id="533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"/>
          <p:cNvSpPr txBox="1"/>
          <p:nvPr/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AA0166C-E7D4-4665-AD10-6500F663AAE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 txBox="1"/>
          <p:nvPr/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 txBox="1"/>
          <p:nvPr/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 txBox="1"/>
          <p:nvPr/>
        </p:nvSpPr>
        <p:spPr>
          <a:xfrm>
            <a:off x="388584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517D47-4925-444F-BE1A-1708FDC42F18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PlaceHolder 1"/>
          <p:cNvSpPr>
            <a:spLocks noGrp="1"/>
          </p:cNvSpPr>
          <p:nvPr>
            <p:ph type="sldImg"/>
          </p:nvPr>
        </p:nvSpPr>
        <p:spPr>
          <a:xfrm>
            <a:off x="1138320" y="689040"/>
            <a:ext cx="4586040" cy="3440160"/>
          </a:xfrm>
          <a:prstGeom prst="rect">
            <a:avLst/>
          </a:prstGeom>
          <a:ln w="0">
            <a:noFill/>
          </a:ln>
        </p:spPr>
      </p:sp>
      <p:sp>
        <p:nvSpPr>
          <p:cNvPr id="539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9E89EC-B1A6-4DB2-ABCE-86A1C1EA9EDE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63F19A-6551-4BB7-A103-355576149FB2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F20B307-7A46-4BEB-AE2B-C07B33A63113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20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18.png"/><Relationship Id="rId3" Type="http://schemas.openxmlformats.org/officeDocument/2006/relationships/image" Target="../media/image20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18.png"/><Relationship Id="rId3" Type="http://schemas.openxmlformats.org/officeDocument/2006/relationships/image" Target="../media/image22.png"/><Relationship Id="rId4" Type="http://schemas.openxmlformats.org/officeDocument/2006/relationships/image" Target="../media/image20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slideLayout" Target="../slideLayouts/slideLayout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3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7.wmf"/><Relationship Id="rId3" Type="http://schemas.openxmlformats.org/officeDocument/2006/relationships/slideLayout" Target="../slideLayouts/slideLayout3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8.wmf"/><Relationship Id="rId3" Type="http://schemas.openxmlformats.org/officeDocument/2006/relationships/slideLayout" Target="../slideLayouts/slideLayout1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9.wmf"/><Relationship Id="rId3" Type="http://schemas.openxmlformats.org/officeDocument/2006/relationships/slideLayout" Target="../slideLayouts/slideLayout1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1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1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1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8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ENE_C_WHI" descr=""/>
          <p:cNvPicPr/>
          <p:nvPr/>
        </p:nvPicPr>
        <p:blipFill>
          <a:blip r:embed="rId1"/>
          <a:stretch/>
        </p:blipFill>
        <p:spPr>
          <a:xfrm>
            <a:off x="7467480" y="5410080"/>
            <a:ext cx="90324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533520" y="1752480"/>
            <a:ext cx="7788240" cy="18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6699"/>
                </a:solidFill>
                <a:effectLst/>
                <a:uFillTx/>
                <a:latin typeface="Arial Black"/>
              </a:rPr>
              <a:t>What About the California Wholesale Market Really Needs Fixing?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August 24, 2000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170080" y="5334120"/>
            <a:ext cx="44802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Mary Hain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Director, Federal Regulatory Affairs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Enron Corp.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304920" y="380880"/>
            <a:ext cx="8458200" cy="624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-6-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"/>
          <p:cNvGraphicFramePr/>
          <p:nvPr/>
        </p:nvGraphicFramePr>
        <p:xfrm>
          <a:off x="228600" y="990720"/>
          <a:ext cx="8674200" cy="5397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990720"/>
                    <a:ext cx="8674200" cy="539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52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53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" name=""/>
          <p:cNvSpPr/>
          <p:nvPr/>
        </p:nvSpPr>
        <p:spPr>
          <a:xfrm>
            <a:off x="3386880" y="494280"/>
            <a:ext cx="2906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WSCC Loads (GW)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84440" y="989640"/>
            <a:ext cx="77706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is not an island and cannot develop a self-contained solution.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79360" y="6209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/>
          </p:nvPr>
        </p:nvSpPr>
        <p:spPr>
          <a:xfrm>
            <a:off x="609120" y="1218960"/>
            <a:ext cx="800100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461880" y="1703520"/>
          <a:ext cx="7923240" cy="4227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1880" y="1703520"/>
                    <a:ext cx="7923240" cy="422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WSCC Capacity Additions</a:t>
            </a:r>
            <a:endParaRPr b="0" lang="en-US" sz="4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-10-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"/>
          <p:cNvGraphicFramePr/>
          <p:nvPr/>
        </p:nvGraphicFramePr>
        <p:xfrm>
          <a:off x="304920" y="228600"/>
          <a:ext cx="8458200" cy="6014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28600"/>
                    <a:ext cx="8458200" cy="601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2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-11-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"/>
          <p:cNvGraphicFramePr/>
          <p:nvPr/>
        </p:nvGraphicFramePr>
        <p:xfrm>
          <a:off x="762120" y="2438280"/>
          <a:ext cx="7546680" cy="5108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438280"/>
                    <a:ext cx="7546680" cy="510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09480" y="53352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-7-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Volume Runoff Percent of Normal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title"/>
          </p:nvPr>
        </p:nvSpPr>
        <p:spPr>
          <a:xfrm>
            <a:off x="1219320" y="609120"/>
            <a:ext cx="76960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Has Recent Unusually Strong Hydro Fooled Us?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"/>
          <p:cNvGraphicFramePr/>
          <p:nvPr/>
        </p:nvGraphicFramePr>
        <p:xfrm>
          <a:off x="1908000" y="0"/>
          <a:ext cx="5299200" cy="6858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8000" y="0"/>
                    <a:ext cx="52992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2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-9-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"/>
          <p:cNvGraphicFramePr/>
          <p:nvPr/>
        </p:nvGraphicFramePr>
        <p:xfrm>
          <a:off x="231840" y="461880"/>
          <a:ext cx="8680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1840" y="461880"/>
                    <a:ext cx="8680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-8-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88" name=""/>
          <p:cNvGrpSpPr/>
          <p:nvPr/>
        </p:nvGrpSpPr>
        <p:grpSpPr>
          <a:xfrm>
            <a:off x="8305920" y="6095880"/>
            <a:ext cx="533160" cy="463680"/>
            <a:chOff x="8305920" y="6095880"/>
            <a:chExt cx="533160" cy="463680"/>
          </a:xfrm>
        </p:grpSpPr>
        <p:sp>
          <p:nvSpPr>
            <p:cNvPr id="89" name=""/>
            <p:cNvSpPr/>
            <p:nvPr/>
          </p:nvSpPr>
          <p:spPr>
            <a:xfrm>
              <a:off x="8528040" y="626472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8359200" y="631656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8419320" y="636588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8532360" y="618408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8373600" y="609588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8305920" y="626976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8482320" y="642096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6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21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990360" y="457200"/>
            <a:ext cx="739116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In Sum, Scarcity is Real - Generation is Needed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98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-11-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1143000" y="2133360"/>
            <a:ext cx="7391520" cy="3733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Scarcity is real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Energy prices driven  by scarcity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 generation required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523880" y="609120"/>
            <a:ext cx="739152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Current Supply/Demand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440" y="457200"/>
            <a:ext cx="80010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Summary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2189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prices in peak periods are the result of scarcity and are necessary to incent needed generation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Retail/Wholesale Market Interaction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Retail customers are benefiting from the low prices during shoulder months caused by wholesale competition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major problem is in the retail market where high peak period wholesale prices have not been mitigated by forward purchases 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Underscheduling in forward market causes high demand and reliability problems during real time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-2-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FERC Regulatory Overlay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Allowed Cal ISO to set “bid”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27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Price reduced from $250 to $750 on 10/1/99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27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Reduced from $750 to $500 on 6/29/00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27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Reduced from $500 to $250 on 8/7/00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 PX - recently reduced from $2500 implicit cap to $350 explicit cap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Price Controls Will Perpetuate Scarcity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05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-12-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533160" y="1828440"/>
            <a:ext cx="830556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plants are needed; Demand is still not very price responsive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Operating costs of plants are increasing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Gas prices high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Gas generally is on the Margin in WSCC (I.e., Gas-fired generation sets the electricity generating market price)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plant economics will keep generators from investing in generation if they anticipate price cap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state and out of state generation will be incented to sell out of state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"/>
          <p:cNvGraphicFramePr/>
          <p:nvPr/>
        </p:nvGraphicFramePr>
        <p:xfrm>
          <a:off x="380880" y="609480"/>
          <a:ext cx="8229600" cy="5784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609480"/>
                    <a:ext cx="8229600" cy="578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09" name=""/>
          <p:cNvGrpSpPr/>
          <p:nvPr/>
        </p:nvGrpSpPr>
        <p:grpSpPr>
          <a:xfrm>
            <a:off x="8229600" y="6172200"/>
            <a:ext cx="533520" cy="463680"/>
            <a:chOff x="8229600" y="6172200"/>
            <a:chExt cx="533520" cy="463680"/>
          </a:xfrm>
        </p:grpSpPr>
        <p:sp>
          <p:nvSpPr>
            <p:cNvPr id="110" name=""/>
            <p:cNvSpPr/>
            <p:nvPr/>
          </p:nvSpPr>
          <p:spPr>
            <a:xfrm>
              <a:off x="845172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828288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834300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845604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829728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822960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840600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7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20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Plant Economics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Investors will not invest in power plants if they can only earn short term marginal cost (I.e., the cost of fuel and operation and maintenance without earning a return on their investments)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$250 price cap may not provide a return on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219320" y="456840"/>
            <a:ext cx="723888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Peaker Plant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1" name=""/>
          <p:cNvSpPr/>
          <p:nvPr/>
        </p:nvSpPr>
        <p:spPr>
          <a:xfrm>
            <a:off x="3049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-14-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1371240" y="1600200"/>
            <a:ext cx="75438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Technology: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GE LM 6000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Fuel: 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Heat Rate: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10,000 Btu/Kwh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48 MW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Capital Structure: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60% Debt @ 9%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40% Equity @ 18%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Year Amortization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Total Cost to Build: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$27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Capital Recovery: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$3.7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Fixed O&amp;M: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sng">
                <a:solidFill>
                  <a:srgbClr val="009999"/>
                </a:solidFill>
                <a:effectLst/>
                <a:uFillTx/>
                <a:latin typeface="Arial"/>
              </a:rPr>
              <a:t>$1.5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Total: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$5.2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294920" y="456840"/>
            <a:ext cx="716292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Baseload Plant Economics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25" name=""/>
          <p:cNvSpPr/>
          <p:nvPr/>
        </p:nvSpPr>
        <p:spPr>
          <a:xfrm>
            <a:off x="5335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-17-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1371240" y="14479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55000" lnSpcReduction="1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Technology: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GE Frame 7FA Combined Cycle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Fuel: 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Heat Rate: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7,100 Btu/Kwh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280 MW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Capital Structure: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50% Debt @ 9%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50% Equity @ 15%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Year Amortization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Total Cost to Build: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$180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Capital Recovery: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  24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Fixed O&amp;M: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 </a:t>
            </a:r>
            <a:r>
              <a:rPr b="0" lang="en-US" sz="2400" strike="noStrike" u="sng">
                <a:solidFill>
                  <a:srgbClr val="009999"/>
                </a:solidFill>
                <a:effectLst/>
                <a:uFillTx/>
                <a:latin typeface="Arial"/>
              </a:rPr>
              <a:t>   3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Annual Total: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$27 million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" name=""/>
          <p:cNvGraphicFramePr/>
          <p:nvPr/>
        </p:nvGraphicFramePr>
        <p:xfrm>
          <a:off x="533520" y="685800"/>
          <a:ext cx="7924680" cy="5486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685800"/>
                    <a:ext cx="792468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0" name=""/>
          <p:cNvGraphicFramePr/>
          <p:nvPr/>
        </p:nvGraphicFramePr>
        <p:xfrm>
          <a:off x="0" y="168120"/>
          <a:ext cx="8839080" cy="668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68120"/>
                    <a:ext cx="8839080" cy="668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2" name=""/>
          <p:cNvSpPr/>
          <p:nvPr/>
        </p:nvSpPr>
        <p:spPr>
          <a:xfrm>
            <a:off x="2133720" y="3429000"/>
            <a:ext cx="0" cy="609480"/>
          </a:xfrm>
          <a:prstGeom prst="line">
            <a:avLst/>
          </a:prstGeom>
          <a:ln w="9360">
            <a:solidFill>
              <a:srgbClr val="0099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600200" y="3048120"/>
            <a:ext cx="1752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18% ROE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-15-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5" name=""/>
          <p:cNvGraphicFramePr/>
          <p:nvPr/>
        </p:nvGraphicFramePr>
        <p:xfrm>
          <a:off x="152280" y="0"/>
          <a:ext cx="8744040" cy="6553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0"/>
                    <a:ext cx="8744040" cy="655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7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-16-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"/>
          <p:cNvGraphicFramePr/>
          <p:nvPr/>
        </p:nvGraphicFramePr>
        <p:xfrm>
          <a:off x="0" y="-119160"/>
          <a:ext cx="8686800" cy="660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119160"/>
                    <a:ext cx="8686800" cy="660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0" name=""/>
          <p:cNvSpPr/>
          <p:nvPr/>
        </p:nvSpPr>
        <p:spPr>
          <a:xfrm>
            <a:off x="1828800" y="2666880"/>
            <a:ext cx="1143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15% ROE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286000" y="3048120"/>
            <a:ext cx="0" cy="761760"/>
          </a:xfrm>
          <a:prstGeom prst="line">
            <a:avLst/>
          </a:prstGeom>
          <a:ln w="9360">
            <a:solidFill>
              <a:srgbClr val="0099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-18-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spcBef>
                <a:spcPts val="3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Summary (Continued) 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Some wholesale market  remedies are necessary now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FERC should analyze whether there are Market Power Concerns Associated with Times of Scarcity and then determine appropriate level of Price Caps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Publicize Market Information 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spcAft>
                <a:spcPts val="137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Encourage structure/ technological innovation to enhance  demand side participation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" name=""/>
          <p:cNvGraphicFramePr/>
          <p:nvPr/>
        </p:nvGraphicFramePr>
        <p:xfrm>
          <a:off x="0" y="-41400"/>
          <a:ext cx="9144000" cy="6899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1400"/>
                    <a:ext cx="9144000" cy="689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5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-19-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Load Responsiveness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48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-20-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457200" y="1599840"/>
            <a:ext cx="830592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2700 MW of Load theoretically available under the Interruptible Tariffs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 Load Management Programs Have Been Expensive and Small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100 MW to 300 MW of Shared Savings with IOU’s When Prices Exceed $250/MWh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230 MW in CAISO Participating Load Agreement with Capacity Costs of $750/MWh and Energy Costs Up to $750/MWh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Seldom Used - Most Participants Already Under Interruptible Tariff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The ISO’s Demand Side Program Has Not Been Very Effective</a:t>
            </a: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 </a:t>
            </a: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990360" y="12952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proponents of price caps claim that as soon as the demand side is "workably competitive" then there is no need for price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 if ISO sets the caps too low it will not get demand response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utilities have up to 2700 MW of available interruptible load, yet only a small fraction responds when called (600 MW)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Uncut loads willingly lose value of up to $1,500 per MWh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Thus, during times of scarcity, the value of energy is at least $1,500 per MWh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Price Controls are Detrimental to Investment and Other Markets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53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-22-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457200" y="1752120"/>
            <a:ext cx="830592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Merchant generation subject to volatile commodity prices -- caps will inhibit investment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Creates asymmetry between load response and 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Suppliers will sell outside California where markets are more predictable and prices are higher.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Because of the interdependent linkages in California’s electric market, cannot change one aspect of structure without impacting all others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Uncertainty in the marketplace will dry up the growing forward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762120" y="609480"/>
            <a:ext cx="8153280" cy="3200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Background </a:t>
            </a:r>
            <a:br>
              <a:rPr sz="4800"/>
            </a:b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ISO and PX Market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294920" y="6091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California Independent System Operator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Real Time Energy Market - Based on complex computer model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Day ahead and hour ahead ancillary service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Day ahead and hour ahead transmission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920960" y="-108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1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182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9" name=""/>
          <p:cNvSpPr/>
          <p:nvPr/>
        </p:nvSpPr>
        <p:spPr>
          <a:xfrm>
            <a:off x="279360" y="62092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9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1447560" y="60912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California Power Exchange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1294920" y="2133720"/>
            <a:ext cx="716292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Day Ahead Energy Market - Single price auction based on cross of supply and demand bids.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IOUs all energy purchased from this market deemed “prudent” by PUC.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809880" y="2362320"/>
            <a:ext cx="1371600" cy="838080"/>
          </a:xfrm>
          <a:prstGeom prst="roundRect">
            <a:avLst>
              <a:gd name="adj" fmla="val 25556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809880" y="23623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Day Ahead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209680" y="2666880"/>
            <a:ext cx="1447920" cy="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981080" y="2819520"/>
            <a:ext cx="1447920" cy="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rot="32400">
            <a:off x="2285640" y="281844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208960" y="236088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485680" y="243720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5562720" y="2743200"/>
            <a:ext cx="1447560" cy="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 rot="9600">
            <a:off x="5714640" y="289476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334120" y="2895480"/>
            <a:ext cx="1447560" cy="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5" name=""/>
          <p:cNvGrpSpPr/>
          <p:nvPr/>
        </p:nvGrpSpPr>
        <p:grpSpPr>
          <a:xfrm>
            <a:off x="8458200" y="6172200"/>
            <a:ext cx="533520" cy="463680"/>
            <a:chOff x="8458200" y="6172200"/>
            <a:chExt cx="533520" cy="463680"/>
          </a:xfrm>
        </p:grpSpPr>
        <p:sp>
          <p:nvSpPr>
            <p:cNvPr id="226" name=""/>
            <p:cNvSpPr/>
            <p:nvPr/>
          </p:nvSpPr>
          <p:spPr>
            <a:xfrm>
              <a:off x="868032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851148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857160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868464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852588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845820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863460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3" name=""/>
          <p:cNvSpPr/>
          <p:nvPr/>
        </p:nvSpPr>
        <p:spPr>
          <a:xfrm>
            <a:off x="1833480" y="7524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"/>
          <p:cNvSpPr/>
          <p:nvPr/>
        </p:nvSpPr>
        <p:spPr>
          <a:xfrm>
            <a:off x="3733920" y="3962520"/>
            <a:ext cx="1600200" cy="9903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3809880" y="39625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Block Forward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3809880" y="2362320"/>
            <a:ext cx="1371600" cy="838080"/>
          </a:xfrm>
          <a:prstGeom prst="roundRect">
            <a:avLst>
              <a:gd name="adj" fmla="val 25556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809880" y="23623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Day Ahead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1600200" y="3200400"/>
            <a:ext cx="2057400" cy="9907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 flipH="1">
            <a:off x="5486040" y="3429000"/>
            <a:ext cx="243828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flipV="1">
            <a:off x="5562720" y="3276720"/>
            <a:ext cx="2133360" cy="9144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 rot="20172600">
            <a:off x="5790960" y="35038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rot="20352000">
            <a:off x="6248520" y="402948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 flipH="1" flipV="1">
            <a:off x="1218960" y="3276720"/>
            <a:ext cx="243828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 rot="1503600">
            <a:off x="2057040" y="342756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rot="1674000">
            <a:off x="1980720" y="3877200"/>
            <a:ext cx="7970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2209680" y="2666880"/>
            <a:ext cx="1447920" cy="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1981080" y="2819520"/>
            <a:ext cx="1447920" cy="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rot="32400">
            <a:off x="2285640" y="281844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208960" y="236088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485680" y="243720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5562720" y="2743200"/>
            <a:ext cx="1447560" cy="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rot="9600">
            <a:off x="5714640" y="289476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334120" y="2895480"/>
            <a:ext cx="1447560" cy="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7" name=""/>
          <p:cNvGrpSpPr/>
          <p:nvPr/>
        </p:nvGrpSpPr>
        <p:grpSpPr>
          <a:xfrm>
            <a:off x="8458200" y="6248520"/>
            <a:ext cx="533520" cy="463320"/>
            <a:chOff x="8458200" y="6248520"/>
            <a:chExt cx="533520" cy="463320"/>
          </a:xfrm>
        </p:grpSpPr>
        <p:sp>
          <p:nvSpPr>
            <p:cNvPr id="278" name=""/>
            <p:cNvSpPr/>
            <p:nvPr/>
          </p:nvSpPr>
          <p:spPr>
            <a:xfrm>
              <a:off x="868032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851148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857160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868464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852588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845820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863460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5" name=""/>
          <p:cNvSpPr/>
          <p:nvPr/>
        </p:nvSpPr>
        <p:spPr>
          <a:xfrm>
            <a:off x="1757160" y="-108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11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6002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spcBef>
                <a:spcPts val="3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Agenda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Supply and demand data showing scarcity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Current supply/demand economics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Background - ISO and PX market structure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Regulatory overlay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Explanation of retail market problems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Wholesale market issues requiring staff investigation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Recommendations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"/>
          <p:cNvSpPr/>
          <p:nvPr/>
        </p:nvSpPr>
        <p:spPr>
          <a:xfrm>
            <a:off x="3733920" y="3962520"/>
            <a:ext cx="1600200" cy="990360"/>
          </a:xfrm>
          <a:prstGeom prst="roundRect">
            <a:avLst>
              <a:gd name="adj" fmla="val 25556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3809880" y="39625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Block Forward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33520" y="2362320"/>
            <a:ext cx="1295280" cy="761760"/>
          </a:xfrm>
          <a:prstGeom prst="roundRect">
            <a:avLst>
              <a:gd name="adj" fmla="val 25556"/>
            </a:avLst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33520" y="24382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3581280" y="5638680"/>
            <a:ext cx="1905120" cy="838440"/>
          </a:xfrm>
          <a:prstGeom prst="roundRect">
            <a:avLst>
              <a:gd name="adj" fmla="val 25556"/>
            </a:avLst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3809880" y="2362320"/>
            <a:ext cx="1371600" cy="838080"/>
          </a:xfrm>
          <a:prstGeom prst="roundRect">
            <a:avLst>
              <a:gd name="adj" fmla="val 25556"/>
            </a:avLst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3886200" y="533520"/>
            <a:ext cx="1295280" cy="761760"/>
          </a:xfrm>
          <a:prstGeom prst="roundRect">
            <a:avLst>
              <a:gd name="adj" fmla="val 16667"/>
            </a:avLst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086600" y="2438280"/>
            <a:ext cx="1600200" cy="762120"/>
          </a:xfrm>
          <a:prstGeom prst="roundRect">
            <a:avLst>
              <a:gd name="adj" fmla="val 25556"/>
            </a:avLst>
          </a:prstGeom>
          <a:blipFill rotWithShape="0">
            <a:blip r:embed="rId6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010280" y="2590920"/>
            <a:ext cx="175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3733920" y="609480"/>
            <a:ext cx="16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ISO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809880" y="2362320"/>
            <a:ext cx="1447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PX Day Ahead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657600" y="5562720"/>
            <a:ext cx="1828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Non CAISO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600200" y="3200400"/>
            <a:ext cx="2057400" cy="9907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flipH="1">
            <a:off x="5486040" y="3429000"/>
            <a:ext cx="243828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 flipV="1">
            <a:off x="5562720" y="3276720"/>
            <a:ext cx="2133360" cy="9144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 rot="20172600">
            <a:off x="5790960" y="35038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 rot="20352000">
            <a:off x="6248520" y="402948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H="1" flipV="1">
            <a:off x="1218960" y="3276720"/>
            <a:ext cx="243828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 rot="1503600">
            <a:off x="2057040" y="342756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Fixed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 rot="1674000">
            <a:off x="1980720" y="3877200"/>
            <a:ext cx="7970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 flipH="1" rot="16269600">
            <a:off x="632160" y="1144440"/>
            <a:ext cx="5182200" cy="48754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9935" y="35"/>
                </a:moveTo>
                <a:arcTo wR="10800" hR="10800" stAng="-5675750" swAng="6113900"/>
                <a:lnTo>
                  <a:pt x="10800" y="10800"/>
                </a:lnTo>
                <a:close/>
              </a:path>
              <a:path fill="none" w="21600" h="21600">
                <a:moveTo>
                  <a:pt x="9935" y="35"/>
                </a:moveTo>
                <a:arcTo wR="10800" hR="10800" stAng="-5675750" swAng="6113900"/>
              </a:path>
            </a:pathLst>
          </a:custGeom>
          <a:noFill/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 flipH="1" rot="16269600">
            <a:off x="862560" y="939960"/>
            <a:ext cx="5181480" cy="48740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939" y="1"/>
                </a:moveTo>
                <a:arcTo wR="10800" hR="10800" stAng="-5355865" swAng="5433798"/>
                <a:lnTo>
                  <a:pt x="10800" y="10800"/>
                </a:lnTo>
                <a:close/>
              </a:path>
              <a:path fill="none" w="21600" h="21600">
                <a:moveTo>
                  <a:pt x="10939" y="1"/>
                </a:moveTo>
                <a:arcTo wR="10800" hR="10800" stAng="-5355865" swAng="5433798"/>
              </a:path>
            </a:pathLst>
          </a:custGeom>
          <a:noFill/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 rot="2737200">
            <a:off x="855000" y="538092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 rot="2826600">
            <a:off x="1211040" y="4730400"/>
            <a:ext cx="1295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Negotiated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2209680" y="2666880"/>
            <a:ext cx="1447920" cy="18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1981080" y="2819520"/>
            <a:ext cx="1447920" cy="14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 rot="32400">
            <a:off x="2285640" y="281844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2208960" y="236088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485680" y="2437200"/>
            <a:ext cx="133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D.A. PX Index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562720" y="2743200"/>
            <a:ext cx="1447560" cy="144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 rot="9600">
            <a:off x="5714640" y="2894760"/>
            <a:ext cx="873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334120" y="2895480"/>
            <a:ext cx="1447560" cy="180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 flipH="1" rot="11470200">
            <a:off x="4288320" y="632520"/>
            <a:ext cx="4110120" cy="56350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373" y="8"/>
                </a:moveTo>
                <a:arcTo wR="10800" hR="10800" stAng="-5535851" swAng="6143304"/>
                <a:lnTo>
                  <a:pt x="10800" y="10800"/>
                </a:lnTo>
                <a:close/>
              </a:path>
              <a:path fill="none" w="21600" h="21600">
                <a:moveTo>
                  <a:pt x="10373" y="8"/>
                </a:moveTo>
                <a:arcTo wR="10800" hR="10800" stAng="-5535851" swAng="6143304"/>
              </a:path>
            </a:pathLst>
          </a:custGeom>
          <a:noFill/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 flipH="1" rot="18691200">
            <a:off x="7270560" y="5529960"/>
            <a:ext cx="7142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5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 flipH="1" rot="10749600">
            <a:off x="3410640" y="855000"/>
            <a:ext cx="4723200" cy="51818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 rot="18588600">
            <a:off x="6545160" y="488268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Negotiated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 rot="1843200">
            <a:off x="5715000" y="14464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 flipH="1" flipV="1">
            <a:off x="5334120" y="1142640"/>
            <a:ext cx="2133360" cy="121932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 rot="1915200">
            <a:off x="5562720" y="16750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5334120" y="1447920"/>
            <a:ext cx="17524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 rot="20026200">
            <a:off x="1600200" y="10652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flipV="1">
            <a:off x="762120" y="609480"/>
            <a:ext cx="2971800" cy="1524240"/>
          </a:xfrm>
          <a:prstGeom prst="line">
            <a:avLst/>
          </a:prstGeom>
          <a:ln w="25560">
            <a:solidFill>
              <a:srgbClr val="009999"/>
            </a:solidFill>
            <a:miter/>
            <a:head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 rot="19923000">
            <a:off x="1752840" y="12938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 rot="19839000">
            <a:off x="1905480" y="1522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MWh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flipH="1">
            <a:off x="1599840" y="1219320"/>
            <a:ext cx="2133720" cy="10666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 flipV="1">
            <a:off x="1219320" y="990720"/>
            <a:ext cx="2361960" cy="12189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 flipV="1">
            <a:off x="1905120" y="1447560"/>
            <a:ext cx="1981080" cy="99036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 rot="1749000">
            <a:off x="6095520" y="106524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A/S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 flipH="1" flipV="1">
            <a:off x="5410080" y="685440"/>
            <a:ext cx="2895840" cy="152388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5410080" y="914400"/>
            <a:ext cx="2514600" cy="1371600"/>
          </a:xfrm>
          <a:prstGeom prst="line">
            <a:avLst/>
          </a:prstGeom>
          <a:ln w="25560">
            <a:solidFill>
              <a:srgbClr val="009999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 rot="19990200">
            <a:off x="2196720" y="1623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 Post Price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 rot="1832400">
            <a:off x="5905440" y="1256400"/>
            <a:ext cx="129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Capacity $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9" name=""/>
          <p:cNvGrpSpPr/>
          <p:nvPr/>
        </p:nvGrpSpPr>
        <p:grpSpPr>
          <a:xfrm>
            <a:off x="8381880" y="6172200"/>
            <a:ext cx="533520" cy="463680"/>
            <a:chOff x="8381880" y="6172200"/>
            <a:chExt cx="533520" cy="463680"/>
          </a:xfrm>
        </p:grpSpPr>
        <p:sp>
          <p:nvSpPr>
            <p:cNvPr id="340" name=""/>
            <p:cNvSpPr/>
            <p:nvPr/>
          </p:nvSpPr>
          <p:spPr>
            <a:xfrm>
              <a:off x="860400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843516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849528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860832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844956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838188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855828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7" name=""/>
          <p:cNvSpPr/>
          <p:nvPr/>
        </p:nvSpPr>
        <p:spPr>
          <a:xfrm>
            <a:off x="1757160" y="-1080"/>
            <a:ext cx="556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Linkages in California’s Electric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12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PlaceHolder 1"/>
          <p:cNvSpPr>
            <a:spLocks noGrp="1"/>
          </p:cNvSpPr>
          <p:nvPr>
            <p:ph type="title"/>
          </p:nvPr>
        </p:nvSpPr>
        <p:spPr>
          <a:xfrm>
            <a:off x="1447560" y="60912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California Regulatory Overlay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50" name="PlaceHolder 2"/>
          <p:cNvSpPr>
            <a:spLocks noGrp="1"/>
          </p:cNvSpPr>
          <p:nvPr>
            <p:ph/>
          </p:nvPr>
        </p:nvSpPr>
        <p:spPr>
          <a:xfrm>
            <a:off x="1447560" y="1676520"/>
            <a:ext cx="693396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Assembly Bill 1890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Provided mechanism for recovery of stranded costs.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Required divestiture of thermal generating resources.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Froze IOU retail rates until either April of 2002 or stranded costs are recovered, whichever is sooner.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PlaceHolder 1"/>
          <p:cNvSpPr>
            <a:spLocks noGrp="1"/>
          </p:cNvSpPr>
          <p:nvPr>
            <p:ph type="title"/>
          </p:nvPr>
        </p:nvSpPr>
        <p:spPr>
          <a:xfrm>
            <a:off x="16002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Recent California Events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52" name="PlaceHolder 2"/>
          <p:cNvSpPr>
            <a:spLocks noGrp="1"/>
          </p:cNvSpPr>
          <p:nvPr>
            <p:ph/>
          </p:nvPr>
        </p:nvSpPr>
        <p:spPr>
          <a:xfrm>
            <a:off x="1371600" y="1981080"/>
            <a:ext cx="73915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CPUC limits on hedging in the “forward” (longer term)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8/03/00 CPUC allowed PG&amp;E and SoCal Edison to do bilateral deals in forward market (subject to previously established hedging limits) if PX schedules the deal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CPUC performs expedited, upfront prudence review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CPUC considering similar proposal by SDG&amp;E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1066680" y="609120"/>
            <a:ext cx="7467840" cy="3581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Retail/Wholesale</a:t>
            </a:r>
            <a:br>
              <a:rPr sz="4400"/>
            </a:b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Market Interaction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Are Retail Prices High and Do They Indicate Wholesale Market Failures?</a:t>
            </a: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55" name="PlaceHolder 2"/>
          <p:cNvSpPr>
            <a:spLocks noGrp="1"/>
          </p:cNvSpPr>
          <p:nvPr>
            <p:ph/>
          </p:nvPr>
        </p:nvSpPr>
        <p:spPr>
          <a:xfrm>
            <a:off x="1371600" y="2057400"/>
            <a:ext cx="7238880" cy="4038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DMA admits that there is workable competition for 98-99% of the total annual hours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It assumes that market power is present when bids exceed only short run marginal cost rather than considering long term returns, or other market power indices.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6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8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-15-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9" name=""/>
          <p:cNvGraphicFramePr/>
          <p:nvPr/>
        </p:nvGraphicFramePr>
        <p:xfrm>
          <a:off x="228600" y="228600"/>
          <a:ext cx="8678880" cy="6248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28600"/>
                    <a:ext cx="8678880" cy="624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1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-16-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PlaceHolder 1"/>
          <p:cNvSpPr>
            <a:spLocks noGrp="1"/>
          </p:cNvSpPr>
          <p:nvPr>
            <p:ph/>
          </p:nvPr>
        </p:nvSpPr>
        <p:spPr>
          <a:xfrm>
            <a:off x="1371240" y="1981080"/>
            <a:ext cx="70102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Overall, even with scarcity conditions, retail prices have not been significantly increased due to wholesale competition in California (for SDG&amp;E 10-20 percent annual increase, possible 10-20% overall decrease when adjusted for SDG&amp;E rebate)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Is it appropriate to institute wholesale price controls to mitigate retail price risk?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Wholesale futures prices are behaving rationally regardless of these short term retail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364" name="PlaceHolder 2"/>
          <p:cNvSpPr>
            <a:spLocks noGrp="1"/>
          </p:cNvSpPr>
          <p:nvPr>
            <p:ph type="title"/>
          </p:nvPr>
        </p:nvSpPr>
        <p:spPr>
          <a:xfrm>
            <a:off x="144756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Do these Prices Warrant Wholesale Market Intervention?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-19-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6" name=""/>
          <p:cNvGraphicFramePr/>
          <p:nvPr/>
        </p:nvGraphicFramePr>
        <p:xfrm>
          <a:off x="228600" y="1143000"/>
          <a:ext cx="8678880" cy="5407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143000"/>
                    <a:ext cx="8678880" cy="540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8" name=""/>
          <p:cNvSpPr/>
          <p:nvPr/>
        </p:nvSpPr>
        <p:spPr>
          <a:xfrm>
            <a:off x="914400" y="380880"/>
            <a:ext cx="71629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The Market Assumes That Wholesale Prices Are Decreasing with New Resource Additions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PlaceHolder 1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"/>
          <p:cNvSpPr/>
          <p:nvPr/>
        </p:nvSpPr>
        <p:spPr>
          <a:xfrm>
            <a:off x="228600" y="6477120"/>
            <a:ext cx="5867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*</a:t>
            </a:r>
            <a:r>
              <a:rPr b="0" i="1" lang="en-US" sz="1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Estimates for QF contract prices based on Lawrence Berkeley Laboratory Report published in 1996.</a:t>
            </a:r>
            <a:endParaRPr b="0" lang="en-US" sz="1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-21-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1371600" y="304920"/>
            <a:ext cx="693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762120" y="228600"/>
            <a:ext cx="75438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The Market Assumes That Wholesale Prices Are Decreasing with New Resource Additions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4" name=""/>
          <p:cNvGraphicFramePr/>
          <p:nvPr/>
        </p:nvGraphicFramePr>
        <p:xfrm>
          <a:off x="228600" y="762120"/>
          <a:ext cx="8678880" cy="5707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762120"/>
                    <a:ext cx="8678880" cy="570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440" y="456840"/>
            <a:ext cx="80010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Western Supply and Demand Fundamentals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-3-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title"/>
          </p:nvPr>
        </p:nvSpPr>
        <p:spPr>
          <a:xfrm>
            <a:off x="1066680" y="0"/>
            <a:ext cx="685800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Lack of IOU Hedging Has Distorted Price Impacts 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77" name="PlaceHolder 2"/>
          <p:cNvSpPr>
            <a:spLocks noGrp="1"/>
          </p:cNvSpPr>
          <p:nvPr>
            <p:ph/>
          </p:nvPr>
        </p:nvSpPr>
        <p:spPr>
          <a:xfrm>
            <a:off x="1066320" y="1447560"/>
            <a:ext cx="769644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IOUs had a choice of buying their power in the PX Block Forward, PX Day Ahead, PX Day Of, and CAISO Ex Post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Hedging limits prevented some purchases of forward energy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IOU claims notwithstanding, there </a:t>
            </a:r>
            <a:r>
              <a:rPr b="0" i="1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have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been significant opportunities to hedge forward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 1800 MW in entire PX block forward for SP15 in June, 2000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~800 MW for SCE out of  2,200 MW authorized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Clear market signals to hedge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Fear of prudence review kept IOUs from hedging the risk of day ahead and real time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380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381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8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22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PlaceHolder 1"/>
          <p:cNvSpPr>
            <a:spLocks noGrp="1"/>
          </p:cNvSpPr>
          <p:nvPr>
            <p:ph type="title"/>
          </p:nvPr>
        </p:nvSpPr>
        <p:spPr>
          <a:xfrm>
            <a:off x="228600" y="1066680"/>
            <a:ext cx="8229600" cy="1067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Stranded Cost Recovery Incents IOUs to Underschedule in the Forward Market and Buy in the Spot Market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91" name="PlaceHolder 2"/>
          <p:cNvSpPr>
            <a:spLocks noGrp="1"/>
          </p:cNvSpPr>
          <p:nvPr>
            <p:ph/>
          </p:nvPr>
        </p:nvSpPr>
        <p:spPr>
          <a:xfrm>
            <a:off x="609120" y="2895120"/>
            <a:ext cx="800100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CTC payments can theoretically be increased by underscheduling demand in the PX Day ahead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But, underscheduling demand increases ISO prices and reduces reliability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15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 30% of ISO load in real time market on 06/14/00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15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100 MW of blackouts--a remarkable achievement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grpSp>
        <p:nvGrpSpPr>
          <p:cNvPr id="392" name=""/>
          <p:cNvGrpSpPr/>
          <p:nvPr/>
        </p:nvGrpSpPr>
        <p:grpSpPr>
          <a:xfrm>
            <a:off x="8458200" y="6248520"/>
            <a:ext cx="533520" cy="463320"/>
            <a:chOff x="8458200" y="6248520"/>
            <a:chExt cx="533520" cy="463320"/>
          </a:xfrm>
        </p:grpSpPr>
        <p:sp>
          <p:nvSpPr>
            <p:cNvPr id="393" name=""/>
            <p:cNvSpPr/>
            <p:nvPr/>
          </p:nvSpPr>
          <p:spPr>
            <a:xfrm>
              <a:off x="868032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851148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857160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868464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852588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845820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863460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0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13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609480" y="836640"/>
            <a:ext cx="83059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If all power scheduled in PX Day Ahead market, except for small imbalances, market should be in equilibrium:  PX DA, PX HA, ISO Ex Post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3" name=""/>
          <p:cNvGrpSpPr/>
          <p:nvPr/>
        </p:nvGrpSpPr>
        <p:grpSpPr>
          <a:xfrm>
            <a:off x="8381880" y="6172200"/>
            <a:ext cx="533520" cy="463680"/>
            <a:chOff x="8381880" y="6172200"/>
            <a:chExt cx="533520" cy="463680"/>
          </a:xfrm>
        </p:grpSpPr>
        <p:sp>
          <p:nvSpPr>
            <p:cNvPr id="404" name=""/>
            <p:cNvSpPr/>
            <p:nvPr/>
          </p:nvSpPr>
          <p:spPr>
            <a:xfrm>
              <a:off x="860400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843516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849528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860832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844956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838188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855828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11" name=""/>
          <p:cNvGraphicFramePr/>
          <p:nvPr/>
        </p:nvGraphicFramePr>
        <p:xfrm>
          <a:off x="609480" y="1295280"/>
          <a:ext cx="7616880" cy="521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295280"/>
                    <a:ext cx="7616880" cy="521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3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14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685800" y="912960"/>
            <a:ext cx="78487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actual fact, there is an incentive to underschedule, but consequence is pressure on real time reliability as Ex Post load grows.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6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417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24" name=""/>
          <p:cNvGraphicFramePr/>
          <p:nvPr/>
        </p:nvGraphicFramePr>
        <p:xfrm>
          <a:off x="457200" y="1371600"/>
          <a:ext cx="7769160" cy="5313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371600"/>
                    <a:ext cx="7769160" cy="531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6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1295280" y="836640"/>
            <a:ext cx="655344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But when there is massive underscheduling in a tight supply market, the ISO may have to take drastic action.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9" name=""/>
          <p:cNvGrpSpPr/>
          <p:nvPr/>
        </p:nvGrpSpPr>
        <p:grpSpPr>
          <a:xfrm>
            <a:off x="8229600" y="6172200"/>
            <a:ext cx="533520" cy="463680"/>
            <a:chOff x="8229600" y="6172200"/>
            <a:chExt cx="533520" cy="463680"/>
          </a:xfrm>
        </p:grpSpPr>
        <p:sp>
          <p:nvSpPr>
            <p:cNvPr id="430" name=""/>
            <p:cNvSpPr/>
            <p:nvPr/>
          </p:nvSpPr>
          <p:spPr>
            <a:xfrm>
              <a:off x="845172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828288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834300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845604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829728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822960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840600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37" name=""/>
          <p:cNvGraphicFramePr/>
          <p:nvPr/>
        </p:nvGraphicFramePr>
        <p:xfrm>
          <a:off x="762120" y="1371600"/>
          <a:ext cx="7772400" cy="5315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371600"/>
                    <a:ext cx="7772400" cy="531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9" name=""/>
          <p:cNvSpPr/>
          <p:nvPr/>
        </p:nvSpPr>
        <p:spPr>
          <a:xfrm>
            <a:off x="6093720" y="5103720"/>
            <a:ext cx="143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Increasing load 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Ex Post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16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"/>
          <p:cNvSpPr/>
          <p:nvPr/>
        </p:nvSpPr>
        <p:spPr>
          <a:xfrm>
            <a:off x="1157040" y="303840"/>
            <a:ext cx="6966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2209680" y="684360"/>
            <a:ext cx="4876920" cy="67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And, when load is growing faster than forecasts, the consequences are amplified.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3" name=""/>
          <p:cNvGrpSpPr/>
          <p:nvPr/>
        </p:nvGrpSpPr>
        <p:grpSpPr>
          <a:xfrm>
            <a:off x="8381880" y="6172200"/>
            <a:ext cx="533520" cy="463680"/>
            <a:chOff x="8381880" y="6172200"/>
            <a:chExt cx="533520" cy="463680"/>
          </a:xfrm>
        </p:grpSpPr>
        <p:sp>
          <p:nvSpPr>
            <p:cNvPr id="444" name=""/>
            <p:cNvSpPr/>
            <p:nvPr/>
          </p:nvSpPr>
          <p:spPr>
            <a:xfrm>
              <a:off x="8604000" y="6341040"/>
              <a:ext cx="31140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843516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849528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8608320" y="6260400"/>
              <a:ext cx="20988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844956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838188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855828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51" name=""/>
          <p:cNvGraphicFramePr/>
          <p:nvPr/>
        </p:nvGraphicFramePr>
        <p:xfrm>
          <a:off x="457200" y="1066680"/>
          <a:ext cx="7693200" cy="5261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066680"/>
                    <a:ext cx="7693200" cy="526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3" name=""/>
          <p:cNvSpPr/>
          <p:nvPr/>
        </p:nvSpPr>
        <p:spPr>
          <a:xfrm>
            <a:off x="5941440" y="4646520"/>
            <a:ext cx="143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Increasing load 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Ex Post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17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"/>
          <p:cNvSpPr/>
          <p:nvPr/>
        </p:nvSpPr>
        <p:spPr>
          <a:xfrm>
            <a:off x="1152000" y="303840"/>
            <a:ext cx="697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Gross Underscheduling of Load Is a Real Problem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762120" y="539640"/>
            <a:ext cx="8076960" cy="9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When price caps are reduced to $250/MWh in a scarce supply market, ISO may not be able to maintain reliability due to magnitude of Ex Post load.</a:t>
            </a:r>
            <a:endParaRPr b="0" lang="en-US" sz="19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7" name=""/>
          <p:cNvGrpSpPr/>
          <p:nvPr/>
        </p:nvGrpSpPr>
        <p:grpSpPr>
          <a:xfrm>
            <a:off x="8381880" y="6248520"/>
            <a:ext cx="533520" cy="463320"/>
            <a:chOff x="8381880" y="6248520"/>
            <a:chExt cx="533520" cy="463320"/>
          </a:xfrm>
        </p:grpSpPr>
        <p:sp>
          <p:nvSpPr>
            <p:cNvPr id="458" name=""/>
            <p:cNvSpPr/>
            <p:nvPr/>
          </p:nvSpPr>
          <p:spPr>
            <a:xfrm>
              <a:off x="8604000" y="6417360"/>
              <a:ext cx="311400" cy="29448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8435160" y="646884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8495280" y="651816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8608320" y="6336360"/>
              <a:ext cx="209880" cy="23004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8449560" y="6248520"/>
              <a:ext cx="272520" cy="2332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8381880" y="642240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8558280" y="657324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65" name=""/>
          <p:cNvGraphicFramePr/>
          <p:nvPr/>
        </p:nvGraphicFramePr>
        <p:xfrm>
          <a:off x="533520" y="1219320"/>
          <a:ext cx="7845480" cy="5365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219320"/>
                    <a:ext cx="7845480" cy="536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7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18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Underscheduling’s Effects on Reliability Are Observable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69" name=""/>
          <p:cNvSpPr/>
          <p:nvPr/>
        </p:nvSpPr>
        <p:spPr>
          <a:xfrm>
            <a:off x="762120" y="1676520"/>
            <a:ext cx="8381880" cy="41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-12-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PlaceHolder 2"/>
          <p:cNvSpPr>
            <a:spLocks noGrp="1"/>
          </p:cNvSpPr>
          <p:nvPr>
            <p:ph/>
          </p:nvPr>
        </p:nvSpPr>
        <p:spPr>
          <a:xfrm>
            <a:off x="914040" y="1676520"/>
            <a:ext cx="80010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1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Anticipation of Low Reserves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Users Asked to Voluntarily Reduce Consumption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15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2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Reserves Fall Below 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2700 MW of Interruptible Load Curtailed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9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Stage 3 Emergency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Reserves Fall Below 1.5%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Firm Load Cut - Rolling Blackouts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0 Times From May 22 to August 5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PlaceHolder 1"/>
          <p:cNvSpPr>
            <a:spLocks noGrp="1"/>
          </p:cNvSpPr>
          <p:nvPr>
            <p:ph type="title"/>
          </p:nvPr>
        </p:nvSpPr>
        <p:spPr>
          <a:xfrm>
            <a:off x="380880" y="609120"/>
            <a:ext cx="830592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Wholesale Market Remedies Necessary Now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73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Analyze whether there are market power concerns associated with times of scarcity and then determine appropriate level of  price caps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Publicize market information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Encourage structure/ technological innovation to enhance  demand side participation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Don’t mistake San Diego’s failure to hedge as failures in the wholesale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40644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Decide whether FERC has a role in the underscheduling issue: Are the California utilities exercising monopsony power by underscheduling load into the PX day ahead market?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grpSp>
        <p:nvGrpSpPr>
          <p:cNvPr id="474" name=""/>
          <p:cNvGrpSpPr/>
          <p:nvPr/>
        </p:nvGrpSpPr>
        <p:grpSpPr>
          <a:xfrm>
            <a:off x="8305920" y="6172200"/>
            <a:ext cx="533160" cy="463680"/>
            <a:chOff x="8305920" y="6172200"/>
            <a:chExt cx="533160" cy="463680"/>
          </a:xfrm>
        </p:grpSpPr>
        <p:sp>
          <p:nvSpPr>
            <p:cNvPr id="475" name=""/>
            <p:cNvSpPr/>
            <p:nvPr/>
          </p:nvSpPr>
          <p:spPr>
            <a:xfrm>
              <a:off x="8528040" y="6341040"/>
              <a:ext cx="311040" cy="2948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8359200" y="6392880"/>
              <a:ext cx="116640" cy="9684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8419320" y="6442200"/>
              <a:ext cx="102600" cy="9936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8532360" y="6260400"/>
              <a:ext cx="209520" cy="23040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8373600" y="6172200"/>
              <a:ext cx="272520" cy="23364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8305920" y="6346080"/>
              <a:ext cx="109800" cy="9180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8482320" y="6497280"/>
              <a:ext cx="93960" cy="8244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2" name=""/>
          <p:cNvSpPr/>
          <p:nvPr/>
        </p:nvSpPr>
        <p:spPr>
          <a:xfrm>
            <a:off x="229320" y="6209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19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371240" y="380880"/>
            <a:ext cx="7543800" cy="1371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Western Supply and Demand Indicates Scarcity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294920" y="1600200"/>
            <a:ext cx="716292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California competes vigorously with the rest of the growing west for increasingly scarce supplies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Load growth fueled by strong economy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No significant new generation in California since the 1980s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Market was fooled by excellent hydro years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existing thermal generation fleet is aging: 61% &gt; 30 years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8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complete lack of available NOx credits may have prevented generators from running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PlaceHolder 1"/>
          <p:cNvSpPr>
            <a:spLocks noGrp="1"/>
          </p:cNvSpPr>
          <p:nvPr>
            <p:ph type="title"/>
          </p:nvPr>
        </p:nvSpPr>
        <p:spPr>
          <a:xfrm>
            <a:off x="914040" y="4568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ISO Should Do More Rigorous Market Power Analysis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84" name="PlaceHolder 2"/>
          <p:cNvSpPr>
            <a:spLocks noGrp="1"/>
          </p:cNvSpPr>
          <p:nvPr>
            <p:ph/>
          </p:nvPr>
        </p:nvSpPr>
        <p:spPr>
          <a:xfrm>
            <a:off x="761760" y="1828440"/>
            <a:ext cx="792468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Market Analysis Unit report and the UC Energy Institute Report wrongly uses pricing above short term marginal cost to conclude that there is market power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Some market power analysis failed to take into consideration changes in supply and demand like the decrease in hydro generation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distinguish market power from scarcity, FERC should instruct the ISO to use rigorous analytical measures to determine market power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Under such measures Enron does not have market power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ISO Should Allow Scarcity Rents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At points of scarcity (e.g., at Stage 2 when you’re getting low on reserves and you’re cutting load) marginal cost is no longer a reasonable price.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Rather when you reach scarcity you should price scarcity rents at the value of energy (e.g., $1,500 as illustrated in the interruptible market)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PlaceHolder 1"/>
          <p:cNvSpPr>
            <a:spLocks noGrp="1"/>
          </p:cNvSpPr>
          <p:nvPr>
            <p:ph type="title"/>
          </p:nvPr>
        </p:nvSpPr>
        <p:spPr>
          <a:xfrm>
            <a:off x="914040" y="6091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To Investigate the Source of High Prices FERC Should Review: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88" name="PlaceHolder 2"/>
          <p:cNvSpPr>
            <a:spLocks noGrp="1"/>
          </p:cNvSpPr>
          <p:nvPr>
            <p:ph/>
          </p:nvPr>
        </p:nvSpPr>
        <p:spPr>
          <a:xfrm>
            <a:off x="1371240" y="1752120"/>
            <a:ext cx="75438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gas prices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Below normal Hydro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Lack of NOx credits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 demand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How many MWs did the CA ISO procure during the Summer 2000 compared with  1999?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Has PG&amp;E changed its bidding behavior associated with its Hydro facilities in 2000?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 baseload facilities operated differently in 2000 than in 1999?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To Investigate the Source of High Prices FERC Should Review (Continued)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90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any generation plants off-line due to unplanned maintenance during Summer 2000?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Were other Western power markets prices higher (year-on-year)?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What options did SDG&amp;E have to "hedge" its retail rates?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What were prices in the CAL PX block forward market on Jan 15, 2000 and May 15, 2000?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FERC and the  ISO should consider the regional impacts of any price caps implemented in California, such as prices not corresponding to flows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PlaceHolder 1"/>
          <p:cNvSpPr>
            <a:spLocks noGrp="1"/>
          </p:cNvSpPr>
          <p:nvPr>
            <p:ph type="title"/>
          </p:nvPr>
        </p:nvSpPr>
        <p:spPr>
          <a:xfrm>
            <a:off x="1294920" y="228240"/>
            <a:ext cx="7620120" cy="1523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Other Market</a:t>
            </a:r>
            <a:r>
              <a:rPr b="0" lang="en-US" sz="40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 </a:t>
            </a: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Growing Pains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92" name="PlaceHolder 2"/>
          <p:cNvSpPr>
            <a:spLocks noGrp="1"/>
          </p:cNvSpPr>
          <p:nvPr>
            <p:ph/>
          </p:nvPr>
        </p:nvSpPr>
        <p:spPr>
          <a:xfrm>
            <a:off x="761760" y="1447560"/>
            <a:ext cx="7848360" cy="464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Only a limited number of out-of state participants can access spin and non-spin markets</a:t>
            </a:r>
            <a:endParaRPr b="0" lang="en-US" sz="26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Rate freeze prevents consumers from receiving price signals (I.e., some amount of load increase is illogical behavior)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Intrazonal congestion not explicitly priced--Socialized across all loads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Complex computer model used to price transmission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Relatively little transmission available in forward markets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Stakeholder board subject to political pressure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Forward market liquidity has evaporated due to price cap changes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We Do Not Have All the Answers.  Why?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94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Much information that is necessary to analyze the California PX and ISO markets is not available to markets participants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We believe that California can significantly enhance competition in its electricity markets if this information is made available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PlaceHolder 1"/>
          <p:cNvSpPr>
            <a:spLocks noGrp="1"/>
          </p:cNvSpPr>
          <p:nvPr>
            <p:ph type="title"/>
          </p:nvPr>
        </p:nvSpPr>
        <p:spPr>
          <a:xfrm>
            <a:off x="1219320" y="609120"/>
            <a:ext cx="76960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Why Would Information Make the Market More Competitive?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96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Publishing price information would provide better price signals producing a more efficient market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Publishing generation and load information would remove competitive advantages held by monopsony load servers and generators with a large percentage of the market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Publishing transmission information would remove the ATC knowledge advantage retained by grandfathered transmission contract holders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More information would help the market to self-police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PlaceHolder 1"/>
          <p:cNvSpPr>
            <a:spLocks noGrp="1"/>
          </p:cNvSpPr>
          <p:nvPr>
            <p:ph type="title"/>
          </p:nvPr>
        </p:nvSpPr>
        <p:spPr>
          <a:xfrm>
            <a:off x="1294920" y="6091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Generation and Load Information That Should be Available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98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"After the fact" actual meter information depicting actual unit-by-unit production and consumption within each zone.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Unit outage information showing planned and forced outages.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Water levels, or hydro outputs.  Weekly/monthly information.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Data on significant unit outages etc. in the peak prices hours in question.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Calls by the ISO on plants with Reliability Must Run contracts.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Energy and Ancillary Service Price Information That Should be Available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500" name="PlaceHolder 2"/>
          <p:cNvSpPr>
            <a:spLocks noGrp="1"/>
          </p:cNvSpPr>
          <p:nvPr>
            <p:ph/>
          </p:nvPr>
        </p:nvSpPr>
        <p:spPr>
          <a:xfrm>
            <a:off x="1371600" y="2133720"/>
            <a:ext cx="723888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All bid information in both Day Ahead and Hour Ahead Markets, including generation and load, energy and ancillary services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information for these markets should include: initial preferred schedules, final schedules and the BEEP stack, all day ahead load and generation bids  by Scheduling Coordinator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PlaceHolder 1"/>
          <p:cNvSpPr>
            <a:spLocks noGrp="1"/>
          </p:cNvSpPr>
          <p:nvPr>
            <p:ph type="title"/>
          </p:nvPr>
        </p:nvSpPr>
        <p:spPr>
          <a:xfrm>
            <a:off x="1447560" y="60912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Transmission Information That Should be Available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502" name="PlaceHolder 2"/>
          <p:cNvSpPr>
            <a:spLocks noGrp="1"/>
          </p:cNvSpPr>
          <p:nvPr>
            <p:ph/>
          </p:nvPr>
        </p:nvSpPr>
        <p:spPr>
          <a:xfrm>
            <a:off x="1371240" y="198108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information should include adjustment bids, day ahead schedules, hour ahead schedules, real time adjustments, actual flows, and transmission availability by category of ownership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This information should be provided for all transmission lines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Significant Intra-zonal congestion by  transmission path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Data should be differentiated by existing and new, firm use transmission contracts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California Competes with the Rest of the West for Scarce Supplies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9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-13-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04920" y="1676520"/>
            <a:ext cx="8458200" cy="49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1371240" y="1828440"/>
            <a:ext cx="716292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Ample long distance transmission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5000"/>
              </a:lnSpc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Traditional Northwest players’ best opportunities often outside of the NW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75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Powerex Accesses Alberta Pool, Northwest, California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75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BPA often prices daily offer at PX Index price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75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Spread between COB and Northern California close to $0/MWh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751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Turbine market is national --&gt; Northwest and California must compete with all of North America for new resources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PlaceHolder 1"/>
          <p:cNvSpPr>
            <a:spLocks noGrp="1"/>
          </p:cNvSpPr>
          <p:nvPr>
            <p:ph type="title"/>
          </p:nvPr>
        </p:nvSpPr>
        <p:spPr>
          <a:xfrm>
            <a:off x="1371240" y="60912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When Should This Information Be Available?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504" name="PlaceHolder 2"/>
          <p:cNvSpPr>
            <a:spLocks noGrp="1"/>
          </p:cNvSpPr>
          <p:nvPr>
            <p:ph/>
          </p:nvPr>
        </p:nvSpPr>
        <p:spPr>
          <a:xfrm>
            <a:off x="1371240" y="2361960"/>
            <a:ext cx="7010280" cy="3733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information listed above ought to be provided as close to "real time" as possible.  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999"/>
              </a:spcAft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At a minimum it ought to be provided to the market within 24 hours.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"/>
          <p:cNvGraphicFramePr/>
          <p:nvPr/>
        </p:nvGraphicFramePr>
        <p:xfrm>
          <a:off x="457200" y="457200"/>
          <a:ext cx="8001000" cy="6194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457200"/>
                    <a:ext cx="8001000" cy="619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-4-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"/>
          <p:cNvGraphicFramePr/>
          <p:nvPr/>
        </p:nvGraphicFramePr>
        <p:xfrm>
          <a:off x="790560" y="461880"/>
          <a:ext cx="7564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0560" y="461880"/>
                    <a:ext cx="7564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-5-</a:t>
            </a:r>
            <a:endParaRPr b="0" lang="en-US" sz="11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2000-08-18T18:46:27Z</dcterms:created>
  <dc:creator>mary</dc:creator>
  <dc:description/>
  <dc:language>en-US</dc:language>
  <cp:lastModifiedBy>mary</cp:lastModifiedBy>
  <cp:lastPrinted>2000-08-18T14:36:00Z</cp:lastPrinted>
  <dcterms:modified xsi:type="dcterms:W3CDTF">2000-08-22T10:39:52Z</dcterms:modified>
  <cp:revision>28</cp:revision>
  <dc:subject/>
  <dc:title>No Slide Title</dc:title>
</cp:coreProperties>
</file>