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wmf" ContentType="image/x-wmf"/>
  <Override PartName="/ppt/media/image3.wmf" ContentType="image/x-wmf"/>
  <Override PartName="/ppt/media/image4.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5.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notesSlides/_rels/notesSlide15.xml.rels" ContentType="application/vnd.openxmlformats-package.relationships+xml"/>
  <Override PartName="/ppt/notesSlides/_rels/notesSlide2.xml.rels" ContentType="application/vnd.openxmlformats-package.relationships+xml"/>
  <Override PartName="/ppt/notesSlides/_rels/notesSlide16.xml.rels" ContentType="application/vnd.openxmlformats-package.relationships+xml"/>
  <Override PartName="/ppt/notesSlides/_rels/notesSlide3.xml.rels" ContentType="application/vnd.openxmlformats-package.relationships+xml"/>
  <Override PartName="/ppt/notesSlides/_rels/notesSlide18.xml.rels" ContentType="application/vnd.openxmlformats-package.relationships+xml"/>
  <Override PartName="/ppt/notesSlides/_rels/notesSlide20.xml.rels" ContentType="application/vnd.openxmlformats-package.relationships+xml"/>
  <Override PartName="/ppt/notesSlides/_rels/notesSlide5.xml.rels" ContentType="application/vnd.openxmlformats-package.relationships+xml"/>
  <Override PartName="/ppt/notesSlides/_rels/notesSlide1.xml.rels" ContentType="application/vnd.openxmlformats-package.relationships+xml"/>
  <Override PartName="/ppt/notesSlides/_rels/notesSlide14.xml.rels" ContentType="application/vnd.openxmlformats-package.relationships+xml"/>
  <Override PartName="/ppt/notesSlides/_rels/notesSlide13.xml.rels" ContentType="application/vnd.openxmlformats-package.relationships+xml"/>
  <Override PartName="/ppt/notesSlides/_rels/notesSlide25.xml.rels" ContentType="application/vnd.openxmlformats-package.relationships+xml"/>
  <Override PartName="/ppt/notesSlides/_rels/notesSlide19.xml.rels" ContentType="application/vnd.openxmlformats-package.relationships+xml"/>
  <Override PartName="/ppt/notesSlides/_rels/notesSlide21.xml.rels" ContentType="application/vnd.openxmlformats-package.relationships+xml"/>
  <Override PartName="/ppt/notesSlides/_rels/notesSlide6.xml.rels" ContentType="application/vnd.openxmlformats-package.relationships+xml"/>
  <Override PartName="/ppt/notesSlides/_rels/notesSlide12.xml.rels" ContentType="application/vnd.openxmlformats-package.relationships+xml"/>
  <Override PartName="/ppt/notesSlides/_rels/notesSlide11.xml.rels" ContentType="application/vnd.openxmlformats-package.relationships+xml"/>
  <Override PartName="/ppt/notesSlides/_rels/notesSlide4.xml.rels" ContentType="application/vnd.openxmlformats-package.relationships+xml"/>
  <Override PartName="/ppt/notesSlides/_rels/notesSlide9.xml.rels" ContentType="application/vnd.openxmlformats-package.relationships+xml"/>
  <Override PartName="/ppt/notesSlides/_rels/notesSlide10.xml.rels" ContentType="application/vnd.openxmlformats-package.relationships+xml"/>
  <Override PartName="/ppt/notesSlides/_rels/notesSlide26.xml.rels" ContentType="application/vnd.openxmlformats-package.relationships+xml"/>
  <Override PartName="/ppt/notesSlides/_rels/notesSlide22.xml.rels" ContentType="application/vnd.openxmlformats-package.relationships+xml"/>
  <Override PartName="/ppt/notesSlides/_rels/notesSlide7.xml.rels" ContentType="application/vnd.openxmlformats-package.relationships+xml"/>
  <Override PartName="/ppt/notesSlides/_rels/notesSlide23.xml.rels" ContentType="application/vnd.openxmlformats-package.relationships+xml"/>
  <Override PartName="/ppt/notesSlides/_rels/notesSlide8.xml.rels" ContentType="application/vnd.openxmlformats-package.relationships+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6.xml" ContentType="application/vnd.openxmlformats-officedocument.presentationml.notesSlide+xml"/>
  <Override PartName="/ppt/notesSlides/notesSlide14.xml" ContentType="application/vnd.openxmlformats-officedocument.presentationml.notesSlide+xml"/>
  <Override PartName="/ppt/notesSlides/notesSlide25.xml" ContentType="application/vnd.openxmlformats-officedocument.presentationml.notesSlide+xml"/>
  <Override PartName="/ppt/notesSlides/notesSlide23.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18.xml" ContentType="application/vnd.openxmlformats-officedocument.presentationml.notesSlide+xml"/>
  <Override PartName="/ppt/notesSlides/notesSlide16.xml" ContentType="application/vnd.openxmlformats-officedocument.presentationml.notesSlide+xml"/>
  <Override PartName="/ppt/notesSlides/notesSlide1.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Lst>
  <p:sldSz cx="9144000" cy="6858000"/>
  <p:notesSz cx="6858000" cy="120380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 name=""/>
          <p:cNvSpPr/>
          <p:nvPr/>
        </p:nvSpPr>
        <p:spPr>
          <a:xfrm>
            <a:off x="0" y="0"/>
            <a:ext cx="6858000" cy="120384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27" name="PlaceHolder 1"/>
          <p:cNvSpPr>
            <a:spLocks noGrp="1"/>
          </p:cNvSpPr>
          <p:nvPr>
            <p:ph type="hdr"/>
          </p:nvPr>
        </p:nvSpPr>
        <p:spPr>
          <a:xfrm>
            <a:off x="-360" y="-360"/>
            <a:ext cx="2971800" cy="601560"/>
          </a:xfrm>
          <a:prstGeom prst="rect">
            <a:avLst/>
          </a:prstGeom>
          <a:noFill/>
          <a:ln w="0">
            <a:noFill/>
          </a:ln>
        </p:spPr>
        <p:txBody>
          <a:bodyPr lIns="108360" rIns="108360" tIns="54360" bIns="54360" anchor="t">
            <a:noAutofit/>
          </a:bodyPr>
          <a:p>
            <a:pPr indent="0">
              <a:buNone/>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&lt;header&gt;</a:t>
            </a:r>
            <a:endParaRPr b="0" lang="en-US" sz="1400" strike="noStrike" u="none">
              <a:solidFill>
                <a:srgbClr val="000000"/>
              </a:solidFill>
              <a:effectLst/>
              <a:uFillTx/>
              <a:latin typeface="Times New Roman"/>
            </a:endParaRPr>
          </a:p>
        </p:txBody>
      </p:sp>
      <p:sp>
        <p:nvSpPr>
          <p:cNvPr id="28" name="PlaceHolder 2"/>
          <p:cNvSpPr>
            <a:spLocks noGrp="1"/>
          </p:cNvSpPr>
          <p:nvPr>
            <p:ph type="dt" idx="13"/>
          </p:nvPr>
        </p:nvSpPr>
        <p:spPr>
          <a:xfrm>
            <a:off x="3885840" y="-360"/>
            <a:ext cx="2971800" cy="601560"/>
          </a:xfrm>
          <a:prstGeom prst="rect">
            <a:avLst/>
          </a:prstGeom>
          <a:noFill/>
          <a:ln w="0">
            <a:noFill/>
          </a:ln>
        </p:spPr>
        <p:txBody>
          <a:bodyPr lIns="108360" rIns="108360" tIns="54360" bIns="54360" anchor="t">
            <a:noAutofit/>
          </a:bodyPr>
          <a:lstStyle>
            <a:lvl1pPr indent="0" algn="r">
              <a:buNone/>
              <a:tabLst>
                <a:tab algn="l" pos="0"/>
                <a:tab algn="l" pos="1085760"/>
                <a:tab algn="l" pos="2171880"/>
                <a:tab algn="l" pos="3257640"/>
                <a:tab algn="l" pos="4343400"/>
                <a:tab algn="l" pos="5429160"/>
                <a:tab algn="l" pos="6515280"/>
                <a:tab algn="l" pos="7601040"/>
                <a:tab algn="l" pos="8686800"/>
                <a:tab algn="l" pos="9772560"/>
                <a:tab algn="l" pos="10858680"/>
              </a:tabLst>
              <a:defRPr b="0" lang="en-US" sz="1400" strike="noStrike" u="none">
                <a:solidFill>
                  <a:srgbClr val="000000"/>
                </a:solidFill>
                <a:effectLst/>
                <a:uFillTx/>
                <a:latin typeface="Times New Roman"/>
              </a:defRPr>
            </a:lvl1pPr>
          </a:lstStyle>
          <a:p>
            <a:pPr indent="0" algn="r">
              <a:buNone/>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29" name="PlaceHolder 3"/>
          <p:cNvSpPr>
            <a:spLocks noGrp="1"/>
          </p:cNvSpPr>
          <p:nvPr>
            <p:ph type="sldImg"/>
          </p:nvPr>
        </p:nvSpPr>
        <p:spPr>
          <a:xfrm>
            <a:off x="419040" y="902880"/>
            <a:ext cx="6019920" cy="451476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996600"/>
                </a:solidFill>
                <a:effectLst/>
                <a:uFillTx/>
                <a:latin typeface="Times New Roman"/>
              </a:rPr>
              <a:t>Click to move the slide</a:t>
            </a:r>
            <a:endParaRPr b="0" lang="en-US" sz="4400" strike="noStrike" u="none">
              <a:solidFill>
                <a:srgbClr val="996600"/>
              </a:solidFill>
              <a:effectLst/>
              <a:uFillTx/>
              <a:latin typeface="Times New Roman"/>
            </a:endParaRPr>
          </a:p>
        </p:txBody>
      </p:sp>
      <p:sp>
        <p:nvSpPr>
          <p:cNvPr id="30" name="PlaceHolder 4"/>
          <p:cNvSpPr>
            <a:spLocks noGrp="1"/>
          </p:cNvSpPr>
          <p:nvPr>
            <p:ph type="body"/>
          </p:nvPr>
        </p:nvSpPr>
        <p:spPr>
          <a:xfrm>
            <a:off x="914400" y="5718240"/>
            <a:ext cx="5029200" cy="5418000"/>
          </a:xfrm>
          <a:prstGeom prst="rect">
            <a:avLst/>
          </a:prstGeom>
          <a:noFill/>
          <a:ln w="0">
            <a:noFill/>
          </a:ln>
        </p:spPr>
        <p:txBody>
          <a:bodyPr lIns="108360" rIns="108360" tIns="54360" bIns="54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31" name="PlaceHolder 5"/>
          <p:cNvSpPr>
            <a:spLocks noGrp="1"/>
          </p:cNvSpPr>
          <p:nvPr>
            <p:ph type="ftr" idx="14"/>
          </p:nvPr>
        </p:nvSpPr>
        <p:spPr>
          <a:xfrm>
            <a:off x="-360" y="11437560"/>
            <a:ext cx="2971800" cy="601560"/>
          </a:xfrm>
          <a:prstGeom prst="rect">
            <a:avLst/>
          </a:prstGeom>
          <a:noFill/>
          <a:ln w="0">
            <a:noFill/>
          </a:ln>
        </p:spPr>
        <p:txBody>
          <a:bodyPr lIns="108360" rIns="108360" tIns="54360" bIns="54360" anchor="b">
            <a:noAutofit/>
          </a:bodyPr>
          <a:lstStyle>
            <a:lvl1pPr indent="0">
              <a:buNone/>
              <a:tabLst>
                <a:tab algn="l" pos="0"/>
                <a:tab algn="l" pos="1085760"/>
                <a:tab algn="l" pos="2171880"/>
                <a:tab algn="l" pos="3257640"/>
                <a:tab algn="l" pos="4343400"/>
                <a:tab algn="l" pos="5429160"/>
                <a:tab algn="l" pos="6515280"/>
                <a:tab algn="l" pos="7601040"/>
                <a:tab algn="l" pos="8686800"/>
                <a:tab algn="l" pos="9772560"/>
                <a:tab algn="l" pos="10858680"/>
              </a:tabLst>
              <a:defRPr b="0" lang="en-US" sz="1400" strike="noStrike" u="none">
                <a:solidFill>
                  <a:srgbClr val="000000"/>
                </a:solidFill>
                <a:effectLst/>
                <a:uFillTx/>
                <a:latin typeface="Times New Roman"/>
              </a:defRPr>
            </a:lvl1pPr>
          </a:lstStyle>
          <a:p>
            <a:pPr indent="0">
              <a:buNone/>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32" name="PlaceHolder 6"/>
          <p:cNvSpPr>
            <a:spLocks noGrp="1"/>
          </p:cNvSpPr>
          <p:nvPr>
            <p:ph type="sldNum" idx="15"/>
          </p:nvPr>
        </p:nvSpPr>
        <p:spPr>
          <a:xfrm>
            <a:off x="3885840" y="11437560"/>
            <a:ext cx="2971800" cy="601560"/>
          </a:xfrm>
          <a:prstGeom prst="rect">
            <a:avLst/>
          </a:prstGeom>
          <a:noFill/>
          <a:ln w="0">
            <a:noFill/>
          </a:ln>
        </p:spPr>
        <p:txBody>
          <a:bodyPr lIns="108360" rIns="108360" tIns="54360" bIns="54360" anchor="b">
            <a:noAutofit/>
          </a:bodyPr>
          <a:lstStyle>
            <a:lvl1pPr indent="0" algn="r">
              <a:buNone/>
              <a:tabLst>
                <a:tab algn="l" pos="0"/>
                <a:tab algn="l" pos="1085760"/>
                <a:tab algn="l" pos="2171880"/>
                <a:tab algn="l" pos="3257640"/>
                <a:tab algn="l" pos="4343400"/>
                <a:tab algn="l" pos="5429160"/>
                <a:tab algn="l" pos="6515280"/>
                <a:tab algn="l" pos="7601040"/>
                <a:tab algn="l" pos="8686800"/>
                <a:tab algn="l" pos="9772560"/>
                <a:tab algn="l" pos="10858680"/>
              </a:tabLst>
              <a:defRPr b="0" lang="en-US" sz="1400" strike="noStrike" u="none">
                <a:solidFill>
                  <a:srgbClr val="000000"/>
                </a:solidFill>
                <a:effectLst/>
                <a:uFillTx/>
                <a:latin typeface="Times New Roman"/>
              </a:defRPr>
            </a:lvl1pPr>
          </a:lstStyle>
          <a:p>
            <a:pPr indent="0" algn="r">
              <a:buNone/>
              <a:tabLst>
                <a:tab algn="l" pos="0"/>
                <a:tab algn="l" pos="1085760"/>
                <a:tab algn="l" pos="2171880"/>
                <a:tab algn="l" pos="3257640"/>
                <a:tab algn="l" pos="4343400"/>
                <a:tab algn="l" pos="5429160"/>
                <a:tab algn="l" pos="6515280"/>
                <a:tab algn="l" pos="7601040"/>
                <a:tab algn="l" pos="8686800"/>
                <a:tab algn="l" pos="9772560"/>
                <a:tab algn="l" pos="10858680"/>
              </a:tabLst>
            </a:pPr>
            <a:fld id="{23F08898-8280-4944-90C8-8856B36FF6F0}"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25.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
</Relationships>
</file>

<file path=ppt/notesSlides/_rels/notesSlide26.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PlaceHolder 1"/>
          <p:cNvSpPr>
            <a:spLocks noGrp="1"/>
          </p:cNvSpPr>
          <p:nvPr>
            <p:ph type="sldImg"/>
          </p:nvPr>
        </p:nvSpPr>
        <p:spPr>
          <a:xfrm>
            <a:off x="419040" y="903240"/>
            <a:ext cx="6019920" cy="4514760"/>
          </a:xfrm>
          <a:prstGeom prst="rect">
            <a:avLst/>
          </a:prstGeom>
          <a:ln w="0">
            <a:noFill/>
          </a:ln>
        </p:spPr>
      </p:sp>
      <p:sp>
        <p:nvSpPr>
          <p:cNvPr id="144" name="PlaceHolder 2"/>
          <p:cNvSpPr>
            <a:spLocks noGrp="1"/>
          </p:cNvSpPr>
          <p:nvPr>
            <p:ph type="body"/>
          </p:nvPr>
        </p:nvSpPr>
        <p:spPr>
          <a:xfrm>
            <a:off x="914400" y="5718240"/>
            <a:ext cx="5029200" cy="5418000"/>
          </a:xfrm>
          <a:prstGeom prst="rect">
            <a:avLst/>
          </a:prstGeom>
          <a:noFill/>
          <a:ln w="0">
            <a:noFill/>
          </a:ln>
        </p:spPr>
        <p:txBody>
          <a:bodyPr lIns="108360" rIns="108360" tIns="54360" bIns="54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following presentation is essentially the same presentation that I made at the GCO measurement roundtable in Orlando on June 28, 2000</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It was focused on discussing some basic and fundamental concepts relative to UAF - providing some history on where we have come from and hopefully some insight on why UAF is important to us and our customers.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 have updated some of the numbers to be more in line with today’s business; for example, when this was first developed, $2.00 to $2.50 per MMBtu was a realistic price for gas.  Today $4.00 to $4.50 is where the price stands.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Additionally, this will be presented to Regional UAF teams as part of the continuous improvement effort recommendation of 4/11/2000.  There are a couple of lead in slides at the end to transition to a Regional UAF working meeting on the “Matrix Review” for Regional UAF team.</a:t>
            </a:r>
            <a:endParaRPr b="0" lang="en-US" sz="1200" strike="noStrike" u="none">
              <a:solidFill>
                <a:srgbClr val="000000"/>
              </a:solidFill>
              <a:effectLst/>
              <a:uFillTx/>
              <a:latin typeface="Times New Roman"/>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5" name=""/>
          <p:cNvSpPr txBox="1"/>
          <p:nvPr/>
        </p:nvSpPr>
        <p:spPr>
          <a:xfrm>
            <a:off x="3885840" y="11437560"/>
            <a:ext cx="2971800" cy="601560"/>
          </a:xfrm>
          <a:prstGeom prst="rect">
            <a:avLst/>
          </a:prstGeom>
          <a:noFill/>
          <a:ln w="0">
            <a:noFill/>
          </a:ln>
        </p:spPr>
        <p:txBody>
          <a:bodyPr lIns="108360" rIns="108360" tIns="54360" bIns="54360" anchor="b">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fld id="{ACDC99EF-0D77-481B-8F74-7C776D2F2A5F}"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226" name=""/>
          <p:cNvSpPr txBox="1"/>
          <p:nvPr/>
        </p:nvSpPr>
        <p:spPr>
          <a:xfrm>
            <a:off x="-360" y="11437560"/>
            <a:ext cx="2971800" cy="601560"/>
          </a:xfrm>
          <a:prstGeom prst="rect">
            <a:avLst/>
          </a:prstGeom>
          <a:noFill/>
          <a:ln w="0">
            <a:noFill/>
          </a:ln>
        </p:spPr>
        <p:txBody>
          <a:bodyPr lIns="108360" rIns="108360" tIns="54360" bIns="54360" anchor="b">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227" name=""/>
          <p:cNvSpPr txBox="1"/>
          <p:nvPr/>
        </p:nvSpPr>
        <p:spPr>
          <a:xfrm>
            <a:off x="-360" y="-360"/>
            <a:ext cx="2971800" cy="601560"/>
          </a:xfrm>
          <a:prstGeom prst="rect">
            <a:avLst/>
          </a:prstGeom>
          <a:noFill/>
          <a:ln w="0">
            <a:noFill/>
          </a:ln>
        </p:spPr>
        <p:txBody>
          <a:bodyPr lIns="108360" rIns="108360" tIns="54360" bIns="54360" anchor="t">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&lt;header&gt;</a:t>
            </a:r>
            <a:endParaRPr b="0" lang="en-US" sz="1400" strike="noStrike" u="none">
              <a:solidFill>
                <a:srgbClr val="000000"/>
              </a:solidFill>
              <a:effectLst/>
              <a:uFillTx/>
              <a:latin typeface="Times New Roman"/>
            </a:endParaRPr>
          </a:p>
        </p:txBody>
      </p:sp>
      <p:sp>
        <p:nvSpPr>
          <p:cNvPr id="228" name=""/>
          <p:cNvSpPr txBox="1"/>
          <p:nvPr/>
        </p:nvSpPr>
        <p:spPr>
          <a:xfrm>
            <a:off x="3885840" y="-360"/>
            <a:ext cx="2971800" cy="601560"/>
          </a:xfrm>
          <a:prstGeom prst="rect">
            <a:avLst/>
          </a:prstGeom>
          <a:noFill/>
          <a:ln w="0">
            <a:noFill/>
          </a:ln>
        </p:spPr>
        <p:txBody>
          <a:bodyPr lIns="108360" rIns="108360" tIns="54360" bIns="54360" anchor="t">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229" name=""/>
          <p:cNvSpPr/>
          <p:nvPr/>
        </p:nvSpPr>
        <p:spPr>
          <a:xfrm>
            <a:off x="388620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0" name=""/>
          <p:cNvSpPr/>
          <p:nvPr/>
        </p:nvSpPr>
        <p:spPr>
          <a:xfrm>
            <a:off x="3886200" y="11437920"/>
            <a:ext cx="2971800" cy="601560"/>
          </a:xfrm>
          <a:prstGeom prst="rect">
            <a:avLst/>
          </a:prstGeom>
          <a:noFill/>
          <a:ln w="0">
            <a:noFill/>
          </a:ln>
        </p:spPr>
        <p:style>
          <a:lnRef idx="0"/>
          <a:fillRef idx="0"/>
          <a:effectRef idx="0"/>
          <a:fontRef idx="minor"/>
        </p:style>
        <p:txBody>
          <a:bodyPr lIns="22680" rIns="22680" tIns="0" bIns="0" anchor="b">
            <a:noAutofit/>
          </a:bodyPr>
          <a:p>
            <a:pPr algn="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i="1" lang="en-US" sz="1200" strike="noStrike" u="none">
                <a:solidFill>
                  <a:srgbClr val="000000"/>
                </a:solidFill>
                <a:effectLst/>
                <a:uFillTx/>
                <a:latin typeface="Times New Roman"/>
              </a:rPr>
              <a:t>10</a:t>
            </a:r>
            <a:endParaRPr b="0" lang="en-US" sz="1200" strike="noStrike" u="none">
              <a:solidFill>
                <a:srgbClr val="000000"/>
              </a:solidFill>
              <a:effectLst/>
              <a:uFillTx/>
              <a:latin typeface="Times New Roman"/>
            </a:endParaRPr>
          </a:p>
        </p:txBody>
      </p:sp>
      <p:sp>
        <p:nvSpPr>
          <p:cNvPr id="231" name=""/>
          <p:cNvSpPr/>
          <p:nvPr/>
        </p:nvSpPr>
        <p:spPr>
          <a:xfrm>
            <a:off x="0" y="1143792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2" name=""/>
          <p:cNvSpPr/>
          <p:nvPr/>
        </p:nvSpPr>
        <p:spPr>
          <a:xfrm>
            <a:off x="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3" name=""/>
          <p:cNvSpPr/>
          <p:nvPr/>
        </p:nvSpPr>
        <p:spPr>
          <a:xfrm>
            <a:off x="388620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4" name=""/>
          <p:cNvSpPr/>
          <p:nvPr/>
        </p:nvSpPr>
        <p:spPr>
          <a:xfrm>
            <a:off x="3886200" y="11437920"/>
            <a:ext cx="2971800" cy="601560"/>
          </a:xfrm>
          <a:prstGeom prst="rect">
            <a:avLst/>
          </a:prstGeom>
          <a:noFill/>
          <a:ln w="0">
            <a:noFill/>
          </a:ln>
        </p:spPr>
        <p:style>
          <a:lnRef idx="0"/>
          <a:fillRef idx="0"/>
          <a:effectRef idx="0"/>
          <a:fontRef idx="minor"/>
        </p:style>
        <p:txBody>
          <a:bodyPr lIns="22680" rIns="22680" tIns="0" bIns="0" anchor="b">
            <a:noAutofit/>
          </a:bodyPr>
          <a:p>
            <a:pPr algn="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i="1" lang="en-US" sz="1200" strike="noStrike" u="none">
                <a:solidFill>
                  <a:srgbClr val="000000"/>
                </a:solidFill>
                <a:effectLst/>
                <a:uFillTx/>
                <a:latin typeface="Times New Roman"/>
              </a:rPr>
              <a:t>10</a:t>
            </a:r>
            <a:endParaRPr b="0" lang="en-US" sz="1200" strike="noStrike" u="none">
              <a:solidFill>
                <a:srgbClr val="000000"/>
              </a:solidFill>
              <a:effectLst/>
              <a:uFillTx/>
              <a:latin typeface="Times New Roman"/>
            </a:endParaRPr>
          </a:p>
        </p:txBody>
      </p:sp>
      <p:sp>
        <p:nvSpPr>
          <p:cNvPr id="235" name=""/>
          <p:cNvSpPr/>
          <p:nvPr/>
        </p:nvSpPr>
        <p:spPr>
          <a:xfrm>
            <a:off x="0" y="1143792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6" name=""/>
          <p:cNvSpPr/>
          <p:nvPr/>
        </p:nvSpPr>
        <p:spPr>
          <a:xfrm>
            <a:off x="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7" name=""/>
          <p:cNvSpPr/>
          <p:nvPr/>
        </p:nvSpPr>
        <p:spPr>
          <a:xfrm>
            <a:off x="388620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8" name=""/>
          <p:cNvSpPr/>
          <p:nvPr/>
        </p:nvSpPr>
        <p:spPr>
          <a:xfrm>
            <a:off x="3886200" y="11437920"/>
            <a:ext cx="2971800" cy="601560"/>
          </a:xfrm>
          <a:prstGeom prst="rect">
            <a:avLst/>
          </a:prstGeom>
          <a:noFill/>
          <a:ln w="0">
            <a:noFill/>
          </a:ln>
        </p:spPr>
        <p:style>
          <a:lnRef idx="0"/>
          <a:fillRef idx="0"/>
          <a:effectRef idx="0"/>
          <a:fontRef idx="minor"/>
        </p:style>
        <p:txBody>
          <a:bodyPr lIns="22680" rIns="22680" tIns="0" bIns="0" anchor="b">
            <a:noAutofit/>
          </a:bodyPr>
          <a:p>
            <a:pPr algn="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i="1" lang="en-US" sz="1200" strike="noStrike" u="none">
                <a:solidFill>
                  <a:srgbClr val="000000"/>
                </a:solidFill>
                <a:effectLst/>
                <a:uFillTx/>
                <a:latin typeface="Times New Roman"/>
              </a:rPr>
              <a:t>10</a:t>
            </a:r>
            <a:endParaRPr b="0" lang="en-US" sz="1200" strike="noStrike" u="none">
              <a:solidFill>
                <a:srgbClr val="000000"/>
              </a:solidFill>
              <a:effectLst/>
              <a:uFillTx/>
              <a:latin typeface="Times New Roman"/>
            </a:endParaRPr>
          </a:p>
        </p:txBody>
      </p:sp>
      <p:sp>
        <p:nvSpPr>
          <p:cNvPr id="239" name=""/>
          <p:cNvSpPr/>
          <p:nvPr/>
        </p:nvSpPr>
        <p:spPr>
          <a:xfrm>
            <a:off x="0" y="1143792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0" name=""/>
          <p:cNvSpPr/>
          <p:nvPr/>
        </p:nvSpPr>
        <p:spPr>
          <a:xfrm>
            <a:off x="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1" name="PlaceHolder 1"/>
          <p:cNvSpPr>
            <a:spLocks noGrp="1"/>
          </p:cNvSpPr>
          <p:nvPr>
            <p:ph type="body"/>
          </p:nvPr>
        </p:nvSpPr>
        <p:spPr>
          <a:xfrm>
            <a:off x="914400" y="5718240"/>
            <a:ext cx="5029200" cy="5418000"/>
          </a:xfrm>
          <a:prstGeom prst="rect">
            <a:avLst/>
          </a:prstGeom>
          <a:noFill/>
          <a:ln w="0">
            <a:noFill/>
          </a:ln>
        </p:spPr>
        <p:txBody>
          <a:bodyPr lIns="107280" rIns="107280" tIns="52920" bIns="529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Here are the real numbers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Where was the real problem?</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Right - Fuel rates  -  having nothing to do with physical UAF.</a:t>
            </a:r>
            <a:endParaRPr b="0" lang="en-US" sz="1200" strike="noStrike" u="none">
              <a:solidFill>
                <a:srgbClr val="000000"/>
              </a:solidFill>
              <a:effectLst/>
              <a:uFillTx/>
              <a:latin typeface="Times New Roman"/>
            </a:endParaRPr>
          </a:p>
        </p:txBody>
      </p:sp>
      <p:sp>
        <p:nvSpPr>
          <p:cNvPr id="242" name="PlaceHolder 2"/>
          <p:cNvSpPr>
            <a:spLocks noGrp="1"/>
          </p:cNvSpPr>
          <p:nvPr>
            <p:ph type="sldImg"/>
          </p:nvPr>
        </p:nvSpPr>
        <p:spPr>
          <a:xfrm>
            <a:off x="419040" y="903240"/>
            <a:ext cx="6019920" cy="4514760"/>
          </a:xfrm>
          <a:prstGeom prst="rect">
            <a:avLst/>
          </a:prstGeom>
          <a:ln w="0">
            <a:noFill/>
          </a:ln>
        </p:spPr>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 name="PlaceHolder 1"/>
          <p:cNvSpPr>
            <a:spLocks noGrp="1"/>
          </p:cNvSpPr>
          <p:nvPr>
            <p:ph type="sldImg"/>
          </p:nvPr>
        </p:nvSpPr>
        <p:spPr>
          <a:xfrm>
            <a:off x="419040" y="903240"/>
            <a:ext cx="6019920" cy="4514760"/>
          </a:xfrm>
          <a:prstGeom prst="rect">
            <a:avLst/>
          </a:prstGeom>
          <a:ln w="0">
            <a:noFill/>
          </a:ln>
        </p:spPr>
      </p:sp>
      <p:sp>
        <p:nvSpPr>
          <p:cNvPr id="244" name="PlaceHolder 2"/>
          <p:cNvSpPr>
            <a:spLocks noGrp="1"/>
          </p:cNvSpPr>
          <p:nvPr>
            <p:ph type="body"/>
          </p:nvPr>
        </p:nvSpPr>
        <p:spPr>
          <a:xfrm>
            <a:off x="914400" y="5718240"/>
            <a:ext cx="5029200" cy="5418000"/>
          </a:xfrm>
          <a:prstGeom prst="rect">
            <a:avLst/>
          </a:prstGeom>
          <a:noFill/>
          <a:ln w="0">
            <a:noFill/>
          </a:ln>
        </p:spPr>
        <p:txBody>
          <a:bodyPr lIns="108360" rIns="108360" tIns="54360" bIns="54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Back to UAF</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Remember the basic formula  -  difference  between Receipts and Deliveries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What are receipt and what are delivery examples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slide lists numerous types of Receipts and Deliveries - it is not all inclusive.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Note, Many types can be both a receipt or delivery;  The determining factor is whether the gas is entering or leaving the pipeline.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Examples - storage. Line pack</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Another Horror Story - NNG  LNG set up as plants and a receipt for gas being liquefied - a receipt to the storage tank yes,  BUT we are addressing PIPELINE UAF - Think of yourself as a pipeline when determining if the point is a Receipt or Delivery.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Case in point KOCH  Escambia - a delivery, not receipt - I have been picking on NNG long enough - time to spread the wealth - I have stories on everyone.  I use them as learning experience however, not vailed threats.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5" name="PlaceHolder 1"/>
          <p:cNvSpPr>
            <a:spLocks noGrp="1"/>
          </p:cNvSpPr>
          <p:nvPr>
            <p:ph type="sldImg"/>
          </p:nvPr>
        </p:nvSpPr>
        <p:spPr>
          <a:xfrm>
            <a:off x="419040" y="903240"/>
            <a:ext cx="6019920" cy="4514760"/>
          </a:xfrm>
          <a:prstGeom prst="rect">
            <a:avLst/>
          </a:prstGeom>
          <a:ln w="0">
            <a:noFill/>
          </a:ln>
        </p:spPr>
      </p:sp>
      <p:sp>
        <p:nvSpPr>
          <p:cNvPr id="246" name="PlaceHolder 2"/>
          <p:cNvSpPr>
            <a:spLocks noGrp="1"/>
          </p:cNvSpPr>
          <p:nvPr>
            <p:ph type="body"/>
          </p:nvPr>
        </p:nvSpPr>
        <p:spPr>
          <a:xfrm>
            <a:off x="914400" y="5718240"/>
            <a:ext cx="5029200" cy="5418000"/>
          </a:xfrm>
          <a:prstGeom prst="rect">
            <a:avLst/>
          </a:prstGeom>
          <a:noFill/>
          <a:ln w="0">
            <a:noFill/>
          </a:ln>
        </p:spPr>
        <p:txBody>
          <a:bodyPr lIns="108360" rIns="108360" tIns="54360" bIns="54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Does it matter if the gas is metered or unmetered relative to the impact on UAF?</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  Metered items are just  easier  -  MAYBE  - However, we have to be sure the meter is operating correctly, calibrated and getting the correct BTU values, Specific Gravity data etc.  Part of your UAF can be, and no doubt is, measurement error due to calibration, dirt, liquids, swirl, jetting etc.  The UAF impact is there since the metering at the receipt and at the delivery will be “off” in unequal amounts.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 even though a point is metered, there are opportunities to “create UAF.</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 tougher situation  is getting a good estimate on the items that are not metered.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For example - leaks - either at a compressor as a consequence of compression or as fugitive gas  via a hole in the pipe.</a:t>
            </a: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Actuator use and vent is another item - how do you estimate and report the total gas loss resulting form all this equipment on the pipeline</a:t>
            </a: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And do not forget,  YOU NEED THE CORRECT QUALITY input here.</a:t>
            </a:r>
            <a:endParaRPr b="0" lang="en-US" sz="1200" strike="noStrike" u="none">
              <a:solidFill>
                <a:srgbClr val="000000"/>
              </a:solidFill>
              <a:effectLst/>
              <a:uFillTx/>
              <a:latin typeface="Times New Roman"/>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 name=""/>
          <p:cNvSpPr txBox="1"/>
          <p:nvPr/>
        </p:nvSpPr>
        <p:spPr>
          <a:xfrm>
            <a:off x="3885840" y="11437560"/>
            <a:ext cx="2971800" cy="601560"/>
          </a:xfrm>
          <a:prstGeom prst="rect">
            <a:avLst/>
          </a:prstGeom>
          <a:noFill/>
          <a:ln w="0">
            <a:noFill/>
          </a:ln>
        </p:spPr>
        <p:txBody>
          <a:bodyPr lIns="108360" rIns="108360" tIns="54360" bIns="54360" anchor="b">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fld id="{A41188AF-A7EA-48FA-B1B6-FDB3AB8EFBCB}"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248" name=""/>
          <p:cNvSpPr txBox="1"/>
          <p:nvPr/>
        </p:nvSpPr>
        <p:spPr>
          <a:xfrm>
            <a:off x="-360" y="11437560"/>
            <a:ext cx="2971800" cy="601560"/>
          </a:xfrm>
          <a:prstGeom prst="rect">
            <a:avLst/>
          </a:prstGeom>
          <a:noFill/>
          <a:ln w="0">
            <a:noFill/>
          </a:ln>
        </p:spPr>
        <p:txBody>
          <a:bodyPr lIns="108360" rIns="108360" tIns="54360" bIns="54360" anchor="b">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249" name=""/>
          <p:cNvSpPr txBox="1"/>
          <p:nvPr/>
        </p:nvSpPr>
        <p:spPr>
          <a:xfrm>
            <a:off x="-360" y="-360"/>
            <a:ext cx="2971800" cy="601560"/>
          </a:xfrm>
          <a:prstGeom prst="rect">
            <a:avLst/>
          </a:prstGeom>
          <a:noFill/>
          <a:ln w="0">
            <a:noFill/>
          </a:ln>
        </p:spPr>
        <p:txBody>
          <a:bodyPr lIns="108360" rIns="108360" tIns="54360" bIns="54360" anchor="t">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&lt;header&gt;</a:t>
            </a:r>
            <a:endParaRPr b="0" lang="en-US" sz="1400" strike="noStrike" u="none">
              <a:solidFill>
                <a:srgbClr val="000000"/>
              </a:solidFill>
              <a:effectLst/>
              <a:uFillTx/>
              <a:latin typeface="Times New Roman"/>
            </a:endParaRPr>
          </a:p>
        </p:txBody>
      </p:sp>
      <p:sp>
        <p:nvSpPr>
          <p:cNvPr id="250" name=""/>
          <p:cNvSpPr txBox="1"/>
          <p:nvPr/>
        </p:nvSpPr>
        <p:spPr>
          <a:xfrm>
            <a:off x="3885840" y="-360"/>
            <a:ext cx="2971800" cy="601560"/>
          </a:xfrm>
          <a:prstGeom prst="rect">
            <a:avLst/>
          </a:prstGeom>
          <a:noFill/>
          <a:ln w="0">
            <a:noFill/>
          </a:ln>
        </p:spPr>
        <p:txBody>
          <a:bodyPr lIns="108360" rIns="108360" tIns="54360" bIns="54360" anchor="t">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251" name=""/>
          <p:cNvSpPr/>
          <p:nvPr/>
        </p:nvSpPr>
        <p:spPr>
          <a:xfrm>
            <a:off x="3884760" y="0"/>
            <a:ext cx="2973240" cy="6001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2" name=""/>
          <p:cNvSpPr/>
          <p:nvPr/>
        </p:nvSpPr>
        <p:spPr>
          <a:xfrm>
            <a:off x="0" y="1143792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 name=""/>
          <p:cNvSpPr/>
          <p:nvPr/>
        </p:nvSpPr>
        <p:spPr>
          <a:xfrm>
            <a:off x="0" y="0"/>
            <a:ext cx="2971800" cy="6001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4" name="PlaceHolder 1"/>
          <p:cNvSpPr>
            <a:spLocks noGrp="1"/>
          </p:cNvSpPr>
          <p:nvPr>
            <p:ph type="sldImg"/>
          </p:nvPr>
        </p:nvSpPr>
        <p:spPr>
          <a:xfrm>
            <a:off x="419040" y="903240"/>
            <a:ext cx="6019920" cy="4514760"/>
          </a:xfrm>
          <a:prstGeom prst="rect">
            <a:avLst/>
          </a:prstGeom>
          <a:ln w="0">
            <a:noFill/>
          </a:ln>
        </p:spPr>
      </p:sp>
      <p:sp>
        <p:nvSpPr>
          <p:cNvPr id="255" name="PlaceHolder 2"/>
          <p:cNvSpPr>
            <a:spLocks noGrp="1"/>
          </p:cNvSpPr>
          <p:nvPr>
            <p:ph type="body"/>
          </p:nvPr>
        </p:nvSpPr>
        <p:spPr>
          <a:xfrm>
            <a:off x="222120" y="5517720"/>
            <a:ext cx="6337440" cy="6195960"/>
          </a:xfrm>
          <a:prstGeom prst="rect">
            <a:avLst/>
          </a:prstGeom>
          <a:noFill/>
          <a:ln w="0">
            <a:noFill/>
          </a:ln>
        </p:spPr>
        <p:txBody>
          <a:bodyPr lIns="155520" rIns="155520" tIns="76680" bIns="76680" anchor="t">
            <a:noAutofit/>
          </a:bodyPr>
          <a:p>
            <a:pPr>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Volumetric tracker carries price risk</a:t>
            </a:r>
            <a:endParaRPr b="0" lang="en-US" sz="1200" strike="noStrike" u="none">
              <a:solidFill>
                <a:srgbClr val="000000"/>
              </a:solidFill>
              <a:effectLst/>
              <a:uFillTx/>
              <a:latin typeface="Times New Roman"/>
            </a:endParaRPr>
          </a:p>
          <a:p>
            <a:pPr>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Surcharge tracker directly affect transportation rates</a:t>
            </a:r>
            <a:endParaRPr b="0" lang="en-US" sz="1200" strike="noStrike" u="none">
              <a:solidFill>
                <a:srgbClr val="000000"/>
              </a:solidFill>
              <a:effectLst/>
              <a:uFillTx/>
              <a:latin typeface="Times New Roman"/>
            </a:endParaRPr>
          </a:p>
          <a:p>
            <a:pPr>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Marketing opportunities may be available</a:t>
            </a:r>
            <a:endParaRPr b="0" lang="en-US" sz="1200" strike="noStrike" u="none">
              <a:solidFill>
                <a:srgbClr val="000000"/>
              </a:solidFill>
              <a:effectLst/>
              <a:uFillTx/>
              <a:latin typeface="Times New Roman"/>
            </a:endParaRPr>
          </a:p>
          <a:p>
            <a:pPr>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Earning</a:t>
            </a:r>
            <a:r>
              <a:rPr b="0" lang="en-US" sz="800" strike="noStrike" u="none">
                <a:solidFill>
                  <a:srgbClr val="000000"/>
                </a:solidFill>
                <a:effectLst/>
                <a:uFillTx/>
                <a:latin typeface="Arial"/>
              </a:rPr>
              <a:t> </a:t>
            </a:r>
            <a:r>
              <a:rPr b="0" lang="en-US" sz="1200" strike="noStrike" u="none">
                <a:solidFill>
                  <a:srgbClr val="000000"/>
                </a:solidFill>
                <a:effectLst/>
                <a:uFillTx/>
                <a:latin typeface="Arial"/>
              </a:rPr>
              <a:t>potential with no tracker</a:t>
            </a:r>
            <a:endParaRPr b="0" lang="en-US" sz="1200" strike="noStrike" u="none">
              <a:solidFill>
                <a:srgbClr val="000000"/>
              </a:solidFill>
              <a:effectLst/>
              <a:uFillTx/>
              <a:latin typeface="Times New Roman"/>
            </a:endParaRPr>
          </a:p>
          <a:p>
            <a:pPr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Although the financial impact that UAF can have on NNG, NBPL, and FGT are definitely not the same as TW, a reduction in UAF could:</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Reduce transportation rates which could improve our position in a competitive market</a:t>
            </a:r>
            <a:endParaRPr b="0" lang="en-US" sz="1200" strike="noStrike" u="none">
              <a:solidFill>
                <a:srgbClr val="000000"/>
              </a:solidFill>
              <a:effectLst/>
              <a:uFillTx/>
              <a:latin typeface="Times New Roman"/>
            </a:endParaRPr>
          </a:p>
          <a:p>
            <a:pPr lvl="1" marL="45720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Improve customer satisfaction</a:t>
            </a:r>
            <a:endParaRPr b="0" lang="en-US" sz="1200" strike="noStrike" u="none">
              <a:solidFill>
                <a:srgbClr val="000000"/>
              </a:solidFill>
              <a:effectLst/>
              <a:uFillTx/>
              <a:latin typeface="Times New Roman"/>
            </a:endParaRPr>
          </a:p>
          <a:p>
            <a:pPr indent="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UAF Changes Quantified</a:t>
            </a:r>
            <a:endParaRPr b="0" lang="en-US" sz="1000" strike="noStrike" u="none">
              <a:solidFill>
                <a:srgbClr val="000000"/>
              </a:solidFill>
              <a:effectLst/>
              <a:uFillTx/>
              <a:latin typeface="Times New Roman"/>
            </a:endParaRPr>
          </a:p>
          <a:p>
            <a:pPr indent="0">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1" lang="en-US" sz="1000" strike="noStrike" u="none">
                <a:solidFill>
                  <a:srgbClr val="000000"/>
                </a:solidFill>
                <a:effectLst/>
                <a:uFillTx/>
                <a:latin typeface="Arial"/>
              </a:rPr>
              <a:t>.1% Annual</a:t>
            </a:r>
            <a:r>
              <a:rPr b="1"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r>
              <a:rPr b="1" lang="en-US" sz="1000" strike="noStrike" u="none">
                <a:solidFill>
                  <a:srgbClr val="000000"/>
                </a:solidFill>
                <a:effectLst/>
                <a:uFillTx/>
                <a:latin typeface="Arial"/>
              </a:rPr>
              <a:t>UAF Change</a:t>
            </a:r>
            <a:r>
              <a:rPr b="0" lang="en-US" sz="1000" strike="noStrike" u="none">
                <a:solidFill>
                  <a:srgbClr val="000000"/>
                </a:solidFill>
                <a:effectLst/>
                <a:uFillTx/>
                <a:latin typeface="Arial"/>
              </a:rPr>
              <a:t>	</a:t>
            </a:r>
            <a:r>
              <a:rPr b="1" lang="en-US" sz="1000" strike="noStrike" u="none">
                <a:solidFill>
                  <a:srgbClr val="000000"/>
                </a:solidFill>
                <a:effectLst/>
                <a:uFillTx/>
                <a:latin typeface="Arial"/>
              </a:rPr>
              <a:t>Valued</a:t>
            </a: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r>
              <a:rPr b="0" lang="en-US" sz="1000" strike="noStrike" u="sng">
                <a:solidFill>
                  <a:srgbClr val="000000"/>
                </a:solidFill>
                <a:effectLst/>
                <a:uFillTx/>
                <a:latin typeface="Arial"/>
              </a:rPr>
              <a:t>      </a:t>
            </a:r>
            <a:r>
              <a:rPr b="1" lang="en-US" sz="1000" strike="noStrike" u="sng">
                <a:solidFill>
                  <a:srgbClr val="000000"/>
                </a:solidFill>
                <a:effectLst/>
                <a:uFillTx/>
                <a:latin typeface="Arial"/>
              </a:rPr>
              <a:t>(dth)</a:t>
            </a:r>
            <a:r>
              <a:rPr b="0" lang="en-US" sz="1000" strike="noStrike" u="sng">
                <a:solidFill>
                  <a:srgbClr val="000000"/>
                </a:solidFill>
                <a:effectLst/>
                <a:uFillTx/>
                <a:latin typeface="Arial"/>
              </a:rPr>
              <a:t>        </a:t>
            </a:r>
            <a:r>
              <a:rPr b="0" lang="en-US" sz="1000" strike="noStrike" u="sng">
                <a:solidFill>
                  <a:srgbClr val="000000"/>
                </a:solidFill>
                <a:effectLst/>
                <a:uFillTx/>
                <a:latin typeface="Arial"/>
              </a:rPr>
              <a:t>	</a:t>
            </a:r>
            <a:r>
              <a:rPr b="0" lang="en-US" sz="1000" strike="noStrike" u="sng">
                <a:solidFill>
                  <a:srgbClr val="000000"/>
                </a:solidFill>
                <a:effectLst/>
                <a:uFillTx/>
                <a:latin typeface="Arial"/>
              </a:rPr>
              <a:t>    </a:t>
            </a:r>
            <a:r>
              <a:rPr b="1" lang="en-US" sz="1000" strike="noStrike" u="sng">
                <a:solidFill>
                  <a:srgbClr val="000000"/>
                </a:solidFill>
                <a:effectLst/>
                <a:uFillTx/>
                <a:latin typeface="Arial"/>
              </a:rPr>
              <a:t>$2.50</a:t>
            </a:r>
            <a:r>
              <a:rPr b="0" lang="en-US" sz="1000" strike="noStrike" u="sng">
                <a:solidFill>
                  <a:srgbClr val="000000"/>
                </a:solidFill>
                <a:effectLst/>
                <a:uFillTx/>
                <a:latin typeface="Arial"/>
              </a:rPr>
              <a:t>       </a:t>
            </a:r>
            <a:r>
              <a:rPr b="0" lang="en-US" sz="1000" strike="noStrike" u="sng">
                <a:solidFill>
                  <a:srgbClr val="000000"/>
                </a:solidFill>
                <a:effectLst/>
                <a:uFillTx/>
                <a:latin typeface="Arial"/>
              </a:rPr>
              <a:t>	</a:t>
            </a:r>
            <a:r>
              <a:rPr b="0" lang="en-US" sz="1000" strike="noStrike" u="sng">
                <a:solidFill>
                  <a:srgbClr val="000000"/>
                </a:solidFill>
                <a:effectLst/>
                <a:uFillTx/>
                <a:latin typeface="Arial"/>
              </a:rPr>
              <a:t>     </a:t>
            </a:r>
            <a:endParaRPr b="0" lang="en-US" sz="1000" strike="noStrike" u="none">
              <a:solidFill>
                <a:srgbClr val="000000"/>
              </a:solidFill>
              <a:effectLst/>
              <a:uFillTx/>
              <a:latin typeface="Times New Roman"/>
            </a:endParaRPr>
          </a:p>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NNG</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1,400,000</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$3,500,000</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Volumetric Tracker, Annual True Up</a:t>
            </a:r>
            <a:endParaRPr b="0" lang="en-US" sz="1000" strike="noStrike" u="none">
              <a:solidFill>
                <a:srgbClr val="000000"/>
              </a:solidFill>
              <a:effectLst/>
              <a:uFillTx/>
              <a:latin typeface="Times New Roman"/>
            </a:endParaRPr>
          </a:p>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NBPL</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880,000</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$ 2,200,000</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Volumetric Tracker, Monthly True Up</a:t>
            </a:r>
            <a:endParaRPr b="0" lang="en-US" sz="1000" strike="noStrike" u="none">
              <a:solidFill>
                <a:srgbClr val="000000"/>
              </a:solidFill>
              <a:effectLst/>
              <a:uFillTx/>
              <a:latin typeface="Times New Roman"/>
            </a:endParaRPr>
          </a:p>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FGT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570,000</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$ 1,425,000</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Surcharge Tracker, Seasonal True Up</a:t>
            </a:r>
            <a:endParaRPr b="0" lang="en-US" sz="1000" strike="noStrike" u="none">
              <a:solidFill>
                <a:srgbClr val="000000"/>
              </a:solidFill>
              <a:effectLst/>
              <a:uFillTx/>
              <a:latin typeface="Times New Roman"/>
            </a:endParaRPr>
          </a:p>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TW</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570,000</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$ 1,425,000</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No Tracker; Earnings Implications</a:t>
            </a:r>
            <a:endParaRPr b="0" lang="en-US" sz="1000" strike="noStrike" u="none">
              <a:solidFill>
                <a:srgbClr val="000000"/>
              </a:solidFill>
              <a:effectLst/>
              <a:uFillTx/>
              <a:latin typeface="Times New Roman"/>
            </a:endParaRPr>
          </a:p>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Sum</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3,420,000</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$ 8,550,000</a:t>
            </a:r>
            <a:r>
              <a:rPr b="0" lang="en-US" sz="1000" strike="noStrike" u="sng">
                <a:solidFill>
                  <a:srgbClr val="000000"/>
                </a:solidFill>
                <a:effectLst/>
                <a:uFillTx/>
                <a:latin typeface="Arial"/>
              </a:rPr>
              <a:t>	</a:t>
            </a:r>
            <a:r>
              <a:rPr b="0" lang="en-US" sz="1000" strike="noStrike" u="sng">
                <a:solidFill>
                  <a:srgbClr val="000000"/>
                </a:solidFill>
                <a:effectLst/>
                <a:uFillTx/>
                <a:latin typeface="Arial"/>
              </a:rPr>
              <a:t>IMPACT to GPG or the Customer        </a:t>
            </a:r>
            <a:endParaRPr b="0" lang="en-US" sz="1000" strike="noStrike" u="none">
              <a:solidFill>
                <a:srgbClr val="000000"/>
              </a:solidFill>
              <a:effectLst/>
              <a:uFillTx/>
              <a:latin typeface="Times New Roman"/>
            </a:endParaRPr>
          </a:p>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One last point - Knowing the true level of UAF eliminates looking for something that is not missing!!!!   Next slide  - NNG $35,000,000 UAF issue!</a:t>
            </a:r>
            <a:endParaRPr b="0" lang="en-US" sz="1000" strike="noStrike" u="none">
              <a:solidFill>
                <a:srgbClr val="000000"/>
              </a:solidFill>
              <a:effectLst/>
              <a:uFillTx/>
              <a:latin typeface="Times New Roman"/>
            </a:endParaRPr>
          </a:p>
        </p:txBody>
      </p:sp>
      <p:sp>
        <p:nvSpPr>
          <p:cNvPr id="256" name=""/>
          <p:cNvSpPr/>
          <p:nvPr/>
        </p:nvSpPr>
        <p:spPr>
          <a:xfrm>
            <a:off x="387360" y="6891480"/>
            <a:ext cx="60102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 name=""/>
          <p:cNvSpPr txBox="1"/>
          <p:nvPr/>
        </p:nvSpPr>
        <p:spPr>
          <a:xfrm>
            <a:off x="3885840" y="11437560"/>
            <a:ext cx="2971800" cy="601560"/>
          </a:xfrm>
          <a:prstGeom prst="rect">
            <a:avLst/>
          </a:prstGeom>
          <a:noFill/>
          <a:ln w="0">
            <a:noFill/>
          </a:ln>
        </p:spPr>
        <p:txBody>
          <a:bodyPr lIns="108360" rIns="108360" tIns="54360" bIns="54360" anchor="b">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fld id="{DCAF5C41-38A5-4DC6-885A-3AD6C68F0C71}"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258" name=""/>
          <p:cNvSpPr txBox="1"/>
          <p:nvPr/>
        </p:nvSpPr>
        <p:spPr>
          <a:xfrm>
            <a:off x="-360" y="11437560"/>
            <a:ext cx="2971800" cy="601560"/>
          </a:xfrm>
          <a:prstGeom prst="rect">
            <a:avLst/>
          </a:prstGeom>
          <a:noFill/>
          <a:ln w="0">
            <a:noFill/>
          </a:ln>
        </p:spPr>
        <p:txBody>
          <a:bodyPr lIns="108360" rIns="108360" tIns="54360" bIns="54360" anchor="b">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259" name=""/>
          <p:cNvSpPr txBox="1"/>
          <p:nvPr/>
        </p:nvSpPr>
        <p:spPr>
          <a:xfrm>
            <a:off x="-360" y="-360"/>
            <a:ext cx="2971800" cy="601560"/>
          </a:xfrm>
          <a:prstGeom prst="rect">
            <a:avLst/>
          </a:prstGeom>
          <a:noFill/>
          <a:ln w="0">
            <a:noFill/>
          </a:ln>
        </p:spPr>
        <p:txBody>
          <a:bodyPr lIns="108360" rIns="108360" tIns="54360" bIns="54360" anchor="t">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&lt;header&gt;</a:t>
            </a:r>
            <a:endParaRPr b="0" lang="en-US" sz="1400" strike="noStrike" u="none">
              <a:solidFill>
                <a:srgbClr val="000000"/>
              </a:solidFill>
              <a:effectLst/>
              <a:uFillTx/>
              <a:latin typeface="Times New Roman"/>
            </a:endParaRPr>
          </a:p>
        </p:txBody>
      </p:sp>
      <p:sp>
        <p:nvSpPr>
          <p:cNvPr id="260" name=""/>
          <p:cNvSpPr txBox="1"/>
          <p:nvPr/>
        </p:nvSpPr>
        <p:spPr>
          <a:xfrm>
            <a:off x="3885840" y="-360"/>
            <a:ext cx="2971800" cy="601560"/>
          </a:xfrm>
          <a:prstGeom prst="rect">
            <a:avLst/>
          </a:prstGeom>
          <a:noFill/>
          <a:ln w="0">
            <a:noFill/>
          </a:ln>
        </p:spPr>
        <p:txBody>
          <a:bodyPr lIns="108360" rIns="108360" tIns="54360" bIns="54360" anchor="t">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261" name=""/>
          <p:cNvSpPr/>
          <p:nvPr/>
        </p:nvSpPr>
        <p:spPr>
          <a:xfrm>
            <a:off x="3884760" y="0"/>
            <a:ext cx="2973240" cy="6001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2" name=""/>
          <p:cNvSpPr/>
          <p:nvPr/>
        </p:nvSpPr>
        <p:spPr>
          <a:xfrm>
            <a:off x="3884760" y="11437920"/>
            <a:ext cx="2973240" cy="601560"/>
          </a:xfrm>
          <a:prstGeom prst="rect">
            <a:avLst/>
          </a:prstGeom>
          <a:noFill/>
          <a:ln w="0">
            <a:noFill/>
          </a:ln>
        </p:spPr>
        <p:style>
          <a:lnRef idx="0"/>
          <a:fillRef idx="0"/>
          <a:effectRef idx="0"/>
          <a:fontRef idx="minor"/>
        </p:style>
        <p:txBody>
          <a:bodyPr lIns="155520" rIns="155520" tIns="76680" bIns="76680" anchor="b">
            <a:noAutofit/>
          </a:bodyPr>
          <a:p>
            <a:pPr algn="r">
              <a:tabLst>
                <a:tab algn="l" pos="0"/>
                <a:tab algn="l" pos="1552680"/>
                <a:tab algn="l" pos="3105000"/>
                <a:tab algn="l" pos="4657680"/>
                <a:tab algn="l" pos="6210360"/>
                <a:tab algn="l" pos="7763040"/>
                <a:tab algn="l" pos="9315360"/>
                <a:tab algn="l" pos="10868040"/>
              </a:tabLst>
            </a:pPr>
            <a:r>
              <a:rPr b="0" lang="en-US" sz="2000" strike="noStrike" u="none">
                <a:solidFill>
                  <a:srgbClr val="000000"/>
                </a:solidFill>
                <a:effectLst/>
                <a:uFillTx/>
                <a:latin typeface="Times New Roman"/>
              </a:rPr>
              <a:t>30</a:t>
            </a:r>
            <a:endParaRPr b="0" lang="en-US" sz="2000" strike="noStrike" u="none">
              <a:solidFill>
                <a:srgbClr val="000000"/>
              </a:solidFill>
              <a:effectLst/>
              <a:uFillTx/>
              <a:latin typeface="Times New Roman"/>
            </a:endParaRPr>
          </a:p>
        </p:txBody>
      </p:sp>
      <p:sp>
        <p:nvSpPr>
          <p:cNvPr id="263" name=""/>
          <p:cNvSpPr/>
          <p:nvPr/>
        </p:nvSpPr>
        <p:spPr>
          <a:xfrm>
            <a:off x="0" y="1143792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4" name=""/>
          <p:cNvSpPr/>
          <p:nvPr/>
        </p:nvSpPr>
        <p:spPr>
          <a:xfrm>
            <a:off x="0" y="0"/>
            <a:ext cx="2971800" cy="6001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5" name="PlaceHolder 1"/>
          <p:cNvSpPr>
            <a:spLocks noGrp="1"/>
          </p:cNvSpPr>
          <p:nvPr>
            <p:ph type="sldImg"/>
          </p:nvPr>
        </p:nvSpPr>
        <p:spPr>
          <a:xfrm>
            <a:off x="419040" y="903240"/>
            <a:ext cx="6019920" cy="4514760"/>
          </a:xfrm>
          <a:prstGeom prst="rect">
            <a:avLst/>
          </a:prstGeom>
          <a:ln w="0">
            <a:noFill/>
          </a:ln>
        </p:spPr>
      </p:sp>
      <p:sp>
        <p:nvSpPr>
          <p:cNvPr id="266" name="PlaceHolder 2"/>
          <p:cNvSpPr>
            <a:spLocks noGrp="1"/>
          </p:cNvSpPr>
          <p:nvPr>
            <p:ph type="body"/>
          </p:nvPr>
        </p:nvSpPr>
        <p:spPr>
          <a:xfrm>
            <a:off x="912960" y="5718240"/>
            <a:ext cx="5032080" cy="5418000"/>
          </a:xfrm>
          <a:prstGeom prst="rect">
            <a:avLst/>
          </a:prstGeom>
          <a:noFill/>
          <a:ln w="0">
            <a:noFill/>
          </a:ln>
        </p:spPr>
        <p:txBody>
          <a:bodyPr lIns="155520" rIns="155520" tIns="76680" bIns="76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Maintaining this level of UAF for TW would result in $30,000,000 of increased earnings over 5 years. When valuing the gas at $2.50 MMBtu.</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is $48.5 million at $4.00 and $55 million at $4.50.  I have always shyed away from the impacts over 2:00 to 2:50 since gas was stable there for so long.  Now the numbers are real at 4 to 4.50</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With $2,000,000 per/year  (or $3.4 Million) still on the table, continuing our efforts to improve could result in greater earnings potential in the future.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Another 10 ot 15 Million or up to $75,000,000 is available to us.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On the other hand, if we become lax in our efforts, we could revert back to where we were and have a negative impact on earnings.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7" name="PlaceHolder 1"/>
          <p:cNvSpPr>
            <a:spLocks noGrp="1"/>
          </p:cNvSpPr>
          <p:nvPr>
            <p:ph type="sldImg"/>
          </p:nvPr>
        </p:nvSpPr>
        <p:spPr>
          <a:xfrm>
            <a:off x="419040" y="903240"/>
            <a:ext cx="6019920" cy="4514760"/>
          </a:xfrm>
          <a:prstGeom prst="rect">
            <a:avLst/>
          </a:prstGeom>
          <a:ln w="0">
            <a:noFill/>
          </a:ln>
        </p:spPr>
      </p:sp>
      <p:sp>
        <p:nvSpPr>
          <p:cNvPr id="268" name="PlaceHolder 2"/>
          <p:cNvSpPr>
            <a:spLocks noGrp="1"/>
          </p:cNvSpPr>
          <p:nvPr>
            <p:ph type="body"/>
          </p:nvPr>
        </p:nvSpPr>
        <p:spPr>
          <a:xfrm>
            <a:off x="914400" y="5718240"/>
            <a:ext cx="5029200" cy="5418000"/>
          </a:xfrm>
          <a:prstGeom prst="rect">
            <a:avLst/>
          </a:prstGeom>
          <a:noFill/>
          <a:ln w="0">
            <a:noFill/>
          </a:ln>
        </p:spPr>
        <p:txBody>
          <a:bodyPr lIns="108360" rIns="108360" tIns="54360" bIns="54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Additionally, TW  began a program to visually inspect and clean  meter tubes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and they  increased their measurement audits and audit follow-up and resolution activities.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SOOOOOO</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What does our UAF look like over the past two years?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Next slide</a:t>
            </a:r>
            <a:endParaRPr b="0" lang="en-US" sz="1200" strike="noStrike" u="none">
              <a:solidFill>
                <a:srgbClr val="000000"/>
              </a:solidFill>
              <a:effectLst/>
              <a:uFillTx/>
              <a:latin typeface="Times New Roman"/>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 name=""/>
          <p:cNvSpPr txBox="1"/>
          <p:nvPr/>
        </p:nvSpPr>
        <p:spPr>
          <a:xfrm>
            <a:off x="3885840" y="11437560"/>
            <a:ext cx="2971800" cy="601560"/>
          </a:xfrm>
          <a:prstGeom prst="rect">
            <a:avLst/>
          </a:prstGeom>
          <a:noFill/>
          <a:ln w="0">
            <a:noFill/>
          </a:ln>
        </p:spPr>
        <p:txBody>
          <a:bodyPr lIns="108360" rIns="108360" tIns="54360" bIns="54360" anchor="b">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fld id="{ECC6DF36-2DB4-4E95-B73D-1DABE04CA456}"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270" name=""/>
          <p:cNvSpPr txBox="1"/>
          <p:nvPr/>
        </p:nvSpPr>
        <p:spPr>
          <a:xfrm>
            <a:off x="-360" y="11437560"/>
            <a:ext cx="2971800" cy="601560"/>
          </a:xfrm>
          <a:prstGeom prst="rect">
            <a:avLst/>
          </a:prstGeom>
          <a:noFill/>
          <a:ln w="0">
            <a:noFill/>
          </a:ln>
        </p:spPr>
        <p:txBody>
          <a:bodyPr lIns="108360" rIns="108360" tIns="54360" bIns="54360" anchor="b">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271" name=""/>
          <p:cNvSpPr txBox="1"/>
          <p:nvPr/>
        </p:nvSpPr>
        <p:spPr>
          <a:xfrm>
            <a:off x="-360" y="-360"/>
            <a:ext cx="2971800" cy="601560"/>
          </a:xfrm>
          <a:prstGeom prst="rect">
            <a:avLst/>
          </a:prstGeom>
          <a:noFill/>
          <a:ln w="0">
            <a:noFill/>
          </a:ln>
        </p:spPr>
        <p:txBody>
          <a:bodyPr lIns="108360" rIns="108360" tIns="54360" bIns="54360" anchor="t">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&lt;header&gt;</a:t>
            </a:r>
            <a:endParaRPr b="0" lang="en-US" sz="1400" strike="noStrike" u="none">
              <a:solidFill>
                <a:srgbClr val="000000"/>
              </a:solidFill>
              <a:effectLst/>
              <a:uFillTx/>
              <a:latin typeface="Times New Roman"/>
            </a:endParaRPr>
          </a:p>
        </p:txBody>
      </p:sp>
      <p:sp>
        <p:nvSpPr>
          <p:cNvPr id="272" name=""/>
          <p:cNvSpPr txBox="1"/>
          <p:nvPr/>
        </p:nvSpPr>
        <p:spPr>
          <a:xfrm>
            <a:off x="3885840" y="-360"/>
            <a:ext cx="2971800" cy="601560"/>
          </a:xfrm>
          <a:prstGeom prst="rect">
            <a:avLst/>
          </a:prstGeom>
          <a:noFill/>
          <a:ln w="0">
            <a:noFill/>
          </a:ln>
        </p:spPr>
        <p:txBody>
          <a:bodyPr lIns="108360" rIns="108360" tIns="54360" bIns="54360" anchor="t">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273" name="PlaceHolder 1"/>
          <p:cNvSpPr>
            <a:spLocks noGrp="1"/>
          </p:cNvSpPr>
          <p:nvPr>
            <p:ph type="sldImg"/>
          </p:nvPr>
        </p:nvSpPr>
        <p:spPr>
          <a:xfrm>
            <a:off x="419040" y="903240"/>
            <a:ext cx="6019920" cy="4514760"/>
          </a:xfrm>
          <a:prstGeom prst="rect">
            <a:avLst/>
          </a:prstGeom>
          <a:ln w="0">
            <a:noFill/>
          </a:ln>
        </p:spPr>
      </p:sp>
      <p:sp>
        <p:nvSpPr>
          <p:cNvPr id="274" name="PlaceHolder 2"/>
          <p:cNvSpPr>
            <a:spLocks noGrp="1"/>
          </p:cNvSpPr>
          <p:nvPr>
            <p:ph type="body"/>
          </p:nvPr>
        </p:nvSpPr>
        <p:spPr>
          <a:xfrm>
            <a:off x="522000" y="5513400"/>
            <a:ext cx="5738760" cy="5897520"/>
          </a:xfrm>
          <a:prstGeom prst="rect">
            <a:avLst/>
          </a:prstGeom>
          <a:noFill/>
          <a:ln w="0">
            <a:noFill/>
          </a:ln>
        </p:spPr>
        <p:txBody>
          <a:bodyPr lIns="108360" rIns="108360" tIns="54360" bIns="54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Pretty damn impressive!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already discussed the TW activities to reduce UAF.  In addition,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TW, FGT, and part of NNG had formed Regional UAF Teams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NBPL, NNG, completed Ultrasonic measurement projects on some major delivery points as well as segmentation measurement..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GPG implemented the Stars program.</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All of these efforts have had a positive impact on reducing UAF</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year 2000 is also shaping up to be a great year.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sldImg"/>
          </p:nvPr>
        </p:nvSpPr>
        <p:spPr>
          <a:xfrm>
            <a:off x="419040" y="903240"/>
            <a:ext cx="6019920" cy="4514760"/>
          </a:xfrm>
          <a:prstGeom prst="rect">
            <a:avLst/>
          </a:prstGeom>
          <a:ln w="0">
            <a:noFill/>
          </a:ln>
        </p:spPr>
      </p:sp>
      <p:sp>
        <p:nvSpPr>
          <p:cNvPr id="276" name="PlaceHolder 2"/>
          <p:cNvSpPr>
            <a:spLocks noGrp="1"/>
          </p:cNvSpPr>
          <p:nvPr>
            <p:ph type="body"/>
          </p:nvPr>
        </p:nvSpPr>
        <p:spPr>
          <a:xfrm>
            <a:off x="914400" y="5718240"/>
            <a:ext cx="5029200" cy="5418000"/>
          </a:xfrm>
          <a:prstGeom prst="rect">
            <a:avLst/>
          </a:prstGeom>
          <a:noFill/>
          <a:ln w="0">
            <a:noFill/>
          </a:ln>
        </p:spPr>
        <p:txBody>
          <a:bodyPr lIns="108360" rIns="108360" tIns="54360" bIns="54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 want to spend a few minutes on these topics before I close.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FGT LRC UAF Team did a review / overview of the areas where FGT / LRC might be susceptable to UAF impact.  This effort was very similar to the on-going ETS efforts we have dealt with over the past several years.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CI effort has already been presented but I will give you and update on the current status.</a:t>
            </a:r>
            <a:endParaRPr b="0" lang="en-US" sz="1200" strike="noStrike" u="none">
              <a:solidFill>
                <a:srgbClr val="000000"/>
              </a:solidFill>
              <a:effectLst/>
              <a:uFillTx/>
              <a:latin typeface="Times New Roman"/>
            </a:endParaRP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7" name="PlaceHolder 1"/>
          <p:cNvSpPr>
            <a:spLocks noGrp="1"/>
          </p:cNvSpPr>
          <p:nvPr>
            <p:ph type="sldImg"/>
          </p:nvPr>
        </p:nvSpPr>
        <p:spPr>
          <a:xfrm>
            <a:off x="419040" y="903240"/>
            <a:ext cx="6019920" cy="4514760"/>
          </a:xfrm>
          <a:prstGeom prst="rect">
            <a:avLst/>
          </a:prstGeom>
          <a:ln w="0">
            <a:noFill/>
          </a:ln>
        </p:spPr>
      </p:sp>
      <p:sp>
        <p:nvSpPr>
          <p:cNvPr id="278" name="PlaceHolder 2"/>
          <p:cNvSpPr>
            <a:spLocks noGrp="1"/>
          </p:cNvSpPr>
          <p:nvPr>
            <p:ph type="body"/>
          </p:nvPr>
        </p:nvSpPr>
        <p:spPr>
          <a:xfrm>
            <a:off x="914400" y="5718240"/>
            <a:ext cx="5029200" cy="5418000"/>
          </a:xfrm>
          <a:prstGeom prst="rect">
            <a:avLst/>
          </a:prstGeom>
          <a:noFill/>
          <a:ln w="0">
            <a:noFill/>
          </a:ln>
        </p:spPr>
        <p:txBody>
          <a:bodyPr lIns="108360" rIns="108360" tIns="54360" bIns="54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last quarter of 1999 and the first of 2000 saw a UAF task force review FGT and LRC UAF implications.  This is something that has been ongoing at ETS for over three years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 number of items were identified that needed a longer time line to complete.  In order to efficiently monitor these items , AND establish a UAF focused communication channel, a quarterly UAF meeting with Dan Pribble, his directors and others was established.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will be getting updates on the items noted .  Doug Mosley was initially identified as the champion for this effort.  I believe Mike Campo is now the go to man.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Additionally, a great number of items were completed by this task force.  They include: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Read them and comment on a couple.</a:t>
            </a:r>
            <a:endParaRPr b="0" lang="en-US" sz="12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 name="PlaceHolder 1"/>
          <p:cNvSpPr>
            <a:spLocks noGrp="1"/>
          </p:cNvSpPr>
          <p:nvPr>
            <p:ph type="sldImg"/>
          </p:nvPr>
        </p:nvSpPr>
        <p:spPr>
          <a:xfrm>
            <a:off x="419040" y="903240"/>
            <a:ext cx="6019920" cy="4514760"/>
          </a:xfrm>
          <a:prstGeom prst="rect">
            <a:avLst/>
          </a:prstGeom>
          <a:ln w="0">
            <a:noFill/>
          </a:ln>
        </p:spPr>
      </p:sp>
      <p:sp>
        <p:nvSpPr>
          <p:cNvPr id="146" name="PlaceHolder 2"/>
          <p:cNvSpPr>
            <a:spLocks noGrp="1"/>
          </p:cNvSpPr>
          <p:nvPr>
            <p:ph type="body"/>
          </p:nvPr>
        </p:nvSpPr>
        <p:spPr>
          <a:xfrm>
            <a:off x="914400" y="5718240"/>
            <a:ext cx="5029200" cy="5418000"/>
          </a:xfrm>
          <a:prstGeom prst="rect">
            <a:avLst/>
          </a:prstGeom>
          <a:noFill/>
          <a:ln w="0">
            <a:noFill/>
          </a:ln>
        </p:spPr>
        <p:txBody>
          <a:bodyPr lIns="108360" rIns="108360" tIns="54360" bIns="54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Good afternoon,  and thank you for inviting me here today to discuss UAF fundamentals and issues.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For those of you who do not know me, my name is Steven Klimesh.  I have been an Enron, Internorth, Northern Natural Gas Company employee for 25 years;  the last five being spent as an Internal Business Consultant.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Several recent projects that I have been lead, co-lead or participant on include: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Gas Measurement Reengineering (GPG)</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GPG Continuous Improvement - Measurement / Invoicing</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FGT / LRC UAF review</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Director of ETS Y2K Efforts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 am located in Houston.  Various methods for contacting me are noted on the screen.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Please call me if you have any questions on this topic at any time.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 name="PlaceHolder 1"/>
          <p:cNvSpPr>
            <a:spLocks noGrp="1"/>
          </p:cNvSpPr>
          <p:nvPr>
            <p:ph type="sldImg"/>
          </p:nvPr>
        </p:nvSpPr>
        <p:spPr>
          <a:xfrm>
            <a:off x="419040" y="903240"/>
            <a:ext cx="6019920" cy="4514760"/>
          </a:xfrm>
          <a:prstGeom prst="rect">
            <a:avLst/>
          </a:prstGeom>
          <a:ln w="0">
            <a:noFill/>
          </a:ln>
        </p:spPr>
      </p:sp>
      <p:sp>
        <p:nvSpPr>
          <p:cNvPr id="280" name="PlaceHolder 2"/>
          <p:cNvSpPr>
            <a:spLocks noGrp="1"/>
          </p:cNvSpPr>
          <p:nvPr>
            <p:ph type="body"/>
          </p:nvPr>
        </p:nvSpPr>
        <p:spPr>
          <a:xfrm>
            <a:off x="914400" y="5718240"/>
            <a:ext cx="5029200" cy="5418000"/>
          </a:xfrm>
          <a:prstGeom prst="rect">
            <a:avLst/>
          </a:prstGeom>
          <a:noFill/>
          <a:ln w="0">
            <a:noFill/>
          </a:ln>
        </p:spPr>
        <p:txBody>
          <a:bodyPr lIns="108360" rIns="108360" tIns="54360" bIns="54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Another recent effort that focused on UAF was the CI measurement task force.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have recently begun implementation on a number of recommendations coming out of that study.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1" name="PlaceHolder 1"/>
          <p:cNvSpPr>
            <a:spLocks noGrp="1"/>
          </p:cNvSpPr>
          <p:nvPr>
            <p:ph type="sldImg"/>
          </p:nvPr>
        </p:nvSpPr>
        <p:spPr>
          <a:xfrm>
            <a:off x="419040" y="903240"/>
            <a:ext cx="6019920" cy="4514760"/>
          </a:xfrm>
          <a:prstGeom prst="rect">
            <a:avLst/>
          </a:prstGeom>
          <a:ln w="0">
            <a:noFill/>
          </a:ln>
        </p:spPr>
      </p:sp>
      <p:sp>
        <p:nvSpPr>
          <p:cNvPr id="282" name="PlaceHolder 2"/>
          <p:cNvSpPr>
            <a:spLocks noGrp="1"/>
          </p:cNvSpPr>
          <p:nvPr>
            <p:ph type="body"/>
          </p:nvPr>
        </p:nvSpPr>
        <p:spPr>
          <a:xfrm>
            <a:off x="914400" y="5718240"/>
            <a:ext cx="5029200" cy="5418000"/>
          </a:xfrm>
          <a:prstGeom prst="rect">
            <a:avLst/>
          </a:prstGeom>
          <a:noFill/>
          <a:ln w="0">
            <a:noFill/>
          </a:ln>
        </p:spPr>
        <p:txBody>
          <a:bodyPr lIns="108360" rIns="108360" tIns="54360" bIns="54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Relative to the UAF Improvement initiatives I have provided the five focus areas.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With regard to bullet three - it is meetings like this were the message will be spread.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You will be hearing more on each of these in the upcoming weeks.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 have included a matrix in your handout - these are the items applicable to bullet one.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NOTE TO ME:  Be sure to take the folders to Omaha for this update.)</a:t>
            </a:r>
            <a:endParaRPr b="0" lang="en-US" sz="1200" strike="noStrike" u="none">
              <a:solidFill>
                <a:srgbClr val="000000"/>
              </a:solidFill>
              <a:effectLst/>
              <a:uFillTx/>
              <a:latin typeface="Times New Roman"/>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 name="PlaceHolder 1"/>
          <p:cNvSpPr>
            <a:spLocks noGrp="1"/>
          </p:cNvSpPr>
          <p:nvPr>
            <p:ph type="sldImg"/>
          </p:nvPr>
        </p:nvSpPr>
        <p:spPr>
          <a:xfrm>
            <a:off x="419040" y="903240"/>
            <a:ext cx="6019920" cy="4514760"/>
          </a:xfrm>
          <a:prstGeom prst="rect">
            <a:avLst/>
          </a:prstGeom>
          <a:ln w="0">
            <a:noFill/>
          </a:ln>
        </p:spPr>
      </p:sp>
      <p:sp>
        <p:nvSpPr>
          <p:cNvPr id="284" name="PlaceHolder 2"/>
          <p:cNvSpPr>
            <a:spLocks noGrp="1"/>
          </p:cNvSpPr>
          <p:nvPr>
            <p:ph type="body"/>
          </p:nvPr>
        </p:nvSpPr>
        <p:spPr>
          <a:xfrm>
            <a:off x="914400" y="5718240"/>
            <a:ext cx="5029200" cy="5418000"/>
          </a:xfrm>
          <a:prstGeom prst="rect">
            <a:avLst/>
          </a:prstGeom>
          <a:noFill/>
          <a:ln w="0">
            <a:noFill/>
          </a:ln>
        </p:spPr>
        <p:txBody>
          <a:bodyPr lIns="108360" rIns="108360" tIns="54360" bIns="54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is what I hope you take away from this session.</a:t>
            </a:r>
            <a:endParaRPr b="0" lang="en-US" sz="1200" strike="noStrike" u="none">
              <a:solidFill>
                <a:srgbClr val="000000"/>
              </a:solidFill>
              <a:effectLst/>
              <a:uFillTx/>
              <a:latin typeface="Times New Roman"/>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 name=""/>
          <p:cNvSpPr txBox="1"/>
          <p:nvPr/>
        </p:nvSpPr>
        <p:spPr>
          <a:xfrm>
            <a:off x="3885840" y="11437560"/>
            <a:ext cx="2971800" cy="601560"/>
          </a:xfrm>
          <a:prstGeom prst="rect">
            <a:avLst/>
          </a:prstGeom>
          <a:noFill/>
          <a:ln w="0">
            <a:noFill/>
          </a:ln>
        </p:spPr>
        <p:txBody>
          <a:bodyPr lIns="108360" rIns="108360" tIns="54360" bIns="54360" anchor="b">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fld id="{1805BC4D-FD86-437C-832A-29357E4F7872}"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286" name=""/>
          <p:cNvSpPr txBox="1"/>
          <p:nvPr/>
        </p:nvSpPr>
        <p:spPr>
          <a:xfrm>
            <a:off x="-360" y="11437560"/>
            <a:ext cx="2971800" cy="601560"/>
          </a:xfrm>
          <a:prstGeom prst="rect">
            <a:avLst/>
          </a:prstGeom>
          <a:noFill/>
          <a:ln w="0">
            <a:noFill/>
          </a:ln>
        </p:spPr>
        <p:txBody>
          <a:bodyPr lIns="108360" rIns="108360" tIns="54360" bIns="54360" anchor="b">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287" name=""/>
          <p:cNvSpPr txBox="1"/>
          <p:nvPr/>
        </p:nvSpPr>
        <p:spPr>
          <a:xfrm>
            <a:off x="-360" y="-360"/>
            <a:ext cx="2971800" cy="601560"/>
          </a:xfrm>
          <a:prstGeom prst="rect">
            <a:avLst/>
          </a:prstGeom>
          <a:noFill/>
          <a:ln w="0">
            <a:noFill/>
          </a:ln>
        </p:spPr>
        <p:txBody>
          <a:bodyPr lIns="108360" rIns="108360" tIns="54360" bIns="54360" anchor="t">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&lt;header&gt;</a:t>
            </a:r>
            <a:endParaRPr b="0" lang="en-US" sz="1400" strike="noStrike" u="none">
              <a:solidFill>
                <a:srgbClr val="000000"/>
              </a:solidFill>
              <a:effectLst/>
              <a:uFillTx/>
              <a:latin typeface="Times New Roman"/>
            </a:endParaRPr>
          </a:p>
        </p:txBody>
      </p:sp>
      <p:sp>
        <p:nvSpPr>
          <p:cNvPr id="288" name=""/>
          <p:cNvSpPr txBox="1"/>
          <p:nvPr/>
        </p:nvSpPr>
        <p:spPr>
          <a:xfrm>
            <a:off x="3885840" y="-360"/>
            <a:ext cx="2971800" cy="601560"/>
          </a:xfrm>
          <a:prstGeom prst="rect">
            <a:avLst/>
          </a:prstGeom>
          <a:noFill/>
          <a:ln w="0">
            <a:noFill/>
          </a:ln>
        </p:spPr>
        <p:txBody>
          <a:bodyPr lIns="108360" rIns="108360" tIns="54360" bIns="54360" anchor="t">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289" name="PlaceHolder 1"/>
          <p:cNvSpPr>
            <a:spLocks noGrp="1"/>
          </p:cNvSpPr>
          <p:nvPr>
            <p:ph type="sldImg"/>
          </p:nvPr>
        </p:nvSpPr>
        <p:spPr>
          <a:xfrm>
            <a:off x="419040" y="903240"/>
            <a:ext cx="6019920" cy="4514760"/>
          </a:xfrm>
          <a:prstGeom prst="rect">
            <a:avLst/>
          </a:prstGeom>
          <a:ln w="0">
            <a:noFill/>
          </a:ln>
        </p:spPr>
      </p:sp>
      <p:sp>
        <p:nvSpPr>
          <p:cNvPr id="290" name="PlaceHolder 2"/>
          <p:cNvSpPr>
            <a:spLocks noGrp="1"/>
          </p:cNvSpPr>
          <p:nvPr>
            <p:ph type="body"/>
          </p:nvPr>
        </p:nvSpPr>
        <p:spPr>
          <a:xfrm>
            <a:off x="912960" y="5718240"/>
            <a:ext cx="5032080" cy="5418000"/>
          </a:xfrm>
          <a:prstGeom prst="rect">
            <a:avLst/>
          </a:prstGeom>
          <a:noFill/>
          <a:ln w="0">
            <a:noFill/>
          </a:ln>
        </p:spPr>
        <p:txBody>
          <a:bodyPr lIns="108360" rIns="108360" tIns="54360" bIns="54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Answer questions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Thank you for inviting me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Call if I can help.</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1" name=""/>
          <p:cNvSpPr txBox="1"/>
          <p:nvPr/>
        </p:nvSpPr>
        <p:spPr>
          <a:xfrm>
            <a:off x="3885840" y="11437560"/>
            <a:ext cx="2971800" cy="601560"/>
          </a:xfrm>
          <a:prstGeom prst="rect">
            <a:avLst/>
          </a:prstGeom>
          <a:noFill/>
          <a:ln w="0">
            <a:noFill/>
          </a:ln>
        </p:spPr>
        <p:txBody>
          <a:bodyPr lIns="108360" rIns="108360" tIns="54360" bIns="54360" anchor="b">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fld id="{B83F8996-A311-4382-9DAD-CBEAA112A623}"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292" name=""/>
          <p:cNvSpPr txBox="1"/>
          <p:nvPr/>
        </p:nvSpPr>
        <p:spPr>
          <a:xfrm>
            <a:off x="-360" y="11437560"/>
            <a:ext cx="2971800" cy="601560"/>
          </a:xfrm>
          <a:prstGeom prst="rect">
            <a:avLst/>
          </a:prstGeom>
          <a:noFill/>
          <a:ln w="0">
            <a:noFill/>
          </a:ln>
        </p:spPr>
        <p:txBody>
          <a:bodyPr lIns="108360" rIns="108360" tIns="54360" bIns="54360" anchor="b">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293" name=""/>
          <p:cNvSpPr txBox="1"/>
          <p:nvPr/>
        </p:nvSpPr>
        <p:spPr>
          <a:xfrm>
            <a:off x="-360" y="-360"/>
            <a:ext cx="2971800" cy="601560"/>
          </a:xfrm>
          <a:prstGeom prst="rect">
            <a:avLst/>
          </a:prstGeom>
          <a:noFill/>
          <a:ln w="0">
            <a:noFill/>
          </a:ln>
        </p:spPr>
        <p:txBody>
          <a:bodyPr lIns="108360" rIns="108360" tIns="54360" bIns="54360" anchor="t">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&lt;header&gt;</a:t>
            </a:r>
            <a:endParaRPr b="0" lang="en-US" sz="1400" strike="noStrike" u="none">
              <a:solidFill>
                <a:srgbClr val="000000"/>
              </a:solidFill>
              <a:effectLst/>
              <a:uFillTx/>
              <a:latin typeface="Times New Roman"/>
            </a:endParaRPr>
          </a:p>
        </p:txBody>
      </p:sp>
      <p:sp>
        <p:nvSpPr>
          <p:cNvPr id="294" name=""/>
          <p:cNvSpPr txBox="1"/>
          <p:nvPr/>
        </p:nvSpPr>
        <p:spPr>
          <a:xfrm>
            <a:off x="3885840" y="-360"/>
            <a:ext cx="2971800" cy="601560"/>
          </a:xfrm>
          <a:prstGeom prst="rect">
            <a:avLst/>
          </a:prstGeom>
          <a:noFill/>
          <a:ln w="0">
            <a:noFill/>
          </a:ln>
        </p:spPr>
        <p:txBody>
          <a:bodyPr lIns="108360" rIns="108360" tIns="54360" bIns="54360" anchor="t">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295" name="PlaceHolder 1"/>
          <p:cNvSpPr>
            <a:spLocks noGrp="1"/>
          </p:cNvSpPr>
          <p:nvPr>
            <p:ph type="sldImg"/>
          </p:nvPr>
        </p:nvSpPr>
        <p:spPr>
          <a:xfrm>
            <a:off x="419040" y="903240"/>
            <a:ext cx="6019920" cy="4514760"/>
          </a:xfrm>
          <a:prstGeom prst="rect">
            <a:avLst/>
          </a:prstGeom>
          <a:ln w="0">
            <a:noFill/>
          </a:ln>
        </p:spPr>
      </p:sp>
      <p:sp>
        <p:nvSpPr>
          <p:cNvPr id="296" name="PlaceHolder 2"/>
          <p:cNvSpPr>
            <a:spLocks noGrp="1"/>
          </p:cNvSpPr>
          <p:nvPr>
            <p:ph type="body"/>
          </p:nvPr>
        </p:nvSpPr>
        <p:spPr>
          <a:xfrm>
            <a:off x="914400" y="5718240"/>
            <a:ext cx="5029200" cy="5418000"/>
          </a:xfrm>
          <a:prstGeom prst="rect">
            <a:avLst/>
          </a:prstGeom>
          <a:noFill/>
          <a:ln w="0">
            <a:noFill/>
          </a:ln>
        </p:spPr>
        <p:txBody>
          <a:bodyPr lIns="108360" rIns="108360" tIns="54360" bIns="54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is where the detective work begins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Cost: Time  (any travel costs would be absorbed within existing budgets)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STEVE/ALLAN - address the overlap of the ORG team on this topic</a:t>
            </a:r>
            <a:endParaRPr b="0" lang="en-US" sz="1200" strike="noStrike" u="none">
              <a:solidFill>
                <a:srgbClr val="000000"/>
              </a:solidFill>
              <a:effectLst/>
              <a:uFillTx/>
              <a:latin typeface="Times New Roman"/>
            </a:endParaRP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 name=""/>
          <p:cNvSpPr txBox="1"/>
          <p:nvPr/>
        </p:nvSpPr>
        <p:spPr>
          <a:xfrm>
            <a:off x="3885840" y="11437560"/>
            <a:ext cx="2971800" cy="601560"/>
          </a:xfrm>
          <a:prstGeom prst="rect">
            <a:avLst/>
          </a:prstGeom>
          <a:noFill/>
          <a:ln w="0">
            <a:noFill/>
          </a:ln>
        </p:spPr>
        <p:txBody>
          <a:bodyPr lIns="108360" rIns="108360" tIns="54360" bIns="54360" anchor="b">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fld id="{4F7E7DBD-48F3-45C9-A916-12AB5F642783}"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298" name=""/>
          <p:cNvSpPr txBox="1"/>
          <p:nvPr/>
        </p:nvSpPr>
        <p:spPr>
          <a:xfrm>
            <a:off x="-360" y="11437560"/>
            <a:ext cx="2971800" cy="601560"/>
          </a:xfrm>
          <a:prstGeom prst="rect">
            <a:avLst/>
          </a:prstGeom>
          <a:noFill/>
          <a:ln w="0">
            <a:noFill/>
          </a:ln>
        </p:spPr>
        <p:txBody>
          <a:bodyPr lIns="108360" rIns="108360" tIns="54360" bIns="54360" anchor="b">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299" name=""/>
          <p:cNvSpPr txBox="1"/>
          <p:nvPr/>
        </p:nvSpPr>
        <p:spPr>
          <a:xfrm>
            <a:off x="-360" y="-360"/>
            <a:ext cx="2971800" cy="601560"/>
          </a:xfrm>
          <a:prstGeom prst="rect">
            <a:avLst/>
          </a:prstGeom>
          <a:noFill/>
          <a:ln w="0">
            <a:noFill/>
          </a:ln>
        </p:spPr>
        <p:txBody>
          <a:bodyPr lIns="108360" rIns="108360" tIns="54360" bIns="54360" anchor="t">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&lt;header&gt;</a:t>
            </a:r>
            <a:endParaRPr b="0" lang="en-US" sz="1400" strike="noStrike" u="none">
              <a:solidFill>
                <a:srgbClr val="000000"/>
              </a:solidFill>
              <a:effectLst/>
              <a:uFillTx/>
              <a:latin typeface="Times New Roman"/>
            </a:endParaRPr>
          </a:p>
        </p:txBody>
      </p:sp>
      <p:sp>
        <p:nvSpPr>
          <p:cNvPr id="300" name=""/>
          <p:cNvSpPr txBox="1"/>
          <p:nvPr/>
        </p:nvSpPr>
        <p:spPr>
          <a:xfrm>
            <a:off x="3885840" y="-360"/>
            <a:ext cx="2971800" cy="601560"/>
          </a:xfrm>
          <a:prstGeom prst="rect">
            <a:avLst/>
          </a:prstGeom>
          <a:noFill/>
          <a:ln w="0">
            <a:noFill/>
          </a:ln>
        </p:spPr>
        <p:txBody>
          <a:bodyPr lIns="108360" rIns="108360" tIns="54360" bIns="54360" anchor="t">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01" name=""/>
          <p:cNvSpPr/>
          <p:nvPr/>
        </p:nvSpPr>
        <p:spPr>
          <a:xfrm>
            <a:off x="3884760" y="0"/>
            <a:ext cx="2973240" cy="6001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2" name=""/>
          <p:cNvSpPr/>
          <p:nvPr/>
        </p:nvSpPr>
        <p:spPr>
          <a:xfrm>
            <a:off x="3884760" y="11437920"/>
            <a:ext cx="2973240" cy="601560"/>
          </a:xfrm>
          <a:prstGeom prst="rect">
            <a:avLst/>
          </a:prstGeom>
          <a:noFill/>
          <a:ln w="0">
            <a:noFill/>
          </a:ln>
        </p:spPr>
        <p:style>
          <a:lnRef idx="0"/>
          <a:fillRef idx="0"/>
          <a:effectRef idx="0"/>
          <a:fontRef idx="minor"/>
        </p:style>
        <p:txBody>
          <a:bodyPr lIns="131040" rIns="131040" tIns="64800" bIns="64800" anchor="b">
            <a:noAutofit/>
          </a:bodyPr>
          <a:p>
            <a:pPr algn="r">
              <a:tabLst>
                <a:tab algn="l" pos="0"/>
                <a:tab algn="l" pos="1308240"/>
                <a:tab algn="l" pos="2616120"/>
                <a:tab algn="l" pos="3924360"/>
                <a:tab algn="l" pos="5232240"/>
                <a:tab algn="l" pos="6540480"/>
                <a:tab algn="l" pos="7848720"/>
                <a:tab algn="l" pos="9156600"/>
                <a:tab algn="l" pos="10464840"/>
              </a:tabLst>
            </a:pPr>
            <a:r>
              <a:rPr b="0" lang="en-US" sz="1700" strike="noStrike" u="none">
                <a:solidFill>
                  <a:srgbClr val="000000"/>
                </a:solidFill>
                <a:effectLst/>
                <a:uFillTx/>
                <a:latin typeface="Times New Roman"/>
              </a:rPr>
              <a:t>33</a:t>
            </a:r>
            <a:endParaRPr b="0" lang="en-US" sz="1700" strike="noStrike" u="none">
              <a:solidFill>
                <a:srgbClr val="000000"/>
              </a:solidFill>
              <a:effectLst/>
              <a:uFillTx/>
              <a:latin typeface="Times New Roman"/>
            </a:endParaRPr>
          </a:p>
        </p:txBody>
      </p:sp>
      <p:sp>
        <p:nvSpPr>
          <p:cNvPr id="303" name=""/>
          <p:cNvSpPr/>
          <p:nvPr/>
        </p:nvSpPr>
        <p:spPr>
          <a:xfrm>
            <a:off x="0" y="1143792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4" name=""/>
          <p:cNvSpPr/>
          <p:nvPr/>
        </p:nvSpPr>
        <p:spPr>
          <a:xfrm>
            <a:off x="0" y="0"/>
            <a:ext cx="2971800" cy="6001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5" name="PlaceHolder 1"/>
          <p:cNvSpPr>
            <a:spLocks noGrp="1"/>
          </p:cNvSpPr>
          <p:nvPr>
            <p:ph type="sldImg"/>
          </p:nvPr>
        </p:nvSpPr>
        <p:spPr>
          <a:xfrm>
            <a:off x="419040" y="903240"/>
            <a:ext cx="6019920" cy="4514760"/>
          </a:xfrm>
          <a:prstGeom prst="rect">
            <a:avLst/>
          </a:prstGeom>
          <a:ln w="0">
            <a:noFill/>
          </a:ln>
        </p:spPr>
      </p:sp>
      <p:sp>
        <p:nvSpPr>
          <p:cNvPr id="306" name="PlaceHolder 2"/>
          <p:cNvSpPr>
            <a:spLocks noGrp="1"/>
          </p:cNvSpPr>
          <p:nvPr>
            <p:ph type="body"/>
          </p:nvPr>
        </p:nvSpPr>
        <p:spPr>
          <a:xfrm>
            <a:off x="914400" y="5718240"/>
            <a:ext cx="5029200" cy="5418000"/>
          </a:xfrm>
          <a:prstGeom prst="rect">
            <a:avLst/>
          </a:prstGeom>
          <a:noFill/>
          <a:ln w="0">
            <a:noFill/>
          </a:ln>
        </p:spPr>
        <p:txBody>
          <a:bodyPr lIns="131040" rIns="131040" tIns="64800" bIns="64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Cost: Time   (travel costs would be absorbed within existing budgets)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group and the Regional teams must work concurrently to define accountabilities / responsibilities, roles and duties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ARE WE clear on the difference between: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Regional UAF team</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Monthly/Quarterly UAF meeting</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Operating Co UAF team (Roundtable)?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7" name="PlaceHolder 1"/>
          <p:cNvSpPr>
            <a:spLocks noGrp="1"/>
          </p:cNvSpPr>
          <p:nvPr>
            <p:ph type="sldImg"/>
          </p:nvPr>
        </p:nvSpPr>
        <p:spPr>
          <a:xfrm>
            <a:off x="419040" y="903240"/>
            <a:ext cx="6019920" cy="4514760"/>
          </a:xfrm>
          <a:prstGeom prst="rect">
            <a:avLst/>
          </a:prstGeom>
          <a:ln w="0">
            <a:noFill/>
          </a:ln>
        </p:spPr>
      </p:sp>
      <p:sp>
        <p:nvSpPr>
          <p:cNvPr id="148" name="PlaceHolder 2"/>
          <p:cNvSpPr>
            <a:spLocks noGrp="1"/>
          </p:cNvSpPr>
          <p:nvPr>
            <p:ph type="body"/>
          </p:nvPr>
        </p:nvSpPr>
        <p:spPr>
          <a:xfrm>
            <a:off x="372600" y="5718240"/>
            <a:ext cx="6186600" cy="5418000"/>
          </a:xfrm>
          <a:prstGeom prst="rect">
            <a:avLst/>
          </a:prstGeom>
          <a:noFill/>
          <a:ln w="0">
            <a:noFill/>
          </a:ln>
        </p:spPr>
        <p:txBody>
          <a:bodyPr lIns="108360" rIns="108360" tIns="54360" bIns="54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Fundamental to any UAF effort is defining and knowing your terms.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is critical so everyone is working from the same baseline and the same level of understanding.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Be sure you are speaking the same language!!!!!!  In  just a minute  I am going to give you an example of how critical this really is. (NNG 1996-97)</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What is unaccounted for gas - UAF?</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Simplistically speaking, UAF is the difference between the amount of  gas  </a:t>
            </a:r>
            <a:r>
              <a:rPr b="0" lang="en-US" sz="1200" strike="noStrike" u="sng">
                <a:solidFill>
                  <a:srgbClr val="000000"/>
                </a:solidFill>
                <a:effectLst/>
                <a:uFillTx/>
                <a:latin typeface="Times New Roman"/>
              </a:rPr>
              <a:t>volume and heating</a:t>
            </a:r>
            <a:r>
              <a:rPr b="0" lang="en-US" sz="1200" strike="noStrike" u="none">
                <a:solidFill>
                  <a:srgbClr val="000000"/>
                </a:solidFill>
                <a:effectLst/>
                <a:uFillTx/>
                <a:latin typeface="Times New Roman"/>
              </a:rPr>
              <a:t> </a:t>
            </a:r>
            <a:r>
              <a:rPr b="0" lang="en-US" sz="1200" strike="noStrike" u="sng">
                <a:solidFill>
                  <a:srgbClr val="000000"/>
                </a:solidFill>
                <a:effectLst/>
                <a:uFillTx/>
                <a:latin typeface="Times New Roman"/>
              </a:rPr>
              <a:t>value</a:t>
            </a:r>
            <a:r>
              <a:rPr b="0" lang="en-US" sz="1200" strike="noStrike" u="none">
                <a:solidFill>
                  <a:srgbClr val="000000"/>
                </a:solidFill>
                <a:effectLst/>
                <a:uFillTx/>
                <a:latin typeface="Times New Roman"/>
              </a:rPr>
              <a:t> entering the pipe and the amount of gas </a:t>
            </a:r>
            <a:r>
              <a:rPr b="0" lang="en-US" sz="1200" strike="noStrike" u="sng">
                <a:solidFill>
                  <a:srgbClr val="000000"/>
                </a:solidFill>
                <a:effectLst/>
                <a:uFillTx/>
                <a:latin typeface="Times New Roman"/>
              </a:rPr>
              <a:t>volume and heating value</a:t>
            </a:r>
            <a:r>
              <a:rPr b="0" lang="en-US" sz="1200" strike="noStrike" u="none">
                <a:solidFill>
                  <a:srgbClr val="000000"/>
                </a:solidFill>
                <a:effectLst/>
                <a:uFillTx/>
                <a:latin typeface="Times New Roman"/>
              </a:rPr>
              <a:t> leaving the pipe.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Is UAF  the same as </a:t>
            </a:r>
            <a:r>
              <a:rPr b="1" lang="en-US" sz="1200" strike="noStrike" u="none">
                <a:solidFill>
                  <a:srgbClr val="000000"/>
                </a:solidFill>
                <a:effectLst/>
                <a:uFillTx/>
                <a:latin typeface="Times New Roman"/>
              </a:rPr>
              <a:t>Lost</a:t>
            </a:r>
            <a:r>
              <a:rPr b="0" lang="en-US" sz="1200" strike="noStrike" u="none">
                <a:solidFill>
                  <a:srgbClr val="000000"/>
                </a:solidFill>
                <a:effectLst/>
                <a:uFillTx/>
                <a:latin typeface="Times New Roman"/>
              </a:rPr>
              <a:t> and unaccounted for gas?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If that is comfortable for you - yes!  Stating LOST is possibly incorrect.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Is UAF the same as unmetered gas?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  Unmetered is just that - gas entering or leaving the pipe which is not metered.  Therefore, we need to estimate it and report it on an unmetered report</a:t>
            </a: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You can call UAF what you want, and it has many names, BUT the final equation is always the same.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Next slide!</a:t>
            </a: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 name="PlaceHolder 1"/>
          <p:cNvSpPr>
            <a:spLocks noGrp="1"/>
          </p:cNvSpPr>
          <p:nvPr>
            <p:ph type="sldImg"/>
          </p:nvPr>
        </p:nvSpPr>
        <p:spPr>
          <a:xfrm>
            <a:off x="419040" y="903240"/>
            <a:ext cx="6019920" cy="4514760"/>
          </a:xfrm>
          <a:prstGeom prst="rect">
            <a:avLst/>
          </a:prstGeom>
          <a:ln w="0">
            <a:noFill/>
          </a:ln>
        </p:spPr>
      </p:sp>
      <p:sp>
        <p:nvSpPr>
          <p:cNvPr id="150" name="PlaceHolder 2"/>
          <p:cNvSpPr>
            <a:spLocks noGrp="1"/>
          </p:cNvSpPr>
          <p:nvPr>
            <p:ph type="body"/>
          </p:nvPr>
        </p:nvSpPr>
        <p:spPr>
          <a:xfrm>
            <a:off x="914400" y="5718240"/>
            <a:ext cx="5029200" cy="5919840"/>
          </a:xfrm>
          <a:prstGeom prst="rect">
            <a:avLst/>
          </a:prstGeom>
          <a:noFill/>
          <a:ln w="0">
            <a:noFill/>
          </a:ln>
        </p:spPr>
        <p:txBody>
          <a:bodyPr lIns="108360" rIns="108360" tIns="54360" bIns="54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Lets talk about this equation for a few seconds.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Usually when you think about a receipt into something you envision a positive number.  You are filling something up.</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Similarly when you think about delivery of something you visualize a negative number or action; You are emptying something.</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Under these perceptions, statement one is how you would show the equation.  BUT, that gives you a positive number indicating a loss.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Why a loss?  Well, EVERYTHING else equal, you took in 100 and delivered 90.  Therefore, you lost 10.</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 to make the equation fit our logic and the commonly accepted accounted practice of having negative numbers equal losses, the computer is programmed to equate to statement two.  This then gives us a negative number for the loss.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Don’t  let this confuse you - the concept is still the difference between gas in and out.</a:t>
            </a: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1" name="PlaceHolder 1"/>
          <p:cNvSpPr>
            <a:spLocks noGrp="1"/>
          </p:cNvSpPr>
          <p:nvPr>
            <p:ph type="sldImg"/>
          </p:nvPr>
        </p:nvSpPr>
        <p:spPr>
          <a:xfrm>
            <a:off x="419040" y="903240"/>
            <a:ext cx="6019920" cy="4514760"/>
          </a:xfrm>
          <a:prstGeom prst="rect">
            <a:avLst/>
          </a:prstGeom>
          <a:ln w="0">
            <a:noFill/>
          </a:ln>
        </p:spPr>
      </p:sp>
      <p:sp>
        <p:nvSpPr>
          <p:cNvPr id="152" name="PlaceHolder 2"/>
          <p:cNvSpPr>
            <a:spLocks noGrp="1"/>
          </p:cNvSpPr>
          <p:nvPr>
            <p:ph type="body"/>
          </p:nvPr>
        </p:nvSpPr>
        <p:spPr>
          <a:xfrm>
            <a:off x="914400" y="5718240"/>
            <a:ext cx="5029200" cy="5418000"/>
          </a:xfrm>
          <a:prstGeom prst="rect">
            <a:avLst/>
          </a:prstGeom>
          <a:noFill/>
          <a:ln w="0">
            <a:noFill/>
          </a:ln>
        </p:spPr>
        <p:txBody>
          <a:bodyPr lIns="108360" rIns="108360" tIns="54360" bIns="54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Here is that quick example of what happens when your have confusion about what you are trying to accomplish!</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Every one is familiar with Legalese</a:t>
            </a: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 name=""/>
          <p:cNvSpPr txBox="1"/>
          <p:nvPr/>
        </p:nvSpPr>
        <p:spPr>
          <a:xfrm>
            <a:off x="3885840" y="11437560"/>
            <a:ext cx="2971800" cy="601560"/>
          </a:xfrm>
          <a:prstGeom prst="rect">
            <a:avLst/>
          </a:prstGeom>
          <a:noFill/>
          <a:ln w="0">
            <a:noFill/>
          </a:ln>
        </p:spPr>
        <p:txBody>
          <a:bodyPr lIns="108360" rIns="108360" tIns="54360" bIns="54360" anchor="b">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fld id="{6714C96B-4993-444A-8053-A914403860E1}"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54" name=""/>
          <p:cNvSpPr txBox="1"/>
          <p:nvPr/>
        </p:nvSpPr>
        <p:spPr>
          <a:xfrm>
            <a:off x="-360" y="11437560"/>
            <a:ext cx="2971800" cy="601560"/>
          </a:xfrm>
          <a:prstGeom prst="rect">
            <a:avLst/>
          </a:prstGeom>
          <a:noFill/>
          <a:ln w="0">
            <a:noFill/>
          </a:ln>
        </p:spPr>
        <p:txBody>
          <a:bodyPr lIns="108360" rIns="108360" tIns="54360" bIns="54360" anchor="b">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55" name=""/>
          <p:cNvSpPr txBox="1"/>
          <p:nvPr/>
        </p:nvSpPr>
        <p:spPr>
          <a:xfrm>
            <a:off x="-360" y="-360"/>
            <a:ext cx="2971800" cy="601560"/>
          </a:xfrm>
          <a:prstGeom prst="rect">
            <a:avLst/>
          </a:prstGeom>
          <a:noFill/>
          <a:ln w="0">
            <a:noFill/>
          </a:ln>
        </p:spPr>
        <p:txBody>
          <a:bodyPr lIns="108360" rIns="108360" tIns="54360" bIns="54360" anchor="t">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&lt;header&gt;</a:t>
            </a:r>
            <a:endParaRPr b="0" lang="en-US" sz="1400" strike="noStrike" u="none">
              <a:solidFill>
                <a:srgbClr val="000000"/>
              </a:solidFill>
              <a:effectLst/>
              <a:uFillTx/>
              <a:latin typeface="Times New Roman"/>
            </a:endParaRPr>
          </a:p>
        </p:txBody>
      </p:sp>
      <p:sp>
        <p:nvSpPr>
          <p:cNvPr id="156" name=""/>
          <p:cNvSpPr txBox="1"/>
          <p:nvPr/>
        </p:nvSpPr>
        <p:spPr>
          <a:xfrm>
            <a:off x="3885840" y="-360"/>
            <a:ext cx="2971800" cy="601560"/>
          </a:xfrm>
          <a:prstGeom prst="rect">
            <a:avLst/>
          </a:prstGeom>
          <a:noFill/>
          <a:ln w="0">
            <a:noFill/>
          </a:ln>
        </p:spPr>
        <p:txBody>
          <a:bodyPr lIns="108360" rIns="108360" tIns="54360" bIns="54360" anchor="t">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57" name=""/>
          <p:cNvSpPr/>
          <p:nvPr/>
        </p:nvSpPr>
        <p:spPr>
          <a:xfrm>
            <a:off x="388620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8" name=""/>
          <p:cNvSpPr/>
          <p:nvPr/>
        </p:nvSpPr>
        <p:spPr>
          <a:xfrm>
            <a:off x="3886200" y="11437920"/>
            <a:ext cx="2971800" cy="601560"/>
          </a:xfrm>
          <a:prstGeom prst="rect">
            <a:avLst/>
          </a:prstGeom>
          <a:noFill/>
          <a:ln w="0">
            <a:noFill/>
          </a:ln>
        </p:spPr>
        <p:style>
          <a:lnRef idx="0"/>
          <a:fillRef idx="0"/>
          <a:effectRef idx="0"/>
          <a:fontRef idx="minor"/>
        </p:style>
        <p:txBody>
          <a:bodyPr lIns="22680" rIns="22680" tIns="0" bIns="0" anchor="b">
            <a:noAutofit/>
          </a:bodyPr>
          <a:p>
            <a:pPr algn="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i="1" lang="en-US" sz="1200" strike="noStrike" u="none">
                <a:solidFill>
                  <a:srgbClr val="000000"/>
                </a:solidFill>
                <a:effectLst/>
                <a:uFillTx/>
                <a:latin typeface="Times New Roman"/>
              </a:rPr>
              <a:t>3</a:t>
            </a:r>
            <a:endParaRPr b="0" lang="en-US" sz="1200" strike="noStrike" u="none">
              <a:solidFill>
                <a:srgbClr val="000000"/>
              </a:solidFill>
              <a:effectLst/>
              <a:uFillTx/>
              <a:latin typeface="Times New Roman"/>
            </a:endParaRPr>
          </a:p>
        </p:txBody>
      </p:sp>
      <p:sp>
        <p:nvSpPr>
          <p:cNvPr id="159" name=""/>
          <p:cNvSpPr/>
          <p:nvPr/>
        </p:nvSpPr>
        <p:spPr>
          <a:xfrm>
            <a:off x="0" y="1143792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0" name=""/>
          <p:cNvSpPr/>
          <p:nvPr/>
        </p:nvSpPr>
        <p:spPr>
          <a:xfrm>
            <a:off x="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1" name=""/>
          <p:cNvSpPr/>
          <p:nvPr/>
        </p:nvSpPr>
        <p:spPr>
          <a:xfrm>
            <a:off x="388620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3886200" y="11437920"/>
            <a:ext cx="2971800" cy="601560"/>
          </a:xfrm>
          <a:prstGeom prst="rect">
            <a:avLst/>
          </a:prstGeom>
          <a:noFill/>
          <a:ln w="0">
            <a:noFill/>
          </a:ln>
        </p:spPr>
        <p:style>
          <a:lnRef idx="0"/>
          <a:fillRef idx="0"/>
          <a:effectRef idx="0"/>
          <a:fontRef idx="minor"/>
        </p:style>
        <p:txBody>
          <a:bodyPr lIns="22680" rIns="22680" tIns="0" bIns="0" anchor="b">
            <a:noAutofit/>
          </a:bodyPr>
          <a:p>
            <a:pPr algn="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i="1" lang="en-US" sz="1200" strike="noStrike" u="none">
                <a:solidFill>
                  <a:srgbClr val="000000"/>
                </a:solidFill>
                <a:effectLst/>
                <a:uFillTx/>
                <a:latin typeface="Times New Roman"/>
              </a:rPr>
              <a:t>3</a:t>
            </a:r>
            <a:endParaRPr b="0" lang="en-US" sz="1200" strike="noStrike" u="none">
              <a:solidFill>
                <a:srgbClr val="000000"/>
              </a:solidFill>
              <a:effectLst/>
              <a:uFillTx/>
              <a:latin typeface="Times New Roman"/>
            </a:endParaRPr>
          </a:p>
        </p:txBody>
      </p:sp>
      <p:sp>
        <p:nvSpPr>
          <p:cNvPr id="163" name=""/>
          <p:cNvSpPr/>
          <p:nvPr/>
        </p:nvSpPr>
        <p:spPr>
          <a:xfrm>
            <a:off x="0" y="1143792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4" name=""/>
          <p:cNvSpPr/>
          <p:nvPr/>
        </p:nvSpPr>
        <p:spPr>
          <a:xfrm>
            <a:off x="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5" name=""/>
          <p:cNvSpPr/>
          <p:nvPr/>
        </p:nvSpPr>
        <p:spPr>
          <a:xfrm>
            <a:off x="388620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6" name=""/>
          <p:cNvSpPr/>
          <p:nvPr/>
        </p:nvSpPr>
        <p:spPr>
          <a:xfrm>
            <a:off x="3886200" y="11437920"/>
            <a:ext cx="2971800" cy="601560"/>
          </a:xfrm>
          <a:prstGeom prst="rect">
            <a:avLst/>
          </a:prstGeom>
          <a:noFill/>
          <a:ln w="0">
            <a:noFill/>
          </a:ln>
        </p:spPr>
        <p:style>
          <a:lnRef idx="0"/>
          <a:fillRef idx="0"/>
          <a:effectRef idx="0"/>
          <a:fontRef idx="minor"/>
        </p:style>
        <p:txBody>
          <a:bodyPr lIns="22680" rIns="22680" tIns="0" bIns="0" anchor="b">
            <a:noAutofit/>
          </a:bodyPr>
          <a:p>
            <a:pPr algn="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i="1" lang="en-US" sz="1200" strike="noStrike" u="none">
                <a:solidFill>
                  <a:srgbClr val="000000"/>
                </a:solidFill>
                <a:effectLst/>
                <a:uFillTx/>
                <a:latin typeface="Times New Roman"/>
              </a:rPr>
              <a:t>3</a:t>
            </a:r>
            <a:endParaRPr b="0" lang="en-US" sz="1200" strike="noStrike" u="none">
              <a:solidFill>
                <a:srgbClr val="000000"/>
              </a:solidFill>
              <a:effectLst/>
              <a:uFillTx/>
              <a:latin typeface="Times New Roman"/>
            </a:endParaRPr>
          </a:p>
        </p:txBody>
      </p:sp>
      <p:sp>
        <p:nvSpPr>
          <p:cNvPr id="167" name=""/>
          <p:cNvSpPr/>
          <p:nvPr/>
        </p:nvSpPr>
        <p:spPr>
          <a:xfrm>
            <a:off x="0" y="1143792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8" name=""/>
          <p:cNvSpPr/>
          <p:nvPr/>
        </p:nvSpPr>
        <p:spPr>
          <a:xfrm>
            <a:off x="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9" name="PlaceHolder 1"/>
          <p:cNvSpPr>
            <a:spLocks noGrp="1"/>
          </p:cNvSpPr>
          <p:nvPr>
            <p:ph type="sldImg"/>
          </p:nvPr>
        </p:nvSpPr>
        <p:spPr>
          <a:xfrm>
            <a:off x="419040" y="903240"/>
            <a:ext cx="6019920" cy="4514760"/>
          </a:xfrm>
          <a:prstGeom prst="rect">
            <a:avLst/>
          </a:prstGeom>
          <a:ln w="0">
            <a:noFill/>
          </a:ln>
        </p:spPr>
      </p:sp>
      <p:sp>
        <p:nvSpPr>
          <p:cNvPr id="170" name="PlaceHolder 2"/>
          <p:cNvSpPr>
            <a:spLocks noGrp="1"/>
          </p:cNvSpPr>
          <p:nvPr>
            <p:ph type="body"/>
          </p:nvPr>
        </p:nvSpPr>
        <p:spPr>
          <a:xfrm>
            <a:off x="914400" y="5718240"/>
            <a:ext cx="5029200" cy="5418000"/>
          </a:xfrm>
          <a:prstGeom prst="rect">
            <a:avLst/>
          </a:prstGeom>
          <a:noFill/>
          <a:ln w="0">
            <a:noFill/>
          </a:ln>
        </p:spPr>
        <p:txBody>
          <a:bodyPr lIns="107280" rIns="107280" tIns="52920" bIns="529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Legalese is the lawyers way of confusing us - so we don’t have a clue as to what is going 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There are additional ESE’s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Houstonese - very similar to legalese with the same intended result - confuse them - make them as ignorant of the topic as I am - clueless!!!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 few more that I have encountered over the years include: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These were  not meant to confuse, they just did and do.</a:t>
            </a: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
          <p:cNvSpPr txBox="1"/>
          <p:nvPr/>
        </p:nvSpPr>
        <p:spPr>
          <a:xfrm>
            <a:off x="3885840" y="11437560"/>
            <a:ext cx="2971800" cy="601560"/>
          </a:xfrm>
          <a:prstGeom prst="rect">
            <a:avLst/>
          </a:prstGeom>
          <a:noFill/>
          <a:ln w="0">
            <a:noFill/>
          </a:ln>
        </p:spPr>
        <p:txBody>
          <a:bodyPr lIns="108360" rIns="108360" tIns="54360" bIns="54360" anchor="b">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fld id="{D43EFD25-2C54-4FD2-A3AE-87D0F79B5CBC}"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72" name=""/>
          <p:cNvSpPr txBox="1"/>
          <p:nvPr/>
        </p:nvSpPr>
        <p:spPr>
          <a:xfrm>
            <a:off x="-360" y="11437560"/>
            <a:ext cx="2971800" cy="601560"/>
          </a:xfrm>
          <a:prstGeom prst="rect">
            <a:avLst/>
          </a:prstGeom>
          <a:noFill/>
          <a:ln w="0">
            <a:noFill/>
          </a:ln>
        </p:spPr>
        <p:txBody>
          <a:bodyPr lIns="108360" rIns="108360" tIns="54360" bIns="54360" anchor="b">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73" name=""/>
          <p:cNvSpPr txBox="1"/>
          <p:nvPr/>
        </p:nvSpPr>
        <p:spPr>
          <a:xfrm>
            <a:off x="-360" y="-360"/>
            <a:ext cx="2971800" cy="601560"/>
          </a:xfrm>
          <a:prstGeom prst="rect">
            <a:avLst/>
          </a:prstGeom>
          <a:noFill/>
          <a:ln w="0">
            <a:noFill/>
          </a:ln>
        </p:spPr>
        <p:txBody>
          <a:bodyPr lIns="108360" rIns="108360" tIns="54360" bIns="54360" anchor="t">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&lt;header&gt;</a:t>
            </a:r>
            <a:endParaRPr b="0" lang="en-US" sz="1400" strike="noStrike" u="none">
              <a:solidFill>
                <a:srgbClr val="000000"/>
              </a:solidFill>
              <a:effectLst/>
              <a:uFillTx/>
              <a:latin typeface="Times New Roman"/>
            </a:endParaRPr>
          </a:p>
        </p:txBody>
      </p:sp>
      <p:sp>
        <p:nvSpPr>
          <p:cNvPr id="174" name=""/>
          <p:cNvSpPr txBox="1"/>
          <p:nvPr/>
        </p:nvSpPr>
        <p:spPr>
          <a:xfrm>
            <a:off x="3885840" y="-360"/>
            <a:ext cx="2971800" cy="601560"/>
          </a:xfrm>
          <a:prstGeom prst="rect">
            <a:avLst/>
          </a:prstGeom>
          <a:noFill/>
          <a:ln w="0">
            <a:noFill/>
          </a:ln>
        </p:spPr>
        <p:txBody>
          <a:bodyPr lIns="108360" rIns="108360" tIns="54360" bIns="54360" anchor="t">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75" name=""/>
          <p:cNvSpPr/>
          <p:nvPr/>
        </p:nvSpPr>
        <p:spPr>
          <a:xfrm>
            <a:off x="388620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6" name=""/>
          <p:cNvSpPr/>
          <p:nvPr/>
        </p:nvSpPr>
        <p:spPr>
          <a:xfrm>
            <a:off x="3886200" y="11437920"/>
            <a:ext cx="2971800" cy="601560"/>
          </a:xfrm>
          <a:prstGeom prst="rect">
            <a:avLst/>
          </a:prstGeom>
          <a:noFill/>
          <a:ln w="0">
            <a:noFill/>
          </a:ln>
        </p:spPr>
        <p:style>
          <a:lnRef idx="0"/>
          <a:fillRef idx="0"/>
          <a:effectRef idx="0"/>
          <a:fontRef idx="minor"/>
        </p:style>
        <p:txBody>
          <a:bodyPr lIns="22680" rIns="22680" tIns="0" bIns="0" anchor="b">
            <a:noAutofit/>
          </a:bodyPr>
          <a:p>
            <a:pPr algn="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i="1" lang="en-US" sz="1200" strike="noStrike" u="none">
                <a:solidFill>
                  <a:srgbClr val="000000"/>
                </a:solidFill>
                <a:effectLst/>
                <a:uFillTx/>
                <a:latin typeface="Times New Roman"/>
              </a:rPr>
              <a:t>6</a:t>
            </a:r>
            <a:endParaRPr b="0" lang="en-US" sz="1200" strike="noStrike" u="none">
              <a:solidFill>
                <a:srgbClr val="000000"/>
              </a:solidFill>
              <a:effectLst/>
              <a:uFillTx/>
              <a:latin typeface="Times New Roman"/>
            </a:endParaRPr>
          </a:p>
        </p:txBody>
      </p:sp>
      <p:sp>
        <p:nvSpPr>
          <p:cNvPr id="177" name=""/>
          <p:cNvSpPr/>
          <p:nvPr/>
        </p:nvSpPr>
        <p:spPr>
          <a:xfrm>
            <a:off x="0" y="1143792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8" name=""/>
          <p:cNvSpPr/>
          <p:nvPr/>
        </p:nvSpPr>
        <p:spPr>
          <a:xfrm>
            <a:off x="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9" name=""/>
          <p:cNvSpPr/>
          <p:nvPr/>
        </p:nvSpPr>
        <p:spPr>
          <a:xfrm>
            <a:off x="388620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0" name=""/>
          <p:cNvSpPr/>
          <p:nvPr/>
        </p:nvSpPr>
        <p:spPr>
          <a:xfrm>
            <a:off x="3886200" y="11437920"/>
            <a:ext cx="2971800" cy="601560"/>
          </a:xfrm>
          <a:prstGeom prst="rect">
            <a:avLst/>
          </a:prstGeom>
          <a:noFill/>
          <a:ln w="0">
            <a:noFill/>
          </a:ln>
        </p:spPr>
        <p:style>
          <a:lnRef idx="0"/>
          <a:fillRef idx="0"/>
          <a:effectRef idx="0"/>
          <a:fontRef idx="minor"/>
        </p:style>
        <p:txBody>
          <a:bodyPr lIns="22680" rIns="22680" tIns="0" bIns="0" anchor="b">
            <a:noAutofit/>
          </a:bodyPr>
          <a:p>
            <a:pPr algn="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i="1" lang="en-US" sz="1200" strike="noStrike" u="none">
                <a:solidFill>
                  <a:srgbClr val="000000"/>
                </a:solidFill>
                <a:effectLst/>
                <a:uFillTx/>
                <a:latin typeface="Times New Roman"/>
              </a:rPr>
              <a:t>6</a:t>
            </a:r>
            <a:endParaRPr b="0" lang="en-US" sz="1200" strike="noStrike" u="none">
              <a:solidFill>
                <a:srgbClr val="000000"/>
              </a:solidFill>
              <a:effectLst/>
              <a:uFillTx/>
              <a:latin typeface="Times New Roman"/>
            </a:endParaRPr>
          </a:p>
        </p:txBody>
      </p:sp>
      <p:sp>
        <p:nvSpPr>
          <p:cNvPr id="181" name=""/>
          <p:cNvSpPr/>
          <p:nvPr/>
        </p:nvSpPr>
        <p:spPr>
          <a:xfrm>
            <a:off x="0" y="1143792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2" name=""/>
          <p:cNvSpPr/>
          <p:nvPr/>
        </p:nvSpPr>
        <p:spPr>
          <a:xfrm>
            <a:off x="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3" name=""/>
          <p:cNvSpPr/>
          <p:nvPr/>
        </p:nvSpPr>
        <p:spPr>
          <a:xfrm>
            <a:off x="388620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4" name=""/>
          <p:cNvSpPr/>
          <p:nvPr/>
        </p:nvSpPr>
        <p:spPr>
          <a:xfrm>
            <a:off x="3886200" y="11437920"/>
            <a:ext cx="2971800" cy="601560"/>
          </a:xfrm>
          <a:prstGeom prst="rect">
            <a:avLst/>
          </a:prstGeom>
          <a:noFill/>
          <a:ln w="0">
            <a:noFill/>
          </a:ln>
        </p:spPr>
        <p:style>
          <a:lnRef idx="0"/>
          <a:fillRef idx="0"/>
          <a:effectRef idx="0"/>
          <a:fontRef idx="minor"/>
        </p:style>
        <p:txBody>
          <a:bodyPr lIns="22680" rIns="22680" tIns="0" bIns="0" anchor="b">
            <a:noAutofit/>
          </a:bodyPr>
          <a:p>
            <a:pPr algn="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i="1" lang="en-US" sz="1200" strike="noStrike" u="none">
                <a:solidFill>
                  <a:srgbClr val="000000"/>
                </a:solidFill>
                <a:effectLst/>
                <a:uFillTx/>
                <a:latin typeface="Times New Roman"/>
              </a:rPr>
              <a:t>6</a:t>
            </a:r>
            <a:endParaRPr b="0" lang="en-US" sz="1200" strike="noStrike" u="none">
              <a:solidFill>
                <a:srgbClr val="000000"/>
              </a:solidFill>
              <a:effectLst/>
              <a:uFillTx/>
              <a:latin typeface="Times New Roman"/>
            </a:endParaRPr>
          </a:p>
        </p:txBody>
      </p:sp>
      <p:sp>
        <p:nvSpPr>
          <p:cNvPr id="185" name=""/>
          <p:cNvSpPr/>
          <p:nvPr/>
        </p:nvSpPr>
        <p:spPr>
          <a:xfrm>
            <a:off x="0" y="1143792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6" name=""/>
          <p:cNvSpPr/>
          <p:nvPr/>
        </p:nvSpPr>
        <p:spPr>
          <a:xfrm>
            <a:off x="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7" name="PlaceHolder 1"/>
          <p:cNvSpPr>
            <a:spLocks noGrp="1"/>
          </p:cNvSpPr>
          <p:nvPr>
            <p:ph type="sldImg"/>
          </p:nvPr>
        </p:nvSpPr>
        <p:spPr>
          <a:xfrm>
            <a:off x="419040" y="903240"/>
            <a:ext cx="6019920" cy="4514760"/>
          </a:xfrm>
          <a:prstGeom prst="rect">
            <a:avLst/>
          </a:prstGeom>
          <a:ln w="0">
            <a:noFill/>
          </a:ln>
        </p:spPr>
      </p:sp>
      <p:sp>
        <p:nvSpPr>
          <p:cNvPr id="188" name="PlaceHolder 2"/>
          <p:cNvSpPr>
            <a:spLocks noGrp="1"/>
          </p:cNvSpPr>
          <p:nvPr>
            <p:ph type="body"/>
          </p:nvPr>
        </p:nvSpPr>
        <p:spPr>
          <a:xfrm>
            <a:off x="914400" y="5718240"/>
            <a:ext cx="5029200" cy="5418000"/>
          </a:xfrm>
          <a:prstGeom prst="rect">
            <a:avLst/>
          </a:prstGeom>
          <a:noFill/>
          <a:ln w="0">
            <a:noFill/>
          </a:ln>
        </p:spPr>
        <p:txBody>
          <a:bodyPr lIns="107280" rIns="107280" tIns="52920" bIns="529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Anyone - what does this mean to any self respecting and knowledgeable field employee?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Anyone!!!!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Right, we have a BIG UAF problem.  We are losing physical volumes at a very  significant rate.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SOOOOOO - what do we do????   Anyone!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Right - fire drill and try to find out where the gas losses are occurring.</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BUT OOPPS!   That ain’t the case once we dig into it.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
          <p:cNvSpPr txBox="1"/>
          <p:nvPr/>
        </p:nvSpPr>
        <p:spPr>
          <a:xfrm>
            <a:off x="3885840" y="11437560"/>
            <a:ext cx="2971800" cy="601560"/>
          </a:xfrm>
          <a:prstGeom prst="rect">
            <a:avLst/>
          </a:prstGeom>
          <a:noFill/>
          <a:ln w="0">
            <a:noFill/>
          </a:ln>
        </p:spPr>
        <p:txBody>
          <a:bodyPr lIns="108360" rIns="108360" tIns="54360" bIns="54360" anchor="b">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fld id="{11C915ED-77B1-4078-A1A5-4FB766164E73}"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90" name=""/>
          <p:cNvSpPr txBox="1"/>
          <p:nvPr/>
        </p:nvSpPr>
        <p:spPr>
          <a:xfrm>
            <a:off x="-360" y="11437560"/>
            <a:ext cx="2971800" cy="601560"/>
          </a:xfrm>
          <a:prstGeom prst="rect">
            <a:avLst/>
          </a:prstGeom>
          <a:noFill/>
          <a:ln w="0">
            <a:noFill/>
          </a:ln>
        </p:spPr>
        <p:txBody>
          <a:bodyPr lIns="108360" rIns="108360" tIns="54360" bIns="54360" anchor="b">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91" name=""/>
          <p:cNvSpPr txBox="1"/>
          <p:nvPr/>
        </p:nvSpPr>
        <p:spPr>
          <a:xfrm>
            <a:off x="-360" y="-360"/>
            <a:ext cx="2971800" cy="601560"/>
          </a:xfrm>
          <a:prstGeom prst="rect">
            <a:avLst/>
          </a:prstGeom>
          <a:noFill/>
          <a:ln w="0">
            <a:noFill/>
          </a:ln>
        </p:spPr>
        <p:txBody>
          <a:bodyPr lIns="108360" rIns="108360" tIns="54360" bIns="54360" anchor="t">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&lt;header&gt;</a:t>
            </a:r>
            <a:endParaRPr b="0" lang="en-US" sz="1400" strike="noStrike" u="none">
              <a:solidFill>
                <a:srgbClr val="000000"/>
              </a:solidFill>
              <a:effectLst/>
              <a:uFillTx/>
              <a:latin typeface="Times New Roman"/>
            </a:endParaRPr>
          </a:p>
        </p:txBody>
      </p:sp>
      <p:sp>
        <p:nvSpPr>
          <p:cNvPr id="192" name=""/>
          <p:cNvSpPr txBox="1"/>
          <p:nvPr/>
        </p:nvSpPr>
        <p:spPr>
          <a:xfrm>
            <a:off x="3885840" y="-360"/>
            <a:ext cx="2971800" cy="601560"/>
          </a:xfrm>
          <a:prstGeom prst="rect">
            <a:avLst/>
          </a:prstGeom>
          <a:noFill/>
          <a:ln w="0">
            <a:noFill/>
          </a:ln>
        </p:spPr>
        <p:txBody>
          <a:bodyPr lIns="108360" rIns="108360" tIns="54360" bIns="54360" anchor="t">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93" name=""/>
          <p:cNvSpPr/>
          <p:nvPr/>
        </p:nvSpPr>
        <p:spPr>
          <a:xfrm>
            <a:off x="388620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4" name=""/>
          <p:cNvSpPr/>
          <p:nvPr/>
        </p:nvSpPr>
        <p:spPr>
          <a:xfrm>
            <a:off x="3886200" y="11437920"/>
            <a:ext cx="2971800" cy="601560"/>
          </a:xfrm>
          <a:prstGeom prst="rect">
            <a:avLst/>
          </a:prstGeom>
          <a:noFill/>
          <a:ln w="0">
            <a:noFill/>
          </a:ln>
        </p:spPr>
        <p:style>
          <a:lnRef idx="0"/>
          <a:fillRef idx="0"/>
          <a:effectRef idx="0"/>
          <a:fontRef idx="minor"/>
        </p:style>
        <p:txBody>
          <a:bodyPr lIns="22680" rIns="22680" tIns="0" bIns="0" anchor="b">
            <a:noAutofit/>
          </a:bodyPr>
          <a:p>
            <a:pPr algn="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i="1" lang="en-US" sz="1200" strike="noStrike" u="none">
                <a:solidFill>
                  <a:srgbClr val="000000"/>
                </a:solidFill>
                <a:effectLst/>
                <a:uFillTx/>
                <a:latin typeface="Times New Roman"/>
              </a:rPr>
              <a:t>7</a:t>
            </a:r>
            <a:endParaRPr b="0" lang="en-US" sz="1200" strike="noStrike" u="none">
              <a:solidFill>
                <a:srgbClr val="000000"/>
              </a:solidFill>
              <a:effectLst/>
              <a:uFillTx/>
              <a:latin typeface="Times New Roman"/>
            </a:endParaRPr>
          </a:p>
        </p:txBody>
      </p:sp>
      <p:sp>
        <p:nvSpPr>
          <p:cNvPr id="195" name=""/>
          <p:cNvSpPr/>
          <p:nvPr/>
        </p:nvSpPr>
        <p:spPr>
          <a:xfrm>
            <a:off x="0" y="1143792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6" name=""/>
          <p:cNvSpPr/>
          <p:nvPr/>
        </p:nvSpPr>
        <p:spPr>
          <a:xfrm>
            <a:off x="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7" name=""/>
          <p:cNvSpPr/>
          <p:nvPr/>
        </p:nvSpPr>
        <p:spPr>
          <a:xfrm>
            <a:off x="388620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8" name=""/>
          <p:cNvSpPr/>
          <p:nvPr/>
        </p:nvSpPr>
        <p:spPr>
          <a:xfrm>
            <a:off x="3886200" y="11437920"/>
            <a:ext cx="2971800" cy="601560"/>
          </a:xfrm>
          <a:prstGeom prst="rect">
            <a:avLst/>
          </a:prstGeom>
          <a:noFill/>
          <a:ln w="0">
            <a:noFill/>
          </a:ln>
        </p:spPr>
        <p:style>
          <a:lnRef idx="0"/>
          <a:fillRef idx="0"/>
          <a:effectRef idx="0"/>
          <a:fontRef idx="minor"/>
        </p:style>
        <p:txBody>
          <a:bodyPr lIns="22680" rIns="22680" tIns="0" bIns="0" anchor="b">
            <a:noAutofit/>
          </a:bodyPr>
          <a:p>
            <a:pPr algn="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i="1" lang="en-US" sz="1200" strike="noStrike" u="none">
                <a:solidFill>
                  <a:srgbClr val="000000"/>
                </a:solidFill>
                <a:effectLst/>
                <a:uFillTx/>
                <a:latin typeface="Times New Roman"/>
              </a:rPr>
              <a:t>7</a:t>
            </a:r>
            <a:endParaRPr b="0" lang="en-US" sz="1200" strike="noStrike" u="none">
              <a:solidFill>
                <a:srgbClr val="000000"/>
              </a:solidFill>
              <a:effectLst/>
              <a:uFillTx/>
              <a:latin typeface="Times New Roman"/>
            </a:endParaRPr>
          </a:p>
        </p:txBody>
      </p:sp>
      <p:sp>
        <p:nvSpPr>
          <p:cNvPr id="199" name=""/>
          <p:cNvSpPr/>
          <p:nvPr/>
        </p:nvSpPr>
        <p:spPr>
          <a:xfrm>
            <a:off x="0" y="1143792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0" name=""/>
          <p:cNvSpPr/>
          <p:nvPr/>
        </p:nvSpPr>
        <p:spPr>
          <a:xfrm>
            <a:off x="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1" name=""/>
          <p:cNvSpPr/>
          <p:nvPr/>
        </p:nvSpPr>
        <p:spPr>
          <a:xfrm>
            <a:off x="388620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2" name=""/>
          <p:cNvSpPr/>
          <p:nvPr/>
        </p:nvSpPr>
        <p:spPr>
          <a:xfrm>
            <a:off x="3886200" y="11437920"/>
            <a:ext cx="2971800" cy="601560"/>
          </a:xfrm>
          <a:prstGeom prst="rect">
            <a:avLst/>
          </a:prstGeom>
          <a:noFill/>
          <a:ln w="0">
            <a:noFill/>
          </a:ln>
        </p:spPr>
        <p:style>
          <a:lnRef idx="0"/>
          <a:fillRef idx="0"/>
          <a:effectRef idx="0"/>
          <a:fontRef idx="minor"/>
        </p:style>
        <p:txBody>
          <a:bodyPr lIns="22680" rIns="22680" tIns="0" bIns="0" anchor="b">
            <a:noAutofit/>
          </a:bodyPr>
          <a:p>
            <a:pPr algn="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i="1" lang="en-US" sz="1200" strike="noStrike" u="none">
                <a:solidFill>
                  <a:srgbClr val="000000"/>
                </a:solidFill>
                <a:effectLst/>
                <a:uFillTx/>
                <a:latin typeface="Times New Roman"/>
              </a:rPr>
              <a:t>7</a:t>
            </a:r>
            <a:endParaRPr b="0" lang="en-US" sz="1200" strike="noStrike" u="none">
              <a:solidFill>
                <a:srgbClr val="000000"/>
              </a:solidFill>
              <a:effectLst/>
              <a:uFillTx/>
              <a:latin typeface="Times New Roman"/>
            </a:endParaRPr>
          </a:p>
        </p:txBody>
      </p:sp>
      <p:sp>
        <p:nvSpPr>
          <p:cNvPr id="203" name=""/>
          <p:cNvSpPr/>
          <p:nvPr/>
        </p:nvSpPr>
        <p:spPr>
          <a:xfrm>
            <a:off x="0" y="1143792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4" name=""/>
          <p:cNvSpPr/>
          <p:nvPr/>
        </p:nvSpPr>
        <p:spPr>
          <a:xfrm>
            <a:off x="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5" name="PlaceHolder 1"/>
          <p:cNvSpPr>
            <a:spLocks noGrp="1"/>
          </p:cNvSpPr>
          <p:nvPr>
            <p:ph type="sldImg"/>
          </p:nvPr>
        </p:nvSpPr>
        <p:spPr>
          <a:xfrm>
            <a:off x="419040" y="903240"/>
            <a:ext cx="6019920" cy="4514760"/>
          </a:xfrm>
          <a:prstGeom prst="rect">
            <a:avLst/>
          </a:prstGeom>
          <a:ln w="0">
            <a:noFill/>
          </a:ln>
        </p:spPr>
      </p:sp>
      <p:sp>
        <p:nvSpPr>
          <p:cNvPr id="206" name="PlaceHolder 2"/>
          <p:cNvSpPr>
            <a:spLocks noGrp="1"/>
          </p:cNvSpPr>
          <p:nvPr>
            <p:ph type="body"/>
          </p:nvPr>
        </p:nvSpPr>
        <p:spPr>
          <a:xfrm>
            <a:off x="914400" y="5718240"/>
            <a:ext cx="5029200" cy="5418000"/>
          </a:xfrm>
          <a:prstGeom prst="rect">
            <a:avLst/>
          </a:prstGeom>
          <a:noFill/>
          <a:ln w="0">
            <a:noFill/>
          </a:ln>
        </p:spPr>
        <p:txBody>
          <a:bodyPr lIns="107280" rIns="107280" tIns="52920" bIns="529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 am not here to give a lesson in Regulatory, Rates and Retention.  Suffice it to say….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next slide</a:t>
            </a:r>
            <a:endParaRPr b="0" lang="en-US" sz="12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7" name=""/>
          <p:cNvSpPr txBox="1"/>
          <p:nvPr/>
        </p:nvSpPr>
        <p:spPr>
          <a:xfrm>
            <a:off x="3885840" y="11437560"/>
            <a:ext cx="2971800" cy="601560"/>
          </a:xfrm>
          <a:prstGeom prst="rect">
            <a:avLst/>
          </a:prstGeom>
          <a:noFill/>
          <a:ln w="0">
            <a:noFill/>
          </a:ln>
        </p:spPr>
        <p:txBody>
          <a:bodyPr lIns="108360" rIns="108360" tIns="54360" bIns="54360" anchor="b">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fld id="{F6262EC3-27CC-49E8-98C2-170E796DEF23}"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208" name=""/>
          <p:cNvSpPr txBox="1"/>
          <p:nvPr/>
        </p:nvSpPr>
        <p:spPr>
          <a:xfrm>
            <a:off x="-360" y="11437560"/>
            <a:ext cx="2971800" cy="601560"/>
          </a:xfrm>
          <a:prstGeom prst="rect">
            <a:avLst/>
          </a:prstGeom>
          <a:noFill/>
          <a:ln w="0">
            <a:noFill/>
          </a:ln>
        </p:spPr>
        <p:txBody>
          <a:bodyPr lIns="108360" rIns="108360" tIns="54360" bIns="54360" anchor="b">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209" name=""/>
          <p:cNvSpPr txBox="1"/>
          <p:nvPr/>
        </p:nvSpPr>
        <p:spPr>
          <a:xfrm>
            <a:off x="-360" y="-360"/>
            <a:ext cx="2971800" cy="601560"/>
          </a:xfrm>
          <a:prstGeom prst="rect">
            <a:avLst/>
          </a:prstGeom>
          <a:noFill/>
          <a:ln w="0">
            <a:noFill/>
          </a:ln>
        </p:spPr>
        <p:txBody>
          <a:bodyPr lIns="108360" rIns="108360" tIns="54360" bIns="54360" anchor="t">
            <a:noAutofit/>
          </a:bodyPr>
          <a:p>
            <a:pP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&lt;header&gt;</a:t>
            </a:r>
            <a:endParaRPr b="0" lang="en-US" sz="1400" strike="noStrike" u="none">
              <a:solidFill>
                <a:srgbClr val="000000"/>
              </a:solidFill>
              <a:effectLst/>
              <a:uFillTx/>
              <a:latin typeface="Times New Roman"/>
            </a:endParaRPr>
          </a:p>
        </p:txBody>
      </p:sp>
      <p:sp>
        <p:nvSpPr>
          <p:cNvPr id="210" name=""/>
          <p:cNvSpPr txBox="1"/>
          <p:nvPr/>
        </p:nvSpPr>
        <p:spPr>
          <a:xfrm>
            <a:off x="3885840" y="-360"/>
            <a:ext cx="2971800" cy="601560"/>
          </a:xfrm>
          <a:prstGeom prst="rect">
            <a:avLst/>
          </a:prstGeom>
          <a:noFill/>
          <a:ln w="0">
            <a:noFill/>
          </a:ln>
        </p:spPr>
        <p:txBody>
          <a:bodyPr lIns="108360" rIns="108360" tIns="54360" bIns="54360" anchor="t">
            <a:noAutofit/>
          </a:bodyPr>
          <a:p>
            <a:pPr algn="r">
              <a:tabLst>
                <a:tab algn="l" pos="0"/>
                <a:tab algn="l" pos="1085760"/>
                <a:tab algn="l" pos="2171880"/>
                <a:tab algn="l" pos="3257640"/>
                <a:tab algn="l" pos="4343400"/>
                <a:tab algn="l" pos="5429160"/>
                <a:tab algn="l" pos="6515280"/>
                <a:tab algn="l" pos="7601040"/>
                <a:tab algn="l" pos="8686800"/>
                <a:tab algn="l" pos="9772560"/>
                <a:tab algn="l" pos="1085868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211" name=""/>
          <p:cNvSpPr/>
          <p:nvPr/>
        </p:nvSpPr>
        <p:spPr>
          <a:xfrm>
            <a:off x="388620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2" name=""/>
          <p:cNvSpPr/>
          <p:nvPr/>
        </p:nvSpPr>
        <p:spPr>
          <a:xfrm>
            <a:off x="3886200" y="11437920"/>
            <a:ext cx="2971800" cy="601560"/>
          </a:xfrm>
          <a:prstGeom prst="rect">
            <a:avLst/>
          </a:prstGeom>
          <a:noFill/>
          <a:ln w="0">
            <a:noFill/>
          </a:ln>
        </p:spPr>
        <p:style>
          <a:lnRef idx="0"/>
          <a:fillRef idx="0"/>
          <a:effectRef idx="0"/>
          <a:fontRef idx="minor"/>
        </p:style>
        <p:txBody>
          <a:bodyPr lIns="22680" rIns="22680" tIns="0" bIns="0" anchor="b">
            <a:noAutofit/>
          </a:bodyPr>
          <a:p>
            <a:pPr algn="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i="1" lang="en-US" sz="1200" strike="noStrike" u="none">
                <a:solidFill>
                  <a:srgbClr val="000000"/>
                </a:solidFill>
                <a:effectLst/>
                <a:uFillTx/>
                <a:latin typeface="Times New Roman"/>
              </a:rPr>
              <a:t>9</a:t>
            </a:r>
            <a:endParaRPr b="0" lang="en-US" sz="1200" strike="noStrike" u="none">
              <a:solidFill>
                <a:srgbClr val="000000"/>
              </a:solidFill>
              <a:effectLst/>
              <a:uFillTx/>
              <a:latin typeface="Times New Roman"/>
            </a:endParaRPr>
          </a:p>
        </p:txBody>
      </p:sp>
      <p:sp>
        <p:nvSpPr>
          <p:cNvPr id="213" name=""/>
          <p:cNvSpPr/>
          <p:nvPr/>
        </p:nvSpPr>
        <p:spPr>
          <a:xfrm>
            <a:off x="0" y="1143792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4" name=""/>
          <p:cNvSpPr/>
          <p:nvPr/>
        </p:nvSpPr>
        <p:spPr>
          <a:xfrm>
            <a:off x="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5" name=""/>
          <p:cNvSpPr/>
          <p:nvPr/>
        </p:nvSpPr>
        <p:spPr>
          <a:xfrm>
            <a:off x="388620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6" name=""/>
          <p:cNvSpPr/>
          <p:nvPr/>
        </p:nvSpPr>
        <p:spPr>
          <a:xfrm>
            <a:off x="3886200" y="11437920"/>
            <a:ext cx="2971800" cy="601560"/>
          </a:xfrm>
          <a:prstGeom prst="rect">
            <a:avLst/>
          </a:prstGeom>
          <a:noFill/>
          <a:ln w="0">
            <a:noFill/>
          </a:ln>
        </p:spPr>
        <p:style>
          <a:lnRef idx="0"/>
          <a:fillRef idx="0"/>
          <a:effectRef idx="0"/>
          <a:fontRef idx="minor"/>
        </p:style>
        <p:txBody>
          <a:bodyPr lIns="22680" rIns="22680" tIns="0" bIns="0" anchor="b">
            <a:noAutofit/>
          </a:bodyPr>
          <a:p>
            <a:pPr algn="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i="1" lang="en-US" sz="1200" strike="noStrike" u="none">
                <a:solidFill>
                  <a:srgbClr val="000000"/>
                </a:solidFill>
                <a:effectLst/>
                <a:uFillTx/>
                <a:latin typeface="Times New Roman"/>
              </a:rPr>
              <a:t>9</a:t>
            </a:r>
            <a:endParaRPr b="0" lang="en-US" sz="1200" strike="noStrike" u="none">
              <a:solidFill>
                <a:srgbClr val="000000"/>
              </a:solidFill>
              <a:effectLst/>
              <a:uFillTx/>
              <a:latin typeface="Times New Roman"/>
            </a:endParaRPr>
          </a:p>
        </p:txBody>
      </p:sp>
      <p:sp>
        <p:nvSpPr>
          <p:cNvPr id="217" name=""/>
          <p:cNvSpPr/>
          <p:nvPr/>
        </p:nvSpPr>
        <p:spPr>
          <a:xfrm>
            <a:off x="0" y="1143792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8" name=""/>
          <p:cNvSpPr/>
          <p:nvPr/>
        </p:nvSpPr>
        <p:spPr>
          <a:xfrm>
            <a:off x="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9" name=""/>
          <p:cNvSpPr/>
          <p:nvPr/>
        </p:nvSpPr>
        <p:spPr>
          <a:xfrm>
            <a:off x="388620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0" name=""/>
          <p:cNvSpPr/>
          <p:nvPr/>
        </p:nvSpPr>
        <p:spPr>
          <a:xfrm>
            <a:off x="3886200" y="11437920"/>
            <a:ext cx="2971800" cy="601560"/>
          </a:xfrm>
          <a:prstGeom prst="rect">
            <a:avLst/>
          </a:prstGeom>
          <a:noFill/>
          <a:ln w="0">
            <a:noFill/>
          </a:ln>
        </p:spPr>
        <p:style>
          <a:lnRef idx="0"/>
          <a:fillRef idx="0"/>
          <a:effectRef idx="0"/>
          <a:fontRef idx="minor"/>
        </p:style>
        <p:txBody>
          <a:bodyPr lIns="22680" rIns="22680" tIns="0" bIns="0" anchor="b">
            <a:noAutofit/>
          </a:bodyPr>
          <a:p>
            <a:pPr algn="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i="1" lang="en-US" sz="1200" strike="noStrike" u="none">
                <a:solidFill>
                  <a:srgbClr val="000000"/>
                </a:solidFill>
                <a:effectLst/>
                <a:uFillTx/>
                <a:latin typeface="Times New Roman"/>
              </a:rPr>
              <a:t>9</a:t>
            </a:r>
            <a:endParaRPr b="0" lang="en-US" sz="1200" strike="noStrike" u="none">
              <a:solidFill>
                <a:srgbClr val="000000"/>
              </a:solidFill>
              <a:effectLst/>
              <a:uFillTx/>
              <a:latin typeface="Times New Roman"/>
            </a:endParaRPr>
          </a:p>
        </p:txBody>
      </p:sp>
      <p:sp>
        <p:nvSpPr>
          <p:cNvPr id="221" name=""/>
          <p:cNvSpPr/>
          <p:nvPr/>
        </p:nvSpPr>
        <p:spPr>
          <a:xfrm>
            <a:off x="0" y="1143792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a:off x="0" y="0"/>
            <a:ext cx="2971800" cy="601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3" name="PlaceHolder 1"/>
          <p:cNvSpPr>
            <a:spLocks noGrp="1"/>
          </p:cNvSpPr>
          <p:nvPr>
            <p:ph type="sldImg"/>
          </p:nvPr>
        </p:nvSpPr>
        <p:spPr>
          <a:xfrm>
            <a:off x="419040" y="903240"/>
            <a:ext cx="6019920" cy="4514760"/>
          </a:xfrm>
          <a:prstGeom prst="rect">
            <a:avLst/>
          </a:prstGeom>
          <a:ln w="0">
            <a:noFill/>
          </a:ln>
        </p:spPr>
      </p:sp>
      <p:sp>
        <p:nvSpPr>
          <p:cNvPr id="224" name="PlaceHolder 2"/>
          <p:cNvSpPr>
            <a:spLocks noGrp="1"/>
          </p:cNvSpPr>
          <p:nvPr>
            <p:ph type="body"/>
          </p:nvPr>
        </p:nvSpPr>
        <p:spPr>
          <a:xfrm>
            <a:off x="914400" y="5718240"/>
            <a:ext cx="5029200" cy="5418000"/>
          </a:xfrm>
          <a:prstGeom prst="rect">
            <a:avLst/>
          </a:prstGeom>
          <a:noFill/>
          <a:ln w="0">
            <a:noFill/>
          </a:ln>
        </p:spPr>
        <p:txBody>
          <a:bodyPr lIns="107280" rIns="107280" tIns="52920" bIns="529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is how the folks in Houston were defining UAF</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grpSp>
        <p:nvGrpSpPr>
          <p:cNvPr id="0" name=""/>
          <p:cNvGrpSpPr/>
          <p:nvPr/>
        </p:nvGrpSpPr>
        <p:grpSpPr>
          <a:xfrm>
            <a:off x="-12600" y="5702400"/>
            <a:ext cx="9175680" cy="1171440"/>
            <a:chOff x="-12600" y="5702400"/>
            <a:chExt cx="9175680" cy="1171440"/>
          </a:xfrm>
        </p:grpSpPr>
        <p:sp>
          <p:nvSpPr>
            <p:cNvPr id="1" name=""/>
            <p:cNvSpPr/>
            <p:nvPr/>
          </p:nvSpPr>
          <p:spPr>
            <a:xfrm>
              <a:off x="111240" y="5702400"/>
              <a:ext cx="8997840" cy="928440"/>
            </a:xfrm>
            <a:custGeom>
              <a:avLst/>
              <a:gdLst/>
              <a:ahLst/>
              <a:rect l="l" t="t" r="r" b="b"/>
              <a:pathLst>
                <a:path w="5668" h="585">
                  <a:moveTo>
                    <a:pt x="0" y="94"/>
                  </a:moveTo>
                  <a:lnTo>
                    <a:pt x="4" y="584"/>
                  </a:lnTo>
                  <a:lnTo>
                    <a:pt x="5667" y="584"/>
                  </a:lnTo>
                  <a:lnTo>
                    <a:pt x="5650" y="94"/>
                  </a:lnTo>
                  <a:lnTo>
                    <a:pt x="5555" y="0"/>
                  </a:lnTo>
                  <a:lnTo>
                    <a:pt x="5460" y="94"/>
                  </a:lnTo>
                  <a:lnTo>
                    <a:pt x="5365" y="0"/>
                  </a:lnTo>
                  <a:lnTo>
                    <a:pt x="5270" y="94"/>
                  </a:lnTo>
                  <a:lnTo>
                    <a:pt x="5175" y="0"/>
                  </a:lnTo>
                  <a:lnTo>
                    <a:pt x="5080" y="94"/>
                  </a:lnTo>
                  <a:lnTo>
                    <a:pt x="4985" y="0"/>
                  </a:lnTo>
                  <a:lnTo>
                    <a:pt x="4890" y="94"/>
                  </a:lnTo>
                  <a:lnTo>
                    <a:pt x="4795" y="0"/>
                  </a:lnTo>
                  <a:lnTo>
                    <a:pt x="4700" y="94"/>
                  </a:lnTo>
                  <a:lnTo>
                    <a:pt x="4606" y="0"/>
                  </a:lnTo>
                  <a:lnTo>
                    <a:pt x="4510" y="94"/>
                  </a:lnTo>
                  <a:lnTo>
                    <a:pt x="4416" y="0"/>
                  </a:lnTo>
                  <a:lnTo>
                    <a:pt x="4320" y="94"/>
                  </a:lnTo>
                  <a:lnTo>
                    <a:pt x="4225" y="0"/>
                  </a:lnTo>
                  <a:lnTo>
                    <a:pt x="4131" y="94"/>
                  </a:lnTo>
                  <a:lnTo>
                    <a:pt x="4035" y="0"/>
                  </a:lnTo>
                  <a:lnTo>
                    <a:pt x="3941" y="94"/>
                  </a:lnTo>
                  <a:lnTo>
                    <a:pt x="3846" y="0"/>
                  </a:lnTo>
                  <a:lnTo>
                    <a:pt x="3750" y="94"/>
                  </a:lnTo>
                  <a:lnTo>
                    <a:pt x="3656" y="0"/>
                  </a:lnTo>
                  <a:lnTo>
                    <a:pt x="3560" y="94"/>
                  </a:lnTo>
                  <a:lnTo>
                    <a:pt x="3466" y="0"/>
                  </a:lnTo>
                  <a:lnTo>
                    <a:pt x="3371" y="94"/>
                  </a:lnTo>
                  <a:lnTo>
                    <a:pt x="3275" y="0"/>
                  </a:lnTo>
                  <a:lnTo>
                    <a:pt x="3258" y="77"/>
                  </a:lnTo>
                  <a:lnTo>
                    <a:pt x="3252" y="159"/>
                  </a:lnTo>
                  <a:lnTo>
                    <a:pt x="3223" y="235"/>
                  </a:lnTo>
                  <a:lnTo>
                    <a:pt x="3187" y="318"/>
                  </a:lnTo>
                  <a:lnTo>
                    <a:pt x="3127" y="382"/>
                  </a:lnTo>
                  <a:lnTo>
                    <a:pt x="3056" y="441"/>
                  </a:lnTo>
                  <a:lnTo>
                    <a:pt x="2932" y="488"/>
                  </a:lnTo>
                  <a:lnTo>
                    <a:pt x="2825" y="500"/>
                  </a:lnTo>
                  <a:lnTo>
                    <a:pt x="2724" y="476"/>
                  </a:lnTo>
                  <a:lnTo>
                    <a:pt x="2629" y="441"/>
                  </a:lnTo>
                  <a:lnTo>
                    <a:pt x="2534" y="352"/>
                  </a:lnTo>
                  <a:lnTo>
                    <a:pt x="2475" y="259"/>
                  </a:lnTo>
                  <a:lnTo>
                    <a:pt x="2451" y="171"/>
                  </a:lnTo>
                  <a:lnTo>
                    <a:pt x="2433" y="95"/>
                  </a:lnTo>
                  <a:lnTo>
                    <a:pt x="2373" y="0"/>
                  </a:lnTo>
                  <a:lnTo>
                    <a:pt x="2279" y="94"/>
                  </a:lnTo>
                  <a:lnTo>
                    <a:pt x="2184" y="0"/>
                  </a:lnTo>
                  <a:lnTo>
                    <a:pt x="2089" y="94"/>
                  </a:lnTo>
                  <a:lnTo>
                    <a:pt x="1994" y="0"/>
                  </a:lnTo>
                  <a:lnTo>
                    <a:pt x="1898" y="94"/>
                  </a:lnTo>
                  <a:lnTo>
                    <a:pt x="1804" y="0"/>
                  </a:lnTo>
                  <a:lnTo>
                    <a:pt x="1709" y="94"/>
                  </a:lnTo>
                  <a:lnTo>
                    <a:pt x="1614" y="0"/>
                  </a:lnTo>
                  <a:lnTo>
                    <a:pt x="1519" y="94"/>
                  </a:lnTo>
                  <a:lnTo>
                    <a:pt x="1424" y="0"/>
                  </a:lnTo>
                  <a:lnTo>
                    <a:pt x="1329" y="94"/>
                  </a:lnTo>
                  <a:lnTo>
                    <a:pt x="1220" y="0"/>
                  </a:lnTo>
                  <a:lnTo>
                    <a:pt x="1139" y="94"/>
                  </a:lnTo>
                  <a:lnTo>
                    <a:pt x="1044" y="0"/>
                  </a:lnTo>
                  <a:lnTo>
                    <a:pt x="949" y="94"/>
                  </a:lnTo>
                  <a:lnTo>
                    <a:pt x="854" y="0"/>
                  </a:lnTo>
                  <a:lnTo>
                    <a:pt x="759" y="94"/>
                  </a:lnTo>
                  <a:lnTo>
                    <a:pt x="665" y="0"/>
                  </a:lnTo>
                  <a:lnTo>
                    <a:pt x="569" y="94"/>
                  </a:lnTo>
                  <a:lnTo>
                    <a:pt x="474" y="0"/>
                  </a:lnTo>
                  <a:lnTo>
                    <a:pt x="379" y="94"/>
                  </a:lnTo>
                  <a:lnTo>
                    <a:pt x="284" y="0"/>
                  </a:lnTo>
                  <a:lnTo>
                    <a:pt x="195" y="94"/>
                  </a:lnTo>
                  <a:lnTo>
                    <a:pt x="94" y="0"/>
                  </a:lnTo>
                  <a:lnTo>
                    <a:pt x="0" y="94"/>
                  </a:lnTo>
                </a:path>
              </a:pathLst>
            </a:custGeom>
            <a:solidFill>
              <a:srgbClr val="868686">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 name=""/>
            <p:cNvSpPr/>
            <p:nvPr/>
          </p:nvSpPr>
          <p:spPr>
            <a:xfrm>
              <a:off x="-12600" y="5743440"/>
              <a:ext cx="9175680" cy="1130400"/>
            </a:xfrm>
            <a:custGeom>
              <a:avLst/>
              <a:gdLst/>
              <a:ahLst/>
              <a:rect l="l" t="t" r="r" b="b"/>
              <a:pathLst>
                <a:path w="5780" h="712">
                  <a:moveTo>
                    <a:pt x="0" y="96"/>
                  </a:moveTo>
                  <a:lnTo>
                    <a:pt x="0" y="711"/>
                  </a:lnTo>
                  <a:lnTo>
                    <a:pt x="5777" y="711"/>
                  </a:lnTo>
                  <a:lnTo>
                    <a:pt x="5779" y="0"/>
                  </a:lnTo>
                  <a:lnTo>
                    <a:pt x="5718" y="96"/>
                  </a:lnTo>
                  <a:lnTo>
                    <a:pt x="5621" y="0"/>
                  </a:lnTo>
                  <a:lnTo>
                    <a:pt x="5525" y="96"/>
                  </a:lnTo>
                  <a:lnTo>
                    <a:pt x="5430" y="0"/>
                  </a:lnTo>
                  <a:lnTo>
                    <a:pt x="5333" y="96"/>
                  </a:lnTo>
                  <a:lnTo>
                    <a:pt x="5237" y="0"/>
                  </a:lnTo>
                  <a:lnTo>
                    <a:pt x="5140" y="96"/>
                  </a:lnTo>
                  <a:lnTo>
                    <a:pt x="5045" y="0"/>
                  </a:lnTo>
                  <a:lnTo>
                    <a:pt x="4949" y="96"/>
                  </a:lnTo>
                  <a:lnTo>
                    <a:pt x="4852" y="0"/>
                  </a:lnTo>
                  <a:lnTo>
                    <a:pt x="4756" y="96"/>
                  </a:lnTo>
                  <a:lnTo>
                    <a:pt x="4661" y="0"/>
                  </a:lnTo>
                  <a:lnTo>
                    <a:pt x="4564" y="96"/>
                  </a:lnTo>
                  <a:lnTo>
                    <a:pt x="4468" y="0"/>
                  </a:lnTo>
                  <a:lnTo>
                    <a:pt x="4372" y="96"/>
                  </a:lnTo>
                  <a:lnTo>
                    <a:pt x="4276" y="0"/>
                  </a:lnTo>
                  <a:lnTo>
                    <a:pt x="4180" y="96"/>
                  </a:lnTo>
                  <a:lnTo>
                    <a:pt x="4083" y="0"/>
                  </a:lnTo>
                  <a:lnTo>
                    <a:pt x="3988" y="96"/>
                  </a:lnTo>
                  <a:lnTo>
                    <a:pt x="3892" y="0"/>
                  </a:lnTo>
                  <a:lnTo>
                    <a:pt x="3795" y="96"/>
                  </a:lnTo>
                  <a:lnTo>
                    <a:pt x="3700" y="1"/>
                  </a:lnTo>
                  <a:lnTo>
                    <a:pt x="3603" y="96"/>
                  </a:lnTo>
                  <a:lnTo>
                    <a:pt x="3507" y="0"/>
                  </a:lnTo>
                  <a:lnTo>
                    <a:pt x="3411" y="96"/>
                  </a:lnTo>
                  <a:lnTo>
                    <a:pt x="3315" y="1"/>
                  </a:lnTo>
                  <a:lnTo>
                    <a:pt x="3297" y="79"/>
                  </a:lnTo>
                  <a:lnTo>
                    <a:pt x="3291" y="162"/>
                  </a:lnTo>
                  <a:lnTo>
                    <a:pt x="3261" y="241"/>
                  </a:lnTo>
                  <a:lnTo>
                    <a:pt x="3225" y="325"/>
                  </a:lnTo>
                  <a:lnTo>
                    <a:pt x="3164" y="390"/>
                  </a:lnTo>
                  <a:lnTo>
                    <a:pt x="3092" y="450"/>
                  </a:lnTo>
                  <a:lnTo>
                    <a:pt x="2967" y="499"/>
                  </a:lnTo>
                  <a:lnTo>
                    <a:pt x="2859" y="511"/>
                  </a:lnTo>
                  <a:lnTo>
                    <a:pt x="2757" y="487"/>
                  </a:lnTo>
                  <a:lnTo>
                    <a:pt x="2660" y="450"/>
                  </a:lnTo>
                  <a:lnTo>
                    <a:pt x="2564" y="360"/>
                  </a:lnTo>
                  <a:lnTo>
                    <a:pt x="2505" y="265"/>
                  </a:lnTo>
                  <a:lnTo>
                    <a:pt x="2480" y="174"/>
                  </a:lnTo>
                  <a:lnTo>
                    <a:pt x="2462" y="97"/>
                  </a:lnTo>
                  <a:lnTo>
                    <a:pt x="2402" y="0"/>
                  </a:lnTo>
                  <a:lnTo>
                    <a:pt x="2306" y="96"/>
                  </a:lnTo>
                  <a:lnTo>
                    <a:pt x="2210" y="0"/>
                  </a:lnTo>
                  <a:lnTo>
                    <a:pt x="2113" y="96"/>
                  </a:lnTo>
                  <a:lnTo>
                    <a:pt x="2018" y="0"/>
                  </a:lnTo>
                  <a:lnTo>
                    <a:pt x="1921" y="96"/>
                  </a:lnTo>
                  <a:lnTo>
                    <a:pt x="1825" y="0"/>
                  </a:lnTo>
                  <a:lnTo>
                    <a:pt x="1730" y="96"/>
                  </a:lnTo>
                  <a:lnTo>
                    <a:pt x="1633" y="0"/>
                  </a:lnTo>
                  <a:lnTo>
                    <a:pt x="1537" y="96"/>
                  </a:lnTo>
                  <a:lnTo>
                    <a:pt x="1441" y="0"/>
                  </a:lnTo>
                  <a:lnTo>
                    <a:pt x="1345" y="96"/>
                  </a:lnTo>
                  <a:lnTo>
                    <a:pt x="1235" y="0"/>
                  </a:lnTo>
                  <a:lnTo>
                    <a:pt x="1152" y="96"/>
                  </a:lnTo>
                  <a:lnTo>
                    <a:pt x="1056" y="0"/>
                  </a:lnTo>
                  <a:lnTo>
                    <a:pt x="961" y="96"/>
                  </a:lnTo>
                  <a:lnTo>
                    <a:pt x="864" y="0"/>
                  </a:lnTo>
                  <a:lnTo>
                    <a:pt x="768" y="96"/>
                  </a:lnTo>
                  <a:lnTo>
                    <a:pt x="673" y="0"/>
                  </a:lnTo>
                  <a:lnTo>
                    <a:pt x="576" y="96"/>
                  </a:lnTo>
                  <a:lnTo>
                    <a:pt x="480" y="0"/>
                  </a:lnTo>
                  <a:lnTo>
                    <a:pt x="383" y="96"/>
                  </a:lnTo>
                  <a:lnTo>
                    <a:pt x="288" y="0"/>
                  </a:lnTo>
                  <a:lnTo>
                    <a:pt x="197" y="96"/>
                  </a:lnTo>
                  <a:lnTo>
                    <a:pt x="95" y="0"/>
                  </a:lnTo>
                  <a:lnTo>
                    <a:pt x="0" y="96"/>
                  </a:lnTo>
                </a:path>
              </a:pathLst>
            </a:custGeom>
            <a:blipFill rotWithShape="0">
              <a:blip r:embed="rId2"/>
              <a:srcRect/>
              <a:tile tx="0" ty="0" sx="100000" sy="100000" algn="ctr"/>
            </a:blip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996600"/>
                </a:solidFill>
                <a:effectLst/>
                <a:uFillTx/>
                <a:latin typeface="Times New Roman"/>
              </a:rPr>
              <a:t>Click to edit the title text format</a:t>
            </a:r>
            <a:endParaRPr b="0" lang="en-US" sz="4400" strike="noStrike" u="none">
              <a:solidFill>
                <a:srgbClr val="996600"/>
              </a:solidFill>
              <a:effectLst/>
              <a:uFillTx/>
              <a:latin typeface="Times New Roman"/>
            </a:endParaRPr>
          </a:p>
        </p:txBody>
      </p:sp>
      <p:sp>
        <p:nvSpPr>
          <p:cNvPr id="4"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5"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6"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indent="0" algn="ct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7"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indent="0" algn="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39AF9F1-BB4A-4B09-8D9E-FB38B440E350}" type="slidenum">
              <a:rPr b="0"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grpSp>
        <p:nvGrpSpPr>
          <p:cNvPr id="8" name=""/>
          <p:cNvGrpSpPr/>
          <p:nvPr/>
        </p:nvGrpSpPr>
        <p:grpSpPr>
          <a:xfrm>
            <a:off x="-12600" y="5702400"/>
            <a:ext cx="9175680" cy="1171440"/>
            <a:chOff x="-12600" y="5702400"/>
            <a:chExt cx="9175680" cy="1171440"/>
          </a:xfrm>
        </p:grpSpPr>
        <p:sp>
          <p:nvSpPr>
            <p:cNvPr id="1" name=""/>
            <p:cNvSpPr/>
            <p:nvPr/>
          </p:nvSpPr>
          <p:spPr>
            <a:xfrm>
              <a:off x="111240" y="5702400"/>
              <a:ext cx="8997840" cy="928440"/>
            </a:xfrm>
            <a:custGeom>
              <a:avLst/>
              <a:gdLst/>
              <a:ahLst/>
              <a:rect l="l" t="t" r="r" b="b"/>
              <a:pathLst>
                <a:path w="5668" h="585">
                  <a:moveTo>
                    <a:pt x="0" y="94"/>
                  </a:moveTo>
                  <a:lnTo>
                    <a:pt x="4" y="584"/>
                  </a:lnTo>
                  <a:lnTo>
                    <a:pt x="5667" y="584"/>
                  </a:lnTo>
                  <a:lnTo>
                    <a:pt x="5650" y="94"/>
                  </a:lnTo>
                  <a:lnTo>
                    <a:pt x="5555" y="0"/>
                  </a:lnTo>
                  <a:lnTo>
                    <a:pt x="5460" y="94"/>
                  </a:lnTo>
                  <a:lnTo>
                    <a:pt x="5365" y="0"/>
                  </a:lnTo>
                  <a:lnTo>
                    <a:pt x="5270" y="94"/>
                  </a:lnTo>
                  <a:lnTo>
                    <a:pt x="5175" y="0"/>
                  </a:lnTo>
                  <a:lnTo>
                    <a:pt x="5080" y="94"/>
                  </a:lnTo>
                  <a:lnTo>
                    <a:pt x="4985" y="0"/>
                  </a:lnTo>
                  <a:lnTo>
                    <a:pt x="4890" y="94"/>
                  </a:lnTo>
                  <a:lnTo>
                    <a:pt x="4795" y="0"/>
                  </a:lnTo>
                  <a:lnTo>
                    <a:pt x="4700" y="94"/>
                  </a:lnTo>
                  <a:lnTo>
                    <a:pt x="4606" y="0"/>
                  </a:lnTo>
                  <a:lnTo>
                    <a:pt x="4510" y="94"/>
                  </a:lnTo>
                  <a:lnTo>
                    <a:pt x="4416" y="0"/>
                  </a:lnTo>
                  <a:lnTo>
                    <a:pt x="4320" y="94"/>
                  </a:lnTo>
                  <a:lnTo>
                    <a:pt x="4225" y="0"/>
                  </a:lnTo>
                  <a:lnTo>
                    <a:pt x="4131" y="94"/>
                  </a:lnTo>
                  <a:lnTo>
                    <a:pt x="4035" y="0"/>
                  </a:lnTo>
                  <a:lnTo>
                    <a:pt x="3941" y="94"/>
                  </a:lnTo>
                  <a:lnTo>
                    <a:pt x="3846" y="0"/>
                  </a:lnTo>
                  <a:lnTo>
                    <a:pt x="3750" y="94"/>
                  </a:lnTo>
                  <a:lnTo>
                    <a:pt x="3656" y="0"/>
                  </a:lnTo>
                  <a:lnTo>
                    <a:pt x="3560" y="94"/>
                  </a:lnTo>
                  <a:lnTo>
                    <a:pt x="3466" y="0"/>
                  </a:lnTo>
                  <a:lnTo>
                    <a:pt x="3371" y="94"/>
                  </a:lnTo>
                  <a:lnTo>
                    <a:pt x="3275" y="0"/>
                  </a:lnTo>
                  <a:lnTo>
                    <a:pt x="3258" y="77"/>
                  </a:lnTo>
                  <a:lnTo>
                    <a:pt x="3252" y="159"/>
                  </a:lnTo>
                  <a:lnTo>
                    <a:pt x="3223" y="235"/>
                  </a:lnTo>
                  <a:lnTo>
                    <a:pt x="3187" y="318"/>
                  </a:lnTo>
                  <a:lnTo>
                    <a:pt x="3127" y="382"/>
                  </a:lnTo>
                  <a:lnTo>
                    <a:pt x="3056" y="441"/>
                  </a:lnTo>
                  <a:lnTo>
                    <a:pt x="2932" y="488"/>
                  </a:lnTo>
                  <a:lnTo>
                    <a:pt x="2825" y="500"/>
                  </a:lnTo>
                  <a:lnTo>
                    <a:pt x="2724" y="476"/>
                  </a:lnTo>
                  <a:lnTo>
                    <a:pt x="2629" y="441"/>
                  </a:lnTo>
                  <a:lnTo>
                    <a:pt x="2534" y="352"/>
                  </a:lnTo>
                  <a:lnTo>
                    <a:pt x="2475" y="259"/>
                  </a:lnTo>
                  <a:lnTo>
                    <a:pt x="2451" y="171"/>
                  </a:lnTo>
                  <a:lnTo>
                    <a:pt x="2433" y="95"/>
                  </a:lnTo>
                  <a:lnTo>
                    <a:pt x="2373" y="0"/>
                  </a:lnTo>
                  <a:lnTo>
                    <a:pt x="2279" y="94"/>
                  </a:lnTo>
                  <a:lnTo>
                    <a:pt x="2184" y="0"/>
                  </a:lnTo>
                  <a:lnTo>
                    <a:pt x="2089" y="94"/>
                  </a:lnTo>
                  <a:lnTo>
                    <a:pt x="1994" y="0"/>
                  </a:lnTo>
                  <a:lnTo>
                    <a:pt x="1898" y="94"/>
                  </a:lnTo>
                  <a:lnTo>
                    <a:pt x="1804" y="0"/>
                  </a:lnTo>
                  <a:lnTo>
                    <a:pt x="1709" y="94"/>
                  </a:lnTo>
                  <a:lnTo>
                    <a:pt x="1614" y="0"/>
                  </a:lnTo>
                  <a:lnTo>
                    <a:pt x="1519" y="94"/>
                  </a:lnTo>
                  <a:lnTo>
                    <a:pt x="1424" y="0"/>
                  </a:lnTo>
                  <a:lnTo>
                    <a:pt x="1329" y="94"/>
                  </a:lnTo>
                  <a:lnTo>
                    <a:pt x="1220" y="0"/>
                  </a:lnTo>
                  <a:lnTo>
                    <a:pt x="1139" y="94"/>
                  </a:lnTo>
                  <a:lnTo>
                    <a:pt x="1044" y="0"/>
                  </a:lnTo>
                  <a:lnTo>
                    <a:pt x="949" y="94"/>
                  </a:lnTo>
                  <a:lnTo>
                    <a:pt x="854" y="0"/>
                  </a:lnTo>
                  <a:lnTo>
                    <a:pt x="759" y="94"/>
                  </a:lnTo>
                  <a:lnTo>
                    <a:pt x="665" y="0"/>
                  </a:lnTo>
                  <a:lnTo>
                    <a:pt x="569" y="94"/>
                  </a:lnTo>
                  <a:lnTo>
                    <a:pt x="474" y="0"/>
                  </a:lnTo>
                  <a:lnTo>
                    <a:pt x="379" y="94"/>
                  </a:lnTo>
                  <a:lnTo>
                    <a:pt x="284" y="0"/>
                  </a:lnTo>
                  <a:lnTo>
                    <a:pt x="195" y="94"/>
                  </a:lnTo>
                  <a:lnTo>
                    <a:pt x="94" y="0"/>
                  </a:lnTo>
                  <a:lnTo>
                    <a:pt x="0" y="94"/>
                  </a:lnTo>
                </a:path>
              </a:pathLst>
            </a:custGeom>
            <a:solidFill>
              <a:srgbClr val="868686">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 name=""/>
            <p:cNvSpPr/>
            <p:nvPr/>
          </p:nvSpPr>
          <p:spPr>
            <a:xfrm>
              <a:off x="-12600" y="5743440"/>
              <a:ext cx="9175680" cy="1130400"/>
            </a:xfrm>
            <a:custGeom>
              <a:avLst/>
              <a:gdLst/>
              <a:ahLst/>
              <a:rect l="l" t="t" r="r" b="b"/>
              <a:pathLst>
                <a:path w="5780" h="712">
                  <a:moveTo>
                    <a:pt x="0" y="96"/>
                  </a:moveTo>
                  <a:lnTo>
                    <a:pt x="0" y="711"/>
                  </a:lnTo>
                  <a:lnTo>
                    <a:pt x="5777" y="711"/>
                  </a:lnTo>
                  <a:lnTo>
                    <a:pt x="5779" y="0"/>
                  </a:lnTo>
                  <a:lnTo>
                    <a:pt x="5718" y="96"/>
                  </a:lnTo>
                  <a:lnTo>
                    <a:pt x="5621" y="0"/>
                  </a:lnTo>
                  <a:lnTo>
                    <a:pt x="5525" y="96"/>
                  </a:lnTo>
                  <a:lnTo>
                    <a:pt x="5430" y="0"/>
                  </a:lnTo>
                  <a:lnTo>
                    <a:pt x="5333" y="96"/>
                  </a:lnTo>
                  <a:lnTo>
                    <a:pt x="5237" y="0"/>
                  </a:lnTo>
                  <a:lnTo>
                    <a:pt x="5140" y="96"/>
                  </a:lnTo>
                  <a:lnTo>
                    <a:pt x="5045" y="0"/>
                  </a:lnTo>
                  <a:lnTo>
                    <a:pt x="4949" y="96"/>
                  </a:lnTo>
                  <a:lnTo>
                    <a:pt x="4852" y="0"/>
                  </a:lnTo>
                  <a:lnTo>
                    <a:pt x="4756" y="96"/>
                  </a:lnTo>
                  <a:lnTo>
                    <a:pt x="4661" y="0"/>
                  </a:lnTo>
                  <a:lnTo>
                    <a:pt x="4564" y="96"/>
                  </a:lnTo>
                  <a:lnTo>
                    <a:pt x="4468" y="0"/>
                  </a:lnTo>
                  <a:lnTo>
                    <a:pt x="4372" y="96"/>
                  </a:lnTo>
                  <a:lnTo>
                    <a:pt x="4276" y="0"/>
                  </a:lnTo>
                  <a:lnTo>
                    <a:pt x="4180" y="96"/>
                  </a:lnTo>
                  <a:lnTo>
                    <a:pt x="4083" y="0"/>
                  </a:lnTo>
                  <a:lnTo>
                    <a:pt x="3988" y="96"/>
                  </a:lnTo>
                  <a:lnTo>
                    <a:pt x="3892" y="0"/>
                  </a:lnTo>
                  <a:lnTo>
                    <a:pt x="3795" y="96"/>
                  </a:lnTo>
                  <a:lnTo>
                    <a:pt x="3700" y="1"/>
                  </a:lnTo>
                  <a:lnTo>
                    <a:pt x="3603" y="96"/>
                  </a:lnTo>
                  <a:lnTo>
                    <a:pt x="3507" y="0"/>
                  </a:lnTo>
                  <a:lnTo>
                    <a:pt x="3411" y="96"/>
                  </a:lnTo>
                  <a:lnTo>
                    <a:pt x="3315" y="1"/>
                  </a:lnTo>
                  <a:lnTo>
                    <a:pt x="3297" y="79"/>
                  </a:lnTo>
                  <a:lnTo>
                    <a:pt x="3291" y="162"/>
                  </a:lnTo>
                  <a:lnTo>
                    <a:pt x="3261" y="241"/>
                  </a:lnTo>
                  <a:lnTo>
                    <a:pt x="3225" y="325"/>
                  </a:lnTo>
                  <a:lnTo>
                    <a:pt x="3164" y="390"/>
                  </a:lnTo>
                  <a:lnTo>
                    <a:pt x="3092" y="450"/>
                  </a:lnTo>
                  <a:lnTo>
                    <a:pt x="2967" y="499"/>
                  </a:lnTo>
                  <a:lnTo>
                    <a:pt x="2859" y="511"/>
                  </a:lnTo>
                  <a:lnTo>
                    <a:pt x="2757" y="487"/>
                  </a:lnTo>
                  <a:lnTo>
                    <a:pt x="2660" y="450"/>
                  </a:lnTo>
                  <a:lnTo>
                    <a:pt x="2564" y="360"/>
                  </a:lnTo>
                  <a:lnTo>
                    <a:pt x="2505" y="265"/>
                  </a:lnTo>
                  <a:lnTo>
                    <a:pt x="2480" y="174"/>
                  </a:lnTo>
                  <a:lnTo>
                    <a:pt x="2462" y="97"/>
                  </a:lnTo>
                  <a:lnTo>
                    <a:pt x="2402" y="0"/>
                  </a:lnTo>
                  <a:lnTo>
                    <a:pt x="2306" y="96"/>
                  </a:lnTo>
                  <a:lnTo>
                    <a:pt x="2210" y="0"/>
                  </a:lnTo>
                  <a:lnTo>
                    <a:pt x="2113" y="96"/>
                  </a:lnTo>
                  <a:lnTo>
                    <a:pt x="2018" y="0"/>
                  </a:lnTo>
                  <a:lnTo>
                    <a:pt x="1921" y="96"/>
                  </a:lnTo>
                  <a:lnTo>
                    <a:pt x="1825" y="0"/>
                  </a:lnTo>
                  <a:lnTo>
                    <a:pt x="1730" y="96"/>
                  </a:lnTo>
                  <a:lnTo>
                    <a:pt x="1633" y="0"/>
                  </a:lnTo>
                  <a:lnTo>
                    <a:pt x="1537" y="96"/>
                  </a:lnTo>
                  <a:lnTo>
                    <a:pt x="1441" y="0"/>
                  </a:lnTo>
                  <a:lnTo>
                    <a:pt x="1345" y="96"/>
                  </a:lnTo>
                  <a:lnTo>
                    <a:pt x="1235" y="0"/>
                  </a:lnTo>
                  <a:lnTo>
                    <a:pt x="1152" y="96"/>
                  </a:lnTo>
                  <a:lnTo>
                    <a:pt x="1056" y="0"/>
                  </a:lnTo>
                  <a:lnTo>
                    <a:pt x="961" y="96"/>
                  </a:lnTo>
                  <a:lnTo>
                    <a:pt x="864" y="0"/>
                  </a:lnTo>
                  <a:lnTo>
                    <a:pt x="768" y="96"/>
                  </a:lnTo>
                  <a:lnTo>
                    <a:pt x="673" y="0"/>
                  </a:lnTo>
                  <a:lnTo>
                    <a:pt x="576" y="96"/>
                  </a:lnTo>
                  <a:lnTo>
                    <a:pt x="480" y="0"/>
                  </a:lnTo>
                  <a:lnTo>
                    <a:pt x="383" y="96"/>
                  </a:lnTo>
                  <a:lnTo>
                    <a:pt x="288" y="0"/>
                  </a:lnTo>
                  <a:lnTo>
                    <a:pt x="197" y="96"/>
                  </a:lnTo>
                  <a:lnTo>
                    <a:pt x="95" y="0"/>
                  </a:lnTo>
                  <a:lnTo>
                    <a:pt x="0" y="96"/>
                  </a:lnTo>
                </a:path>
              </a:pathLst>
            </a:custGeom>
            <a:blipFill rotWithShape="0">
              <a:blip r:embed="rId2"/>
              <a:srcRect/>
              <a:tile tx="0" ty="0" sx="100000" sy="100000" algn="ctr"/>
            </a:blip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9"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996600"/>
                </a:solidFill>
                <a:effectLst/>
                <a:uFillTx/>
                <a:latin typeface="Times New Roman"/>
              </a:rPr>
              <a:t>Click to edit the title text format</a:t>
            </a:r>
            <a:endParaRPr b="0" lang="en-US" sz="4400" strike="noStrike" u="none">
              <a:solidFill>
                <a:srgbClr val="996600"/>
              </a:solidFill>
              <a:effectLst/>
              <a:uFillTx/>
              <a:latin typeface="Times New Roman"/>
            </a:endParaRPr>
          </a:p>
        </p:txBody>
      </p:sp>
      <p:sp>
        <p:nvSpPr>
          <p:cNvPr id="10"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11" name="PlaceHolder 3"/>
          <p:cNvSpPr>
            <a:spLocks noGrp="1"/>
          </p:cNvSpPr>
          <p:nvPr>
            <p:ph type="dt" idx="4"/>
          </p:nvPr>
        </p:nvSpPr>
        <p:spPr>
          <a:xfrm>
            <a:off x="685800" y="6248520"/>
            <a:ext cx="1905120" cy="457200"/>
          </a:xfrm>
          <a:prstGeom prst="rect">
            <a:avLst/>
          </a:prstGeom>
          <a:noFill/>
          <a:ln w="0">
            <a:noFill/>
          </a:ln>
        </p:spPr>
        <p:txBody>
          <a:bodyPr lIns="90000" rIns="90000" tIns="46800" bIns="46800" anchor="t">
            <a:noAutofit/>
          </a:bodyPr>
          <a:lstStyle>
            <a:lvl1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2" name="PlaceHolder 4"/>
          <p:cNvSpPr>
            <a:spLocks noGrp="1"/>
          </p:cNvSpPr>
          <p:nvPr>
            <p:ph type="ftr" idx="5"/>
          </p:nvPr>
        </p:nvSpPr>
        <p:spPr>
          <a:xfrm>
            <a:off x="3124080" y="6248520"/>
            <a:ext cx="2895840" cy="457200"/>
          </a:xfrm>
          <a:prstGeom prst="rect">
            <a:avLst/>
          </a:prstGeom>
          <a:noFill/>
          <a:ln w="0">
            <a:noFill/>
          </a:ln>
        </p:spPr>
        <p:txBody>
          <a:bodyPr lIns="90000" rIns="90000" tIns="46800" bIns="46800" anchor="t">
            <a:noAutofit/>
          </a:bodyPr>
          <a:lstStyle>
            <a:lvl1pPr indent="0" algn="ct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indent="0" algn="ct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3" name="PlaceHolder 5"/>
          <p:cNvSpPr>
            <a:spLocks noGrp="1"/>
          </p:cNvSpPr>
          <p:nvPr>
            <p:ph type="sldNum" idx="6"/>
          </p:nvPr>
        </p:nvSpPr>
        <p:spPr>
          <a:xfrm>
            <a:off x="6553080" y="6248520"/>
            <a:ext cx="1905120" cy="457200"/>
          </a:xfrm>
          <a:prstGeom prst="rect">
            <a:avLst/>
          </a:prstGeom>
          <a:noFill/>
          <a:ln w="0">
            <a:noFill/>
          </a:ln>
        </p:spPr>
        <p:txBody>
          <a:bodyPr lIns="90000" rIns="90000" tIns="46800" bIns="46800" anchor="t">
            <a:noAutofit/>
          </a:bodyPr>
          <a:lstStyle>
            <a:lvl1pPr indent="0" algn="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indent="0" algn="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BA1D0B8-4A85-4D14-8E2C-5D0757A189AD}" type="slidenum">
              <a:rPr b="0"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grpSp>
        <p:nvGrpSpPr>
          <p:cNvPr id="14" name=""/>
          <p:cNvGrpSpPr/>
          <p:nvPr/>
        </p:nvGrpSpPr>
        <p:grpSpPr>
          <a:xfrm>
            <a:off x="-12600" y="5702400"/>
            <a:ext cx="9175680" cy="1171440"/>
            <a:chOff x="-12600" y="5702400"/>
            <a:chExt cx="9175680" cy="1171440"/>
          </a:xfrm>
        </p:grpSpPr>
        <p:sp>
          <p:nvSpPr>
            <p:cNvPr id="1" name=""/>
            <p:cNvSpPr/>
            <p:nvPr/>
          </p:nvSpPr>
          <p:spPr>
            <a:xfrm>
              <a:off x="111240" y="5702400"/>
              <a:ext cx="8997840" cy="928440"/>
            </a:xfrm>
            <a:custGeom>
              <a:avLst/>
              <a:gdLst/>
              <a:ahLst/>
              <a:rect l="l" t="t" r="r" b="b"/>
              <a:pathLst>
                <a:path w="5668" h="585">
                  <a:moveTo>
                    <a:pt x="0" y="94"/>
                  </a:moveTo>
                  <a:lnTo>
                    <a:pt x="4" y="584"/>
                  </a:lnTo>
                  <a:lnTo>
                    <a:pt x="5667" y="584"/>
                  </a:lnTo>
                  <a:lnTo>
                    <a:pt x="5650" y="94"/>
                  </a:lnTo>
                  <a:lnTo>
                    <a:pt x="5555" y="0"/>
                  </a:lnTo>
                  <a:lnTo>
                    <a:pt x="5460" y="94"/>
                  </a:lnTo>
                  <a:lnTo>
                    <a:pt x="5365" y="0"/>
                  </a:lnTo>
                  <a:lnTo>
                    <a:pt x="5270" y="94"/>
                  </a:lnTo>
                  <a:lnTo>
                    <a:pt x="5175" y="0"/>
                  </a:lnTo>
                  <a:lnTo>
                    <a:pt x="5080" y="94"/>
                  </a:lnTo>
                  <a:lnTo>
                    <a:pt x="4985" y="0"/>
                  </a:lnTo>
                  <a:lnTo>
                    <a:pt x="4890" y="94"/>
                  </a:lnTo>
                  <a:lnTo>
                    <a:pt x="4795" y="0"/>
                  </a:lnTo>
                  <a:lnTo>
                    <a:pt x="4700" y="94"/>
                  </a:lnTo>
                  <a:lnTo>
                    <a:pt x="4606" y="0"/>
                  </a:lnTo>
                  <a:lnTo>
                    <a:pt x="4510" y="94"/>
                  </a:lnTo>
                  <a:lnTo>
                    <a:pt x="4416" y="0"/>
                  </a:lnTo>
                  <a:lnTo>
                    <a:pt x="4320" y="94"/>
                  </a:lnTo>
                  <a:lnTo>
                    <a:pt x="4225" y="0"/>
                  </a:lnTo>
                  <a:lnTo>
                    <a:pt x="4131" y="94"/>
                  </a:lnTo>
                  <a:lnTo>
                    <a:pt x="4035" y="0"/>
                  </a:lnTo>
                  <a:lnTo>
                    <a:pt x="3941" y="94"/>
                  </a:lnTo>
                  <a:lnTo>
                    <a:pt x="3846" y="0"/>
                  </a:lnTo>
                  <a:lnTo>
                    <a:pt x="3750" y="94"/>
                  </a:lnTo>
                  <a:lnTo>
                    <a:pt x="3656" y="0"/>
                  </a:lnTo>
                  <a:lnTo>
                    <a:pt x="3560" y="94"/>
                  </a:lnTo>
                  <a:lnTo>
                    <a:pt x="3466" y="0"/>
                  </a:lnTo>
                  <a:lnTo>
                    <a:pt x="3371" y="94"/>
                  </a:lnTo>
                  <a:lnTo>
                    <a:pt x="3275" y="0"/>
                  </a:lnTo>
                  <a:lnTo>
                    <a:pt x="3258" y="77"/>
                  </a:lnTo>
                  <a:lnTo>
                    <a:pt x="3252" y="159"/>
                  </a:lnTo>
                  <a:lnTo>
                    <a:pt x="3223" y="235"/>
                  </a:lnTo>
                  <a:lnTo>
                    <a:pt x="3187" y="318"/>
                  </a:lnTo>
                  <a:lnTo>
                    <a:pt x="3127" y="382"/>
                  </a:lnTo>
                  <a:lnTo>
                    <a:pt x="3056" y="441"/>
                  </a:lnTo>
                  <a:lnTo>
                    <a:pt x="2932" y="488"/>
                  </a:lnTo>
                  <a:lnTo>
                    <a:pt x="2825" y="500"/>
                  </a:lnTo>
                  <a:lnTo>
                    <a:pt x="2724" y="476"/>
                  </a:lnTo>
                  <a:lnTo>
                    <a:pt x="2629" y="441"/>
                  </a:lnTo>
                  <a:lnTo>
                    <a:pt x="2534" y="352"/>
                  </a:lnTo>
                  <a:lnTo>
                    <a:pt x="2475" y="259"/>
                  </a:lnTo>
                  <a:lnTo>
                    <a:pt x="2451" y="171"/>
                  </a:lnTo>
                  <a:lnTo>
                    <a:pt x="2433" y="95"/>
                  </a:lnTo>
                  <a:lnTo>
                    <a:pt x="2373" y="0"/>
                  </a:lnTo>
                  <a:lnTo>
                    <a:pt x="2279" y="94"/>
                  </a:lnTo>
                  <a:lnTo>
                    <a:pt x="2184" y="0"/>
                  </a:lnTo>
                  <a:lnTo>
                    <a:pt x="2089" y="94"/>
                  </a:lnTo>
                  <a:lnTo>
                    <a:pt x="1994" y="0"/>
                  </a:lnTo>
                  <a:lnTo>
                    <a:pt x="1898" y="94"/>
                  </a:lnTo>
                  <a:lnTo>
                    <a:pt x="1804" y="0"/>
                  </a:lnTo>
                  <a:lnTo>
                    <a:pt x="1709" y="94"/>
                  </a:lnTo>
                  <a:lnTo>
                    <a:pt x="1614" y="0"/>
                  </a:lnTo>
                  <a:lnTo>
                    <a:pt x="1519" y="94"/>
                  </a:lnTo>
                  <a:lnTo>
                    <a:pt x="1424" y="0"/>
                  </a:lnTo>
                  <a:lnTo>
                    <a:pt x="1329" y="94"/>
                  </a:lnTo>
                  <a:lnTo>
                    <a:pt x="1220" y="0"/>
                  </a:lnTo>
                  <a:lnTo>
                    <a:pt x="1139" y="94"/>
                  </a:lnTo>
                  <a:lnTo>
                    <a:pt x="1044" y="0"/>
                  </a:lnTo>
                  <a:lnTo>
                    <a:pt x="949" y="94"/>
                  </a:lnTo>
                  <a:lnTo>
                    <a:pt x="854" y="0"/>
                  </a:lnTo>
                  <a:lnTo>
                    <a:pt x="759" y="94"/>
                  </a:lnTo>
                  <a:lnTo>
                    <a:pt x="665" y="0"/>
                  </a:lnTo>
                  <a:lnTo>
                    <a:pt x="569" y="94"/>
                  </a:lnTo>
                  <a:lnTo>
                    <a:pt x="474" y="0"/>
                  </a:lnTo>
                  <a:lnTo>
                    <a:pt x="379" y="94"/>
                  </a:lnTo>
                  <a:lnTo>
                    <a:pt x="284" y="0"/>
                  </a:lnTo>
                  <a:lnTo>
                    <a:pt x="195" y="94"/>
                  </a:lnTo>
                  <a:lnTo>
                    <a:pt x="94" y="0"/>
                  </a:lnTo>
                  <a:lnTo>
                    <a:pt x="0" y="94"/>
                  </a:lnTo>
                </a:path>
              </a:pathLst>
            </a:custGeom>
            <a:solidFill>
              <a:srgbClr val="868686">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 name=""/>
            <p:cNvSpPr/>
            <p:nvPr/>
          </p:nvSpPr>
          <p:spPr>
            <a:xfrm>
              <a:off x="-12600" y="5743440"/>
              <a:ext cx="9175680" cy="1130400"/>
            </a:xfrm>
            <a:custGeom>
              <a:avLst/>
              <a:gdLst/>
              <a:ahLst/>
              <a:rect l="l" t="t" r="r" b="b"/>
              <a:pathLst>
                <a:path w="5780" h="712">
                  <a:moveTo>
                    <a:pt x="0" y="96"/>
                  </a:moveTo>
                  <a:lnTo>
                    <a:pt x="0" y="711"/>
                  </a:lnTo>
                  <a:lnTo>
                    <a:pt x="5777" y="711"/>
                  </a:lnTo>
                  <a:lnTo>
                    <a:pt x="5779" y="0"/>
                  </a:lnTo>
                  <a:lnTo>
                    <a:pt x="5718" y="96"/>
                  </a:lnTo>
                  <a:lnTo>
                    <a:pt x="5621" y="0"/>
                  </a:lnTo>
                  <a:lnTo>
                    <a:pt x="5525" y="96"/>
                  </a:lnTo>
                  <a:lnTo>
                    <a:pt x="5430" y="0"/>
                  </a:lnTo>
                  <a:lnTo>
                    <a:pt x="5333" y="96"/>
                  </a:lnTo>
                  <a:lnTo>
                    <a:pt x="5237" y="0"/>
                  </a:lnTo>
                  <a:lnTo>
                    <a:pt x="5140" y="96"/>
                  </a:lnTo>
                  <a:lnTo>
                    <a:pt x="5045" y="0"/>
                  </a:lnTo>
                  <a:lnTo>
                    <a:pt x="4949" y="96"/>
                  </a:lnTo>
                  <a:lnTo>
                    <a:pt x="4852" y="0"/>
                  </a:lnTo>
                  <a:lnTo>
                    <a:pt x="4756" y="96"/>
                  </a:lnTo>
                  <a:lnTo>
                    <a:pt x="4661" y="0"/>
                  </a:lnTo>
                  <a:lnTo>
                    <a:pt x="4564" y="96"/>
                  </a:lnTo>
                  <a:lnTo>
                    <a:pt x="4468" y="0"/>
                  </a:lnTo>
                  <a:lnTo>
                    <a:pt x="4372" y="96"/>
                  </a:lnTo>
                  <a:lnTo>
                    <a:pt x="4276" y="0"/>
                  </a:lnTo>
                  <a:lnTo>
                    <a:pt x="4180" y="96"/>
                  </a:lnTo>
                  <a:lnTo>
                    <a:pt x="4083" y="0"/>
                  </a:lnTo>
                  <a:lnTo>
                    <a:pt x="3988" y="96"/>
                  </a:lnTo>
                  <a:lnTo>
                    <a:pt x="3892" y="0"/>
                  </a:lnTo>
                  <a:lnTo>
                    <a:pt x="3795" y="96"/>
                  </a:lnTo>
                  <a:lnTo>
                    <a:pt x="3700" y="1"/>
                  </a:lnTo>
                  <a:lnTo>
                    <a:pt x="3603" y="96"/>
                  </a:lnTo>
                  <a:lnTo>
                    <a:pt x="3507" y="0"/>
                  </a:lnTo>
                  <a:lnTo>
                    <a:pt x="3411" y="96"/>
                  </a:lnTo>
                  <a:lnTo>
                    <a:pt x="3315" y="1"/>
                  </a:lnTo>
                  <a:lnTo>
                    <a:pt x="3297" y="79"/>
                  </a:lnTo>
                  <a:lnTo>
                    <a:pt x="3291" y="162"/>
                  </a:lnTo>
                  <a:lnTo>
                    <a:pt x="3261" y="241"/>
                  </a:lnTo>
                  <a:lnTo>
                    <a:pt x="3225" y="325"/>
                  </a:lnTo>
                  <a:lnTo>
                    <a:pt x="3164" y="390"/>
                  </a:lnTo>
                  <a:lnTo>
                    <a:pt x="3092" y="450"/>
                  </a:lnTo>
                  <a:lnTo>
                    <a:pt x="2967" y="499"/>
                  </a:lnTo>
                  <a:lnTo>
                    <a:pt x="2859" y="511"/>
                  </a:lnTo>
                  <a:lnTo>
                    <a:pt x="2757" y="487"/>
                  </a:lnTo>
                  <a:lnTo>
                    <a:pt x="2660" y="450"/>
                  </a:lnTo>
                  <a:lnTo>
                    <a:pt x="2564" y="360"/>
                  </a:lnTo>
                  <a:lnTo>
                    <a:pt x="2505" y="265"/>
                  </a:lnTo>
                  <a:lnTo>
                    <a:pt x="2480" y="174"/>
                  </a:lnTo>
                  <a:lnTo>
                    <a:pt x="2462" y="97"/>
                  </a:lnTo>
                  <a:lnTo>
                    <a:pt x="2402" y="0"/>
                  </a:lnTo>
                  <a:lnTo>
                    <a:pt x="2306" y="96"/>
                  </a:lnTo>
                  <a:lnTo>
                    <a:pt x="2210" y="0"/>
                  </a:lnTo>
                  <a:lnTo>
                    <a:pt x="2113" y="96"/>
                  </a:lnTo>
                  <a:lnTo>
                    <a:pt x="2018" y="0"/>
                  </a:lnTo>
                  <a:lnTo>
                    <a:pt x="1921" y="96"/>
                  </a:lnTo>
                  <a:lnTo>
                    <a:pt x="1825" y="0"/>
                  </a:lnTo>
                  <a:lnTo>
                    <a:pt x="1730" y="96"/>
                  </a:lnTo>
                  <a:lnTo>
                    <a:pt x="1633" y="0"/>
                  </a:lnTo>
                  <a:lnTo>
                    <a:pt x="1537" y="96"/>
                  </a:lnTo>
                  <a:lnTo>
                    <a:pt x="1441" y="0"/>
                  </a:lnTo>
                  <a:lnTo>
                    <a:pt x="1345" y="96"/>
                  </a:lnTo>
                  <a:lnTo>
                    <a:pt x="1235" y="0"/>
                  </a:lnTo>
                  <a:lnTo>
                    <a:pt x="1152" y="96"/>
                  </a:lnTo>
                  <a:lnTo>
                    <a:pt x="1056" y="0"/>
                  </a:lnTo>
                  <a:lnTo>
                    <a:pt x="961" y="96"/>
                  </a:lnTo>
                  <a:lnTo>
                    <a:pt x="864" y="0"/>
                  </a:lnTo>
                  <a:lnTo>
                    <a:pt x="768" y="96"/>
                  </a:lnTo>
                  <a:lnTo>
                    <a:pt x="673" y="0"/>
                  </a:lnTo>
                  <a:lnTo>
                    <a:pt x="576" y="96"/>
                  </a:lnTo>
                  <a:lnTo>
                    <a:pt x="480" y="0"/>
                  </a:lnTo>
                  <a:lnTo>
                    <a:pt x="383" y="96"/>
                  </a:lnTo>
                  <a:lnTo>
                    <a:pt x="288" y="0"/>
                  </a:lnTo>
                  <a:lnTo>
                    <a:pt x="197" y="96"/>
                  </a:lnTo>
                  <a:lnTo>
                    <a:pt x="95" y="0"/>
                  </a:lnTo>
                  <a:lnTo>
                    <a:pt x="0" y="96"/>
                  </a:lnTo>
                </a:path>
              </a:pathLst>
            </a:custGeom>
            <a:blipFill rotWithShape="0">
              <a:blip r:embed="rId2"/>
              <a:srcRect/>
              <a:tile tx="0" ty="0" sx="100000" sy="100000" algn="ctr"/>
            </a:blip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5"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996600"/>
                </a:solidFill>
                <a:effectLst/>
                <a:uFillTx/>
                <a:latin typeface="Times New Roman"/>
              </a:rPr>
              <a:t>Click to edit the title text format</a:t>
            </a:r>
            <a:endParaRPr b="0" lang="en-US" sz="4400" strike="noStrike" u="none">
              <a:solidFill>
                <a:srgbClr val="996600"/>
              </a:solidFill>
              <a:effectLst/>
              <a:uFillTx/>
              <a:latin typeface="Times New Roman"/>
            </a:endParaRPr>
          </a:p>
        </p:txBody>
      </p:sp>
      <p:sp>
        <p:nvSpPr>
          <p:cNvPr id="16"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17" name="PlaceHolder 3"/>
          <p:cNvSpPr>
            <a:spLocks noGrp="1"/>
          </p:cNvSpPr>
          <p:nvPr>
            <p:ph type="dt" idx="7"/>
          </p:nvPr>
        </p:nvSpPr>
        <p:spPr>
          <a:xfrm>
            <a:off x="685800" y="6248520"/>
            <a:ext cx="1905120" cy="457200"/>
          </a:xfrm>
          <a:prstGeom prst="rect">
            <a:avLst/>
          </a:prstGeom>
          <a:noFill/>
          <a:ln w="0">
            <a:noFill/>
          </a:ln>
        </p:spPr>
        <p:txBody>
          <a:bodyPr lIns="90000" rIns="90000" tIns="46800" bIns="46800" anchor="t">
            <a:noAutofit/>
          </a:bodyPr>
          <a:lstStyle>
            <a:lvl1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8" name="PlaceHolder 4"/>
          <p:cNvSpPr>
            <a:spLocks noGrp="1"/>
          </p:cNvSpPr>
          <p:nvPr>
            <p:ph type="ftr" idx="8"/>
          </p:nvPr>
        </p:nvSpPr>
        <p:spPr>
          <a:xfrm>
            <a:off x="3124080" y="6248520"/>
            <a:ext cx="2895840" cy="457200"/>
          </a:xfrm>
          <a:prstGeom prst="rect">
            <a:avLst/>
          </a:prstGeom>
          <a:noFill/>
          <a:ln w="0">
            <a:noFill/>
          </a:ln>
        </p:spPr>
        <p:txBody>
          <a:bodyPr lIns="90000" rIns="90000" tIns="46800" bIns="46800" anchor="t">
            <a:noAutofit/>
          </a:bodyPr>
          <a:lstStyle>
            <a:lvl1pPr indent="0" algn="ct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indent="0" algn="ct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9" name="PlaceHolder 5"/>
          <p:cNvSpPr>
            <a:spLocks noGrp="1"/>
          </p:cNvSpPr>
          <p:nvPr>
            <p:ph type="sldNum" idx="9"/>
          </p:nvPr>
        </p:nvSpPr>
        <p:spPr>
          <a:xfrm>
            <a:off x="6553080" y="6248520"/>
            <a:ext cx="1905120" cy="457200"/>
          </a:xfrm>
          <a:prstGeom prst="rect">
            <a:avLst/>
          </a:prstGeom>
          <a:noFill/>
          <a:ln w="0">
            <a:noFill/>
          </a:ln>
        </p:spPr>
        <p:txBody>
          <a:bodyPr lIns="90000" rIns="90000" tIns="46800" bIns="46800" anchor="t">
            <a:noAutofit/>
          </a:bodyPr>
          <a:lstStyle>
            <a:lvl1pPr indent="0" algn="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indent="0" algn="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BD03AD7-D646-4AA7-BF0D-52260737960F}" type="slidenum">
              <a:rPr b="0"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grpSp>
        <p:nvGrpSpPr>
          <p:cNvPr id="20" name=""/>
          <p:cNvGrpSpPr/>
          <p:nvPr/>
        </p:nvGrpSpPr>
        <p:grpSpPr>
          <a:xfrm>
            <a:off x="-12600" y="5702400"/>
            <a:ext cx="9175680" cy="1171440"/>
            <a:chOff x="-12600" y="5702400"/>
            <a:chExt cx="9175680" cy="1171440"/>
          </a:xfrm>
        </p:grpSpPr>
        <p:sp>
          <p:nvSpPr>
            <p:cNvPr id="1" name=""/>
            <p:cNvSpPr/>
            <p:nvPr/>
          </p:nvSpPr>
          <p:spPr>
            <a:xfrm>
              <a:off x="111240" y="5702400"/>
              <a:ext cx="8997840" cy="928440"/>
            </a:xfrm>
            <a:custGeom>
              <a:avLst/>
              <a:gdLst/>
              <a:ahLst/>
              <a:rect l="l" t="t" r="r" b="b"/>
              <a:pathLst>
                <a:path w="5668" h="585">
                  <a:moveTo>
                    <a:pt x="0" y="94"/>
                  </a:moveTo>
                  <a:lnTo>
                    <a:pt x="4" y="584"/>
                  </a:lnTo>
                  <a:lnTo>
                    <a:pt x="5667" y="584"/>
                  </a:lnTo>
                  <a:lnTo>
                    <a:pt x="5650" y="94"/>
                  </a:lnTo>
                  <a:lnTo>
                    <a:pt x="5555" y="0"/>
                  </a:lnTo>
                  <a:lnTo>
                    <a:pt x="5460" y="94"/>
                  </a:lnTo>
                  <a:lnTo>
                    <a:pt x="5365" y="0"/>
                  </a:lnTo>
                  <a:lnTo>
                    <a:pt x="5270" y="94"/>
                  </a:lnTo>
                  <a:lnTo>
                    <a:pt x="5175" y="0"/>
                  </a:lnTo>
                  <a:lnTo>
                    <a:pt x="5080" y="94"/>
                  </a:lnTo>
                  <a:lnTo>
                    <a:pt x="4985" y="0"/>
                  </a:lnTo>
                  <a:lnTo>
                    <a:pt x="4890" y="94"/>
                  </a:lnTo>
                  <a:lnTo>
                    <a:pt x="4795" y="0"/>
                  </a:lnTo>
                  <a:lnTo>
                    <a:pt x="4700" y="94"/>
                  </a:lnTo>
                  <a:lnTo>
                    <a:pt x="4606" y="0"/>
                  </a:lnTo>
                  <a:lnTo>
                    <a:pt x="4510" y="94"/>
                  </a:lnTo>
                  <a:lnTo>
                    <a:pt x="4416" y="0"/>
                  </a:lnTo>
                  <a:lnTo>
                    <a:pt x="4320" y="94"/>
                  </a:lnTo>
                  <a:lnTo>
                    <a:pt x="4225" y="0"/>
                  </a:lnTo>
                  <a:lnTo>
                    <a:pt x="4131" y="94"/>
                  </a:lnTo>
                  <a:lnTo>
                    <a:pt x="4035" y="0"/>
                  </a:lnTo>
                  <a:lnTo>
                    <a:pt x="3941" y="94"/>
                  </a:lnTo>
                  <a:lnTo>
                    <a:pt x="3846" y="0"/>
                  </a:lnTo>
                  <a:lnTo>
                    <a:pt x="3750" y="94"/>
                  </a:lnTo>
                  <a:lnTo>
                    <a:pt x="3656" y="0"/>
                  </a:lnTo>
                  <a:lnTo>
                    <a:pt x="3560" y="94"/>
                  </a:lnTo>
                  <a:lnTo>
                    <a:pt x="3466" y="0"/>
                  </a:lnTo>
                  <a:lnTo>
                    <a:pt x="3371" y="94"/>
                  </a:lnTo>
                  <a:lnTo>
                    <a:pt x="3275" y="0"/>
                  </a:lnTo>
                  <a:lnTo>
                    <a:pt x="3258" y="77"/>
                  </a:lnTo>
                  <a:lnTo>
                    <a:pt x="3252" y="159"/>
                  </a:lnTo>
                  <a:lnTo>
                    <a:pt x="3223" y="235"/>
                  </a:lnTo>
                  <a:lnTo>
                    <a:pt x="3187" y="318"/>
                  </a:lnTo>
                  <a:lnTo>
                    <a:pt x="3127" y="382"/>
                  </a:lnTo>
                  <a:lnTo>
                    <a:pt x="3056" y="441"/>
                  </a:lnTo>
                  <a:lnTo>
                    <a:pt x="2932" y="488"/>
                  </a:lnTo>
                  <a:lnTo>
                    <a:pt x="2825" y="500"/>
                  </a:lnTo>
                  <a:lnTo>
                    <a:pt x="2724" y="476"/>
                  </a:lnTo>
                  <a:lnTo>
                    <a:pt x="2629" y="441"/>
                  </a:lnTo>
                  <a:lnTo>
                    <a:pt x="2534" y="352"/>
                  </a:lnTo>
                  <a:lnTo>
                    <a:pt x="2475" y="259"/>
                  </a:lnTo>
                  <a:lnTo>
                    <a:pt x="2451" y="171"/>
                  </a:lnTo>
                  <a:lnTo>
                    <a:pt x="2433" y="95"/>
                  </a:lnTo>
                  <a:lnTo>
                    <a:pt x="2373" y="0"/>
                  </a:lnTo>
                  <a:lnTo>
                    <a:pt x="2279" y="94"/>
                  </a:lnTo>
                  <a:lnTo>
                    <a:pt x="2184" y="0"/>
                  </a:lnTo>
                  <a:lnTo>
                    <a:pt x="2089" y="94"/>
                  </a:lnTo>
                  <a:lnTo>
                    <a:pt x="1994" y="0"/>
                  </a:lnTo>
                  <a:lnTo>
                    <a:pt x="1898" y="94"/>
                  </a:lnTo>
                  <a:lnTo>
                    <a:pt x="1804" y="0"/>
                  </a:lnTo>
                  <a:lnTo>
                    <a:pt x="1709" y="94"/>
                  </a:lnTo>
                  <a:lnTo>
                    <a:pt x="1614" y="0"/>
                  </a:lnTo>
                  <a:lnTo>
                    <a:pt x="1519" y="94"/>
                  </a:lnTo>
                  <a:lnTo>
                    <a:pt x="1424" y="0"/>
                  </a:lnTo>
                  <a:lnTo>
                    <a:pt x="1329" y="94"/>
                  </a:lnTo>
                  <a:lnTo>
                    <a:pt x="1220" y="0"/>
                  </a:lnTo>
                  <a:lnTo>
                    <a:pt x="1139" y="94"/>
                  </a:lnTo>
                  <a:lnTo>
                    <a:pt x="1044" y="0"/>
                  </a:lnTo>
                  <a:lnTo>
                    <a:pt x="949" y="94"/>
                  </a:lnTo>
                  <a:lnTo>
                    <a:pt x="854" y="0"/>
                  </a:lnTo>
                  <a:lnTo>
                    <a:pt x="759" y="94"/>
                  </a:lnTo>
                  <a:lnTo>
                    <a:pt x="665" y="0"/>
                  </a:lnTo>
                  <a:lnTo>
                    <a:pt x="569" y="94"/>
                  </a:lnTo>
                  <a:lnTo>
                    <a:pt x="474" y="0"/>
                  </a:lnTo>
                  <a:lnTo>
                    <a:pt x="379" y="94"/>
                  </a:lnTo>
                  <a:lnTo>
                    <a:pt x="284" y="0"/>
                  </a:lnTo>
                  <a:lnTo>
                    <a:pt x="195" y="94"/>
                  </a:lnTo>
                  <a:lnTo>
                    <a:pt x="94" y="0"/>
                  </a:lnTo>
                  <a:lnTo>
                    <a:pt x="0" y="94"/>
                  </a:lnTo>
                </a:path>
              </a:pathLst>
            </a:custGeom>
            <a:solidFill>
              <a:srgbClr val="868686">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 name=""/>
            <p:cNvSpPr/>
            <p:nvPr/>
          </p:nvSpPr>
          <p:spPr>
            <a:xfrm>
              <a:off x="-12600" y="5743440"/>
              <a:ext cx="9175680" cy="1130400"/>
            </a:xfrm>
            <a:custGeom>
              <a:avLst/>
              <a:gdLst/>
              <a:ahLst/>
              <a:rect l="l" t="t" r="r" b="b"/>
              <a:pathLst>
                <a:path w="5780" h="712">
                  <a:moveTo>
                    <a:pt x="0" y="96"/>
                  </a:moveTo>
                  <a:lnTo>
                    <a:pt x="0" y="711"/>
                  </a:lnTo>
                  <a:lnTo>
                    <a:pt x="5777" y="711"/>
                  </a:lnTo>
                  <a:lnTo>
                    <a:pt x="5779" y="0"/>
                  </a:lnTo>
                  <a:lnTo>
                    <a:pt x="5718" y="96"/>
                  </a:lnTo>
                  <a:lnTo>
                    <a:pt x="5621" y="0"/>
                  </a:lnTo>
                  <a:lnTo>
                    <a:pt x="5525" y="96"/>
                  </a:lnTo>
                  <a:lnTo>
                    <a:pt x="5430" y="0"/>
                  </a:lnTo>
                  <a:lnTo>
                    <a:pt x="5333" y="96"/>
                  </a:lnTo>
                  <a:lnTo>
                    <a:pt x="5237" y="0"/>
                  </a:lnTo>
                  <a:lnTo>
                    <a:pt x="5140" y="96"/>
                  </a:lnTo>
                  <a:lnTo>
                    <a:pt x="5045" y="0"/>
                  </a:lnTo>
                  <a:lnTo>
                    <a:pt x="4949" y="96"/>
                  </a:lnTo>
                  <a:lnTo>
                    <a:pt x="4852" y="0"/>
                  </a:lnTo>
                  <a:lnTo>
                    <a:pt x="4756" y="96"/>
                  </a:lnTo>
                  <a:lnTo>
                    <a:pt x="4661" y="0"/>
                  </a:lnTo>
                  <a:lnTo>
                    <a:pt x="4564" y="96"/>
                  </a:lnTo>
                  <a:lnTo>
                    <a:pt x="4468" y="0"/>
                  </a:lnTo>
                  <a:lnTo>
                    <a:pt x="4372" y="96"/>
                  </a:lnTo>
                  <a:lnTo>
                    <a:pt x="4276" y="0"/>
                  </a:lnTo>
                  <a:lnTo>
                    <a:pt x="4180" y="96"/>
                  </a:lnTo>
                  <a:lnTo>
                    <a:pt x="4083" y="0"/>
                  </a:lnTo>
                  <a:lnTo>
                    <a:pt x="3988" y="96"/>
                  </a:lnTo>
                  <a:lnTo>
                    <a:pt x="3892" y="0"/>
                  </a:lnTo>
                  <a:lnTo>
                    <a:pt x="3795" y="96"/>
                  </a:lnTo>
                  <a:lnTo>
                    <a:pt x="3700" y="1"/>
                  </a:lnTo>
                  <a:lnTo>
                    <a:pt x="3603" y="96"/>
                  </a:lnTo>
                  <a:lnTo>
                    <a:pt x="3507" y="0"/>
                  </a:lnTo>
                  <a:lnTo>
                    <a:pt x="3411" y="96"/>
                  </a:lnTo>
                  <a:lnTo>
                    <a:pt x="3315" y="1"/>
                  </a:lnTo>
                  <a:lnTo>
                    <a:pt x="3297" y="79"/>
                  </a:lnTo>
                  <a:lnTo>
                    <a:pt x="3291" y="162"/>
                  </a:lnTo>
                  <a:lnTo>
                    <a:pt x="3261" y="241"/>
                  </a:lnTo>
                  <a:lnTo>
                    <a:pt x="3225" y="325"/>
                  </a:lnTo>
                  <a:lnTo>
                    <a:pt x="3164" y="390"/>
                  </a:lnTo>
                  <a:lnTo>
                    <a:pt x="3092" y="450"/>
                  </a:lnTo>
                  <a:lnTo>
                    <a:pt x="2967" y="499"/>
                  </a:lnTo>
                  <a:lnTo>
                    <a:pt x="2859" y="511"/>
                  </a:lnTo>
                  <a:lnTo>
                    <a:pt x="2757" y="487"/>
                  </a:lnTo>
                  <a:lnTo>
                    <a:pt x="2660" y="450"/>
                  </a:lnTo>
                  <a:lnTo>
                    <a:pt x="2564" y="360"/>
                  </a:lnTo>
                  <a:lnTo>
                    <a:pt x="2505" y="265"/>
                  </a:lnTo>
                  <a:lnTo>
                    <a:pt x="2480" y="174"/>
                  </a:lnTo>
                  <a:lnTo>
                    <a:pt x="2462" y="97"/>
                  </a:lnTo>
                  <a:lnTo>
                    <a:pt x="2402" y="0"/>
                  </a:lnTo>
                  <a:lnTo>
                    <a:pt x="2306" y="96"/>
                  </a:lnTo>
                  <a:lnTo>
                    <a:pt x="2210" y="0"/>
                  </a:lnTo>
                  <a:lnTo>
                    <a:pt x="2113" y="96"/>
                  </a:lnTo>
                  <a:lnTo>
                    <a:pt x="2018" y="0"/>
                  </a:lnTo>
                  <a:lnTo>
                    <a:pt x="1921" y="96"/>
                  </a:lnTo>
                  <a:lnTo>
                    <a:pt x="1825" y="0"/>
                  </a:lnTo>
                  <a:lnTo>
                    <a:pt x="1730" y="96"/>
                  </a:lnTo>
                  <a:lnTo>
                    <a:pt x="1633" y="0"/>
                  </a:lnTo>
                  <a:lnTo>
                    <a:pt x="1537" y="96"/>
                  </a:lnTo>
                  <a:lnTo>
                    <a:pt x="1441" y="0"/>
                  </a:lnTo>
                  <a:lnTo>
                    <a:pt x="1345" y="96"/>
                  </a:lnTo>
                  <a:lnTo>
                    <a:pt x="1235" y="0"/>
                  </a:lnTo>
                  <a:lnTo>
                    <a:pt x="1152" y="96"/>
                  </a:lnTo>
                  <a:lnTo>
                    <a:pt x="1056" y="0"/>
                  </a:lnTo>
                  <a:lnTo>
                    <a:pt x="961" y="96"/>
                  </a:lnTo>
                  <a:lnTo>
                    <a:pt x="864" y="0"/>
                  </a:lnTo>
                  <a:lnTo>
                    <a:pt x="768" y="96"/>
                  </a:lnTo>
                  <a:lnTo>
                    <a:pt x="673" y="0"/>
                  </a:lnTo>
                  <a:lnTo>
                    <a:pt x="576" y="96"/>
                  </a:lnTo>
                  <a:lnTo>
                    <a:pt x="480" y="0"/>
                  </a:lnTo>
                  <a:lnTo>
                    <a:pt x="383" y="96"/>
                  </a:lnTo>
                  <a:lnTo>
                    <a:pt x="288" y="0"/>
                  </a:lnTo>
                  <a:lnTo>
                    <a:pt x="197" y="96"/>
                  </a:lnTo>
                  <a:lnTo>
                    <a:pt x="95" y="0"/>
                  </a:lnTo>
                  <a:lnTo>
                    <a:pt x="0" y="96"/>
                  </a:lnTo>
                </a:path>
              </a:pathLst>
            </a:custGeom>
            <a:blipFill rotWithShape="0">
              <a:blip r:embed="rId2"/>
              <a:srcRect/>
              <a:tile tx="0" ty="0" sx="100000" sy="100000" algn="ctr"/>
            </a:blip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1"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996600"/>
                </a:solidFill>
                <a:effectLst/>
                <a:uFillTx/>
                <a:latin typeface="Times New Roman"/>
              </a:rPr>
              <a:t>Click to edit the title text format</a:t>
            </a:r>
            <a:endParaRPr b="0" lang="en-US" sz="4400" strike="noStrike" u="none">
              <a:solidFill>
                <a:srgbClr val="996600"/>
              </a:solidFill>
              <a:effectLst/>
              <a:uFillTx/>
              <a:latin typeface="Times New Roman"/>
            </a:endParaRPr>
          </a:p>
        </p:txBody>
      </p:sp>
      <p:sp>
        <p:nvSpPr>
          <p:cNvPr id="22"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3" name="PlaceHolder 3"/>
          <p:cNvSpPr>
            <a:spLocks noGrp="1"/>
          </p:cNvSpPr>
          <p:nvPr>
            <p:ph type="dt" idx="10"/>
          </p:nvPr>
        </p:nvSpPr>
        <p:spPr>
          <a:xfrm>
            <a:off x="685800" y="6248520"/>
            <a:ext cx="1905120" cy="457200"/>
          </a:xfrm>
          <a:prstGeom prst="rect">
            <a:avLst/>
          </a:prstGeom>
          <a:noFill/>
          <a:ln w="0">
            <a:noFill/>
          </a:ln>
        </p:spPr>
        <p:txBody>
          <a:bodyPr lIns="90000" rIns="90000" tIns="46800" bIns="46800" anchor="t">
            <a:noAutofit/>
          </a:bodyPr>
          <a:lstStyle>
            <a:lvl1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4" name="PlaceHolder 4"/>
          <p:cNvSpPr>
            <a:spLocks noGrp="1"/>
          </p:cNvSpPr>
          <p:nvPr>
            <p:ph type="ftr" idx="11"/>
          </p:nvPr>
        </p:nvSpPr>
        <p:spPr>
          <a:xfrm>
            <a:off x="3124080" y="6248520"/>
            <a:ext cx="2895840" cy="457200"/>
          </a:xfrm>
          <a:prstGeom prst="rect">
            <a:avLst/>
          </a:prstGeom>
          <a:noFill/>
          <a:ln w="0">
            <a:noFill/>
          </a:ln>
        </p:spPr>
        <p:txBody>
          <a:bodyPr lIns="90000" rIns="90000" tIns="46800" bIns="46800" anchor="t">
            <a:noAutofit/>
          </a:bodyPr>
          <a:lstStyle>
            <a:lvl1pPr indent="0" algn="ct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indent="0" algn="ct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5" name="PlaceHolder 5"/>
          <p:cNvSpPr>
            <a:spLocks noGrp="1"/>
          </p:cNvSpPr>
          <p:nvPr>
            <p:ph type="sldNum" idx="12"/>
          </p:nvPr>
        </p:nvSpPr>
        <p:spPr>
          <a:xfrm>
            <a:off x="6553080" y="6248520"/>
            <a:ext cx="1905120" cy="457200"/>
          </a:xfrm>
          <a:prstGeom prst="rect">
            <a:avLst/>
          </a:prstGeom>
          <a:noFill/>
          <a:ln w="0">
            <a:noFill/>
          </a:ln>
        </p:spPr>
        <p:txBody>
          <a:bodyPr lIns="90000" rIns="90000" tIns="46800" bIns="46800" anchor="t">
            <a:noAutofit/>
          </a:bodyPr>
          <a:lstStyle>
            <a:lvl1pPr indent="0" algn="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indent="0" algn="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9366D9C-30D1-4398-9061-7CA623E83FB5}" type="slidenum">
              <a:rPr b="0"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4.xml"/><Relationship Id="rId4"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1.xml"/><Relationship Id="rId3"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4.xml"/><Relationship Id="rId3"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151920"/>
            <a:ext cx="7772400" cy="12956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ET&amp;S Operations Staff Meeting</a:t>
            </a:r>
            <a:br>
              <a:rPr sz="4000"/>
            </a:br>
            <a:r>
              <a:rPr b="0" lang="en-US" sz="4000" strike="noStrike" u="none">
                <a:solidFill>
                  <a:srgbClr val="996600"/>
                </a:solidFill>
                <a:effectLst/>
                <a:uFillTx/>
                <a:latin typeface="Times New Roman"/>
              </a:rPr>
              <a:t>August 1, 2000</a:t>
            </a:r>
            <a:endParaRPr b="0" lang="en-US" sz="4000" strike="noStrike" u="none">
              <a:solidFill>
                <a:srgbClr val="996600"/>
              </a:solidFill>
              <a:effectLst/>
              <a:uFillTx/>
              <a:latin typeface="Times New Roman"/>
            </a:endParaRPr>
          </a:p>
        </p:txBody>
      </p:sp>
      <p:sp>
        <p:nvSpPr>
          <p:cNvPr id="34" name=""/>
          <p:cNvSpPr/>
          <p:nvPr/>
        </p:nvSpPr>
        <p:spPr>
          <a:xfrm>
            <a:off x="2001960" y="1752480"/>
            <a:ext cx="5165640" cy="387360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UAF Fundamentals and Issues</a:t>
            </a:r>
            <a:endParaRPr b="0" lang="en-US" sz="3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Steven Klimesh</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GPG Business Consultant</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713-853-7885</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sklimesh@enron.com</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EB 4198</a:t>
            </a:r>
            <a:endParaRPr b="0" lang="en-US" sz="2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GCO Meas. Conf. UAF Fundamentals</a:t>
            </a:r>
          </a:p>
        </p:txBody>
      </p:sp>
      <p:sp>
        <p:nvSpPr>
          <p:cNvPr id="4" name="PlaceHolder 3"/>
          <p:cNvSpPr>
            <a:spLocks noGrp="1"/>
          </p:cNvSpPr>
          <p:nvPr>
            <p:ph type="sldNum" idx="3"/>
          </p:nvPr>
        </p:nvSpPr>
        <p:spPr/>
        <p:txBody>
          <a:bodyPr/>
          <a:p>
            <a:fld id="{E77FD33F-8A6B-4F7E-BFD2-180362E9430E}" type="slidenum">
              <a:t>1</a:t>
            </a:fld>
          </a:p>
        </p:txBody>
      </p:sp>
      <p:sp>
        <p:nvSpPr>
          <p:cNvPr id="5" name="PlaceHolder 4"/>
          <p:cNvSpPr>
            <a:spLocks noGrp="1"/>
          </p:cNvSpPr>
          <p:nvPr>
            <p:ph type="dt" idx="1"/>
          </p:nvPr>
        </p:nvSpPr>
        <p:spPr/>
        <p:txBody>
          <a:bodyPr/>
          <a:p>
            <a:r>
              <a:rPr lang="en-US"/>
              <a:t>June 28, 2000</a:t>
            </a: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79" name=""/>
          <p:cNvSpPr/>
          <p:nvPr/>
        </p:nvSpPr>
        <p:spPr>
          <a:xfrm>
            <a:off x="6934320" y="5410080"/>
            <a:ext cx="380880" cy="304920"/>
          </a:xfrm>
          <a:prstGeom prst="rect">
            <a:avLst/>
          </a:prstGeom>
          <a:solidFill>
            <a:srgbClr val="cc9900"/>
          </a:solid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7772400" y="5410080"/>
            <a:ext cx="685800" cy="304920"/>
          </a:xfrm>
          <a:prstGeom prst="rect">
            <a:avLst/>
          </a:prstGeom>
          <a:solidFill>
            <a:srgbClr val="cc9900"/>
          </a:solid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a:off x="3200400" y="5410080"/>
            <a:ext cx="609480" cy="304920"/>
          </a:xfrm>
          <a:prstGeom prst="rect">
            <a:avLst/>
          </a:prstGeom>
          <a:solidFill>
            <a:srgbClr val="cc9900"/>
          </a:solid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304920" y="1371600"/>
            <a:ext cx="8686800" cy="4662360"/>
          </a:xfrm>
          <a:prstGeom prst="rect">
            <a:avLst/>
          </a:prstGeom>
          <a:noFill/>
          <a:ln w="0">
            <a:noFill/>
          </a:ln>
        </p:spPr>
        <p:style>
          <a:lnRef idx="0"/>
          <a:fillRef idx="0"/>
          <a:effectRef idx="0"/>
          <a:fontRef idx="minor"/>
        </p:style>
        <p:txBody>
          <a:bodyPr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1600" strike="noStrike" u="none">
                <a:solidFill>
                  <a:srgbClr val="000000"/>
                </a:solidFill>
                <a:effectLst/>
                <a:uFillTx/>
                <a:latin typeface="Times New Roman"/>
              </a:rPr>
              <a:t>NET</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Fuel</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Fuel</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Over</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Phys</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UAF</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Over</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Over</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a:t>
            </a:r>
            <a:r>
              <a:rPr b="1" lang="en-US" sz="2000" strike="noStrike" u="sng">
                <a:solidFill>
                  <a:srgbClr val="000000"/>
                </a:solidFill>
                <a:effectLst/>
                <a:uFillTx/>
                <a:latin typeface="Times New Roman"/>
              </a:rPr>
              <a:t>used</a:t>
            </a:r>
            <a:r>
              <a:rPr b="1" lang="en-US" sz="2000" strike="noStrike" u="sng">
                <a:solidFill>
                  <a:srgbClr val="000000"/>
                </a:solidFill>
                <a:effectLst/>
                <a:uFillTx/>
                <a:latin typeface="Times New Roman"/>
              </a:rPr>
              <a:t>	</a:t>
            </a:r>
            <a:r>
              <a:rPr b="1" lang="en-US" sz="2000" strike="noStrike" u="sng">
                <a:solidFill>
                  <a:srgbClr val="000000"/>
                </a:solidFill>
                <a:effectLst/>
                <a:uFillTx/>
                <a:latin typeface="Times New Roman"/>
              </a:rPr>
              <a:t>    retnd </a:t>
            </a:r>
            <a:r>
              <a:rPr b="1" lang="en-US" sz="2000" strike="noStrike" u="none">
                <a:solidFill>
                  <a:srgbClr val="000000"/>
                </a:solidFill>
                <a:effectLst/>
                <a:uFillTx/>
                <a:latin typeface="Times New Roman"/>
              </a:rPr>
              <a:t>  </a:t>
            </a:r>
            <a:r>
              <a:rPr b="1" lang="en-US" sz="2000" strike="noStrike" u="sng">
                <a:solidFill>
                  <a:srgbClr val="000000"/>
                </a:solidFill>
                <a:effectLst/>
                <a:uFillTx/>
                <a:latin typeface="Times New Roman"/>
              </a:rPr>
              <a:t>(under)</a:t>
            </a:r>
            <a:r>
              <a:rPr b="1" lang="en-US" sz="2000" strike="noStrike" u="none">
                <a:solidFill>
                  <a:srgbClr val="000000"/>
                </a:solidFill>
                <a:effectLst/>
                <a:uFillTx/>
                <a:latin typeface="Times New Roman"/>
              </a:rPr>
              <a:t>            </a:t>
            </a:r>
            <a:r>
              <a:rPr b="1" lang="en-US" sz="2000" strike="noStrike" u="sng">
                <a:solidFill>
                  <a:srgbClr val="000000"/>
                </a:solidFill>
                <a:effectLst/>
                <a:uFillTx/>
                <a:latin typeface="Times New Roman"/>
              </a:rPr>
              <a:t> UAF </a:t>
            </a:r>
            <a:r>
              <a:rPr b="1" lang="en-US" sz="2000" strike="noStrike" u="sng">
                <a:solidFill>
                  <a:srgbClr val="000000"/>
                </a:solidFill>
                <a:effectLst/>
                <a:uFillTx/>
                <a:latin typeface="Times New Roman"/>
              </a:rPr>
              <a:t>	</a:t>
            </a:r>
            <a:r>
              <a:rPr b="1" lang="en-US" sz="2000" strike="noStrike" u="sng">
                <a:solidFill>
                  <a:srgbClr val="000000"/>
                </a:solidFill>
                <a:effectLst/>
                <a:uFillTx/>
                <a:latin typeface="Times New Roman"/>
              </a:rPr>
              <a:t>retnd</a:t>
            </a:r>
            <a:r>
              <a:rPr b="1" lang="en-US" sz="2000" strike="noStrike" u="sng">
                <a:solidFill>
                  <a:srgbClr val="000000"/>
                </a:solidFill>
                <a:effectLst/>
                <a:uFillTx/>
                <a:latin typeface="Times New Roman"/>
              </a:rPr>
              <a:t>	</a:t>
            </a:r>
            <a:r>
              <a:rPr b="1" lang="en-US" sz="2000" strike="noStrike" u="sng">
                <a:solidFill>
                  <a:srgbClr val="000000"/>
                </a:solidFill>
                <a:effectLst/>
                <a:uFillTx/>
                <a:latin typeface="Times New Roman"/>
              </a:rPr>
              <a:t>(under)</a:t>
            </a:r>
            <a:r>
              <a:rPr b="1" lang="en-US" sz="2000" strike="noStrike" u="none">
                <a:solidFill>
                  <a:srgbClr val="000000"/>
                </a:solidFill>
                <a:effectLst/>
                <a:uFillTx/>
                <a:latin typeface="Times New Roman"/>
              </a:rPr>
              <a:t>    </a:t>
            </a:r>
            <a:r>
              <a:rPr b="1" lang="en-US" sz="2000" strike="noStrike" u="sng">
                <a:solidFill>
                  <a:srgbClr val="000000"/>
                </a:solidFill>
                <a:effectLst/>
                <a:uFillTx/>
                <a:latin typeface="Times New Roman"/>
              </a:rPr>
              <a:t>(under)</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11/93</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-10/94        32.2</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28.1      (4.1)                  7.3          13.7         6.4            2.3</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11/94</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-10/95       30.6</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26.1      (4.5)                12.8          14.3         1.5          (3.0)</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11/95</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-10/96</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36.0         27.1      (9.0)                14.0          14.8           .8</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(8.2)</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11/96</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imes New Roman"/>
              </a:rPr>
              <a:t>-03/97      19.0          12.5      (6.5)                 5.6             6.6         1.0          (5.5)</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imes New Roman"/>
              </a:rPr>
              <a:t>Total     117.8          93.8    (24.1)               39.7            49.4         9.7        (14.4)</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89" name=""/>
          <p:cNvSpPr/>
          <p:nvPr/>
        </p:nvSpPr>
        <p:spPr>
          <a:xfrm>
            <a:off x="4479840" y="547560"/>
            <a:ext cx="184320" cy="3970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0" name=""/>
          <p:cNvSpPr/>
          <p:nvPr/>
        </p:nvSpPr>
        <p:spPr>
          <a:xfrm>
            <a:off x="533520" y="0"/>
            <a:ext cx="7924680" cy="13129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000000"/>
              </a:solidFill>
              <a:effectLst/>
              <a:uFillTx/>
              <a:latin typeface="Times New Roman"/>
            </a:endParaRPr>
          </a:p>
        </p:txBody>
      </p:sp>
      <p:sp>
        <p:nvSpPr>
          <p:cNvPr id="91" name=""/>
          <p:cNvSpPr/>
          <p:nvPr/>
        </p:nvSpPr>
        <p:spPr>
          <a:xfrm>
            <a:off x="152280" y="1336680"/>
            <a:ext cx="1905120" cy="459720"/>
          </a:xfrm>
          <a:prstGeom prst="rect">
            <a:avLst/>
          </a:prstGeom>
          <a:solidFill>
            <a:srgbClr val="cc9900"/>
          </a:solid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Data in BCF</a:t>
            </a:r>
            <a:endParaRPr b="0" lang="en-US" sz="2400" strike="noStrike" u="none">
              <a:solidFill>
                <a:srgbClr val="000000"/>
              </a:solidFill>
              <a:effectLst/>
              <a:uFillTx/>
              <a:latin typeface="Times New Roman"/>
            </a:endParaRPr>
          </a:p>
        </p:txBody>
      </p:sp>
      <p:sp>
        <p:nvSpPr>
          <p:cNvPr id="2" name="PlaceHolder 1"/>
          <p:cNvSpPr>
            <a:spLocks noGrp="1"/>
          </p:cNvSpPr>
          <p:nvPr>
            <p:ph type="ftr" idx="2"/>
          </p:nvPr>
        </p:nvSpPr>
        <p:spPr/>
        <p:txBody>
          <a:bodyPr/>
          <a:p>
            <a:r>
              <a:t>GCO Meas. Conf. UAF Fundamentals</a:t>
            </a:r>
          </a:p>
        </p:txBody>
      </p:sp>
      <p:sp>
        <p:nvSpPr>
          <p:cNvPr id="3" name="PlaceHolder 2"/>
          <p:cNvSpPr>
            <a:spLocks noGrp="1"/>
          </p:cNvSpPr>
          <p:nvPr>
            <p:ph type="sldNum" idx="3"/>
          </p:nvPr>
        </p:nvSpPr>
        <p:spPr/>
        <p:txBody>
          <a:bodyPr/>
          <a:p>
            <a:fld id="{0E3D2C66-E0B9-4984-B9D1-354E85373A02}" type="slidenum">
              <a:t>10</a:t>
            </a:fld>
          </a:p>
        </p:txBody>
      </p:sp>
      <p:sp>
        <p:nvSpPr>
          <p:cNvPr id="4" name="PlaceHolder 3"/>
          <p:cNvSpPr>
            <a:spLocks noGrp="1"/>
          </p:cNvSpPr>
          <p:nvPr>
            <p:ph type="dt" idx="1"/>
          </p:nvPr>
        </p:nvSpPr>
        <p:spPr/>
        <p:txBody>
          <a:bodyPr/>
          <a:p>
            <a:r>
              <a:rPr lang="en-US"/>
              <a:t>June 28, 2000</a:t>
            </a: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92" name=""/>
          <p:cNvSpPr/>
          <p:nvPr/>
        </p:nvSpPr>
        <p:spPr>
          <a:xfrm>
            <a:off x="457200" y="1600200"/>
            <a:ext cx="8229600" cy="685800"/>
          </a:xfrm>
          <a:prstGeom prst="rect">
            <a:avLst/>
          </a:prstGeom>
          <a:solidFill>
            <a:srgbClr val="cc9900"/>
          </a:solidFill>
          <a:ln cap="sq"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3" name="PlaceHolder 1"/>
          <p:cNvSpPr>
            <a:spLocks noGrp="1"/>
          </p:cNvSpPr>
          <p:nvPr>
            <p:ph type="title"/>
          </p:nvPr>
        </p:nvSpPr>
        <p:spPr>
          <a:xfrm>
            <a:off x="685800" y="228240"/>
            <a:ext cx="7772400" cy="12193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996600"/>
              </a:solidFill>
              <a:effectLst/>
              <a:uFillTx/>
              <a:latin typeface="Times New Roman"/>
            </a:endParaRPr>
          </a:p>
        </p:txBody>
      </p:sp>
      <p:sp>
        <p:nvSpPr>
          <p:cNvPr id="94" name=""/>
          <p:cNvSpPr/>
          <p:nvPr/>
        </p:nvSpPr>
        <p:spPr>
          <a:xfrm>
            <a:off x="762120" y="1600200"/>
            <a:ext cx="7546680" cy="64260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Difference</a:t>
            </a:r>
            <a:r>
              <a:rPr b="0" lang="en-US" sz="1800" strike="noStrike" u="none">
                <a:solidFill>
                  <a:srgbClr val="000000"/>
                </a:solidFill>
                <a:effectLst/>
                <a:uFillTx/>
                <a:latin typeface="Times New Roman"/>
              </a:rPr>
              <a:t> between</a:t>
            </a:r>
            <a:r>
              <a:rPr b="0" lang="en-US" sz="3600" strike="noStrike" u="none">
                <a:solidFill>
                  <a:srgbClr val="000000"/>
                </a:solidFill>
                <a:effectLst/>
                <a:uFillTx/>
                <a:latin typeface="Times New Roman"/>
              </a:rPr>
              <a:t> Receipts </a:t>
            </a:r>
            <a:r>
              <a:rPr b="0" lang="en-US" sz="1800" strike="noStrike" u="none">
                <a:solidFill>
                  <a:srgbClr val="000000"/>
                </a:solidFill>
                <a:effectLst/>
                <a:uFillTx/>
                <a:latin typeface="Times New Roman"/>
              </a:rPr>
              <a:t>and</a:t>
            </a:r>
            <a:r>
              <a:rPr b="0" lang="en-US" sz="3600" strike="noStrike" u="none">
                <a:solidFill>
                  <a:srgbClr val="000000"/>
                </a:solidFill>
                <a:effectLst/>
                <a:uFillTx/>
                <a:latin typeface="Times New Roman"/>
              </a:rPr>
              <a:t> Deliveries = UAF</a:t>
            </a:r>
            <a:endParaRPr b="0" lang="en-US" sz="3600" strike="noStrike" u="none">
              <a:solidFill>
                <a:srgbClr val="000000"/>
              </a:solidFill>
              <a:effectLst/>
              <a:uFillTx/>
              <a:latin typeface="Times New Roman"/>
            </a:endParaRPr>
          </a:p>
        </p:txBody>
      </p:sp>
      <p:sp>
        <p:nvSpPr>
          <p:cNvPr id="95" name="PlaceHolder 2"/>
          <p:cNvSpPr>
            <a:spLocks noGrp="1"/>
          </p:cNvSpPr>
          <p:nvPr>
            <p:ph/>
          </p:nvPr>
        </p:nvSpPr>
        <p:spPr>
          <a:xfrm>
            <a:off x="533520" y="2438280"/>
            <a:ext cx="3962160" cy="3657600"/>
          </a:xfrm>
          <a:prstGeom prst="rect">
            <a:avLst/>
          </a:prstGeom>
          <a:noFill/>
          <a:ln w="0">
            <a:noFill/>
          </a:ln>
        </p:spPr>
        <p:txBody>
          <a:bodyPr lIns="92160" rIns="92160" tIns="46080" bIns="46080" anchor="t">
            <a:normAutofit/>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sng">
                <a:solidFill>
                  <a:srgbClr val="000000"/>
                </a:solidFill>
                <a:effectLst/>
                <a:uFillTx/>
                <a:latin typeface="Times New Roman"/>
              </a:rPr>
              <a:t>Receipts</a:t>
            </a:r>
            <a:endParaRPr b="0" lang="en-US" sz="2800" strike="noStrike" u="none">
              <a:solidFill>
                <a:srgbClr val="000000"/>
              </a:solidFill>
              <a:effectLst/>
              <a:uFillTx/>
              <a:latin typeface="Times New Roman"/>
            </a:endParaRPr>
          </a:p>
          <a:p>
            <a:pPr marL="343080" indent="-343080">
              <a:spcBef>
                <a:spcPts val="400"/>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Wellhead</a:t>
            </a:r>
            <a:endParaRPr b="0" lang="en-US" sz="1600" strike="noStrike" u="none">
              <a:solidFill>
                <a:srgbClr val="000000"/>
              </a:solidFill>
              <a:effectLst/>
              <a:uFillTx/>
              <a:latin typeface="Times New Roman"/>
            </a:endParaRPr>
          </a:p>
          <a:p>
            <a:pPr marL="343080" indent="-343080">
              <a:spcBef>
                <a:spcPts val="400"/>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Interconnect</a:t>
            </a:r>
            <a:endParaRPr b="0" lang="en-US" sz="1600" strike="noStrike" u="none">
              <a:solidFill>
                <a:srgbClr val="000000"/>
              </a:solidFill>
              <a:effectLst/>
              <a:uFillTx/>
              <a:latin typeface="Times New Roman"/>
            </a:endParaRPr>
          </a:p>
          <a:p>
            <a:pPr marL="343080" indent="-343080">
              <a:spcBef>
                <a:spcPts val="400"/>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Storage withdrawal</a:t>
            </a:r>
            <a:endParaRPr b="0" lang="en-US" sz="1600" strike="noStrike" u="none">
              <a:solidFill>
                <a:srgbClr val="000000"/>
              </a:solidFill>
              <a:effectLst/>
              <a:uFillTx/>
              <a:latin typeface="Times New Roman"/>
            </a:endParaRPr>
          </a:p>
          <a:p>
            <a:pPr marL="343080" indent="-343080">
              <a:spcBef>
                <a:spcPts val="400"/>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Line pack</a:t>
            </a:r>
            <a:endParaRPr b="0" lang="en-US" sz="1600" strike="noStrike" u="none">
              <a:solidFill>
                <a:srgbClr val="000000"/>
              </a:solidFill>
              <a:effectLst/>
              <a:uFillTx/>
              <a:latin typeface="Times New Roman"/>
            </a:endParaRPr>
          </a:p>
          <a:p>
            <a:pPr marL="343080" indent="-343080">
              <a:spcBef>
                <a:spcPts val="400"/>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LNG withdrawal -(Vaporization)</a:t>
            </a:r>
            <a:endParaRPr b="0" lang="en-US" sz="1600" strike="noStrike" u="none">
              <a:solidFill>
                <a:srgbClr val="000000"/>
              </a:solidFill>
              <a:effectLst/>
              <a:uFillTx/>
              <a:latin typeface="Times New Roman"/>
            </a:endParaRPr>
          </a:p>
          <a:p>
            <a:pPr marL="343080" indent="-343080">
              <a:spcBef>
                <a:spcPts val="700"/>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Coal gas manufacture</a:t>
            </a:r>
            <a:r>
              <a:rPr b="0" lang="en-US" sz="2800" strike="noStrike" u="none">
                <a:solidFill>
                  <a:srgbClr val="000000"/>
                </a:solidFill>
                <a:effectLst/>
                <a:uFillTx/>
                <a:latin typeface="Times New Roman"/>
              </a:rPr>
              <a:t> </a:t>
            </a:r>
            <a:endParaRPr b="0" lang="en-US" sz="2800" strike="noStrike" u="none">
              <a:solidFill>
                <a:srgbClr val="000000"/>
              </a:solidFill>
              <a:effectLst/>
              <a:uFillTx/>
              <a:latin typeface="Times New Roman"/>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
        <p:nvSpPr>
          <p:cNvPr id="96" name="PlaceHolder 3"/>
          <p:cNvSpPr>
            <a:spLocks noGrp="1"/>
          </p:cNvSpPr>
          <p:nvPr>
            <p:ph/>
          </p:nvPr>
        </p:nvSpPr>
        <p:spPr>
          <a:xfrm>
            <a:off x="4343040" y="2438280"/>
            <a:ext cx="4800600" cy="3657600"/>
          </a:xfrm>
          <a:prstGeom prst="rect">
            <a:avLst/>
          </a:prstGeom>
          <a:noFill/>
          <a:ln w="0">
            <a:noFill/>
          </a:ln>
        </p:spPr>
        <p:txBody>
          <a:bodyPr lIns="92160" rIns="92160" tIns="46080" bIns="46080" anchor="t">
            <a:normAutofit/>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sng">
                <a:solidFill>
                  <a:srgbClr val="000000"/>
                </a:solidFill>
                <a:effectLst/>
                <a:uFillTx/>
                <a:latin typeface="Times New Roman"/>
              </a:rPr>
              <a:t>Deliveries</a:t>
            </a:r>
            <a:endParaRPr b="0" lang="en-US" sz="2800" strike="noStrike" u="none">
              <a:solidFill>
                <a:srgbClr val="000000"/>
              </a:solidFill>
              <a:effectLst/>
              <a:uFillTx/>
              <a:latin typeface="Times New Roman"/>
            </a:endParaRPr>
          </a:p>
          <a:p>
            <a:pPr marL="343080" indent="-343080">
              <a:spcBef>
                <a:spcPts val="400"/>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City Gate  or  LDC</a:t>
            </a:r>
            <a:endParaRPr b="0" lang="en-US" sz="1600" strike="noStrike" u="none">
              <a:solidFill>
                <a:srgbClr val="000000"/>
              </a:solidFill>
              <a:effectLst/>
              <a:uFillTx/>
              <a:latin typeface="Times New Roman"/>
            </a:endParaRPr>
          </a:p>
          <a:p>
            <a:pPr marL="343080" indent="-343080">
              <a:spcBef>
                <a:spcPts val="400"/>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Fertilizer plant - Other end user</a:t>
            </a:r>
            <a:endParaRPr b="0" lang="en-US" sz="1600" strike="noStrike" u="none">
              <a:solidFill>
                <a:srgbClr val="000000"/>
              </a:solidFill>
              <a:effectLst/>
              <a:uFillTx/>
              <a:latin typeface="Times New Roman"/>
            </a:endParaRPr>
          </a:p>
          <a:p>
            <a:pPr marL="343080" indent="-343080">
              <a:spcBef>
                <a:spcPts val="400"/>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Electric generation plant</a:t>
            </a:r>
            <a:endParaRPr b="0" lang="en-US" sz="1600" strike="noStrike" u="none">
              <a:solidFill>
                <a:srgbClr val="000000"/>
              </a:solidFill>
              <a:effectLst/>
              <a:uFillTx/>
              <a:latin typeface="Times New Roman"/>
            </a:endParaRPr>
          </a:p>
          <a:p>
            <a:pPr marL="343080" indent="-343080">
              <a:spcBef>
                <a:spcPts val="400"/>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Line pack</a:t>
            </a:r>
            <a:endParaRPr b="0" lang="en-US" sz="1600" strike="noStrike" u="none">
              <a:solidFill>
                <a:srgbClr val="000000"/>
              </a:solidFill>
              <a:effectLst/>
              <a:uFillTx/>
              <a:latin typeface="Times New Roman"/>
            </a:endParaRPr>
          </a:p>
          <a:p>
            <a:pPr marL="343080" indent="-343080">
              <a:spcBef>
                <a:spcPts val="400"/>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Storage  injection  -  LNG liquification</a:t>
            </a:r>
            <a:endParaRPr b="0" lang="en-US" sz="1600" strike="noStrike" u="none">
              <a:solidFill>
                <a:srgbClr val="000000"/>
              </a:solidFill>
              <a:effectLst/>
              <a:uFillTx/>
              <a:latin typeface="Times New Roman"/>
            </a:endParaRPr>
          </a:p>
          <a:p>
            <a:pPr marL="343080" indent="-343080">
              <a:spcBef>
                <a:spcPts val="400"/>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Fuel</a:t>
            </a:r>
            <a:endParaRPr b="0" lang="en-US" sz="1600" strike="noStrike" u="none">
              <a:solidFill>
                <a:srgbClr val="000000"/>
              </a:solidFill>
              <a:effectLst/>
              <a:uFillTx/>
              <a:latin typeface="Times New Roman"/>
            </a:endParaRPr>
          </a:p>
          <a:p>
            <a:pPr marL="343080" indent="-343080">
              <a:spcBef>
                <a:spcPts val="400"/>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Blow down,  Purge, Leaks, and Condensate</a:t>
            </a:r>
            <a:endParaRPr b="0" lang="en-US" sz="1600" strike="noStrike" u="none">
              <a:solidFill>
                <a:srgbClr val="000000"/>
              </a:solidFill>
              <a:effectLst/>
              <a:uFillTx/>
              <a:latin typeface="Times New Roman"/>
            </a:endParaRPr>
          </a:p>
          <a:p>
            <a:pPr marL="343080" indent="-343080">
              <a:spcBef>
                <a:spcPts val="400"/>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Company used e.g.  actuators</a:t>
            </a:r>
            <a:endParaRPr b="0" lang="en-US" sz="1600" strike="noStrike" u="none">
              <a:solidFill>
                <a:srgbClr val="000000"/>
              </a:solidFill>
              <a:effectLst/>
              <a:uFillTx/>
              <a:latin typeface="Times New Roman"/>
            </a:endParaRPr>
          </a:p>
          <a:p>
            <a:pPr marL="343080" indent="-343080">
              <a:spcBef>
                <a:spcPts val="400"/>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Interconnects</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GCO Meas. Conf. UAF Fundamentals</a:t>
            </a:r>
          </a:p>
        </p:txBody>
      </p:sp>
      <p:sp>
        <p:nvSpPr>
          <p:cNvPr id="6" name="PlaceHolder 5"/>
          <p:cNvSpPr>
            <a:spLocks noGrp="1"/>
          </p:cNvSpPr>
          <p:nvPr>
            <p:ph type="sldNum" idx="3"/>
          </p:nvPr>
        </p:nvSpPr>
        <p:spPr/>
        <p:txBody>
          <a:bodyPr/>
          <a:p>
            <a:fld id="{8729607E-1C7A-4EF3-AE11-F7378086FAD1}" type="slidenum">
              <a:t>11</a:t>
            </a:fld>
          </a:p>
        </p:txBody>
      </p:sp>
      <p:sp>
        <p:nvSpPr>
          <p:cNvPr id="7" name="PlaceHolder 6"/>
          <p:cNvSpPr>
            <a:spLocks noGrp="1"/>
          </p:cNvSpPr>
          <p:nvPr>
            <p:ph type="dt" idx="1"/>
          </p:nvPr>
        </p:nvSpPr>
        <p:spPr/>
        <p:txBody>
          <a:bodyPr/>
          <a:p>
            <a:r>
              <a:rPr lang="en-US"/>
              <a:t>June 28, 2000</a:t>
            </a: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685800" y="151920"/>
            <a:ext cx="7772400" cy="12956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996600"/>
              </a:solidFill>
              <a:effectLst/>
              <a:uFillTx/>
              <a:latin typeface="Times New Roman"/>
            </a:endParaRPr>
          </a:p>
        </p:txBody>
      </p:sp>
      <p:sp>
        <p:nvSpPr>
          <p:cNvPr id="98" name=""/>
          <p:cNvSpPr/>
          <p:nvPr/>
        </p:nvSpPr>
        <p:spPr>
          <a:xfrm>
            <a:off x="2277360" y="2330280"/>
            <a:ext cx="4611240" cy="26542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Metered</a:t>
            </a:r>
            <a:endParaRPr b="0" lang="en-US" sz="3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or</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Unmetered   (estimated)</a:t>
            </a:r>
            <a:endParaRPr b="0" lang="en-US" sz="36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GCO Meas. Conf. UAF Fundamentals</a:t>
            </a:r>
          </a:p>
        </p:txBody>
      </p:sp>
      <p:sp>
        <p:nvSpPr>
          <p:cNvPr id="4" name="PlaceHolder 3"/>
          <p:cNvSpPr>
            <a:spLocks noGrp="1"/>
          </p:cNvSpPr>
          <p:nvPr>
            <p:ph type="sldNum" idx="3"/>
          </p:nvPr>
        </p:nvSpPr>
        <p:spPr/>
        <p:txBody>
          <a:bodyPr/>
          <a:p>
            <a:fld id="{C9F04163-BC82-4936-B3C3-4A9EF2285BAA}" type="slidenum">
              <a:t>12</a:t>
            </a:fld>
          </a:p>
        </p:txBody>
      </p:sp>
      <p:sp>
        <p:nvSpPr>
          <p:cNvPr id="5" name="PlaceHolder 4"/>
          <p:cNvSpPr>
            <a:spLocks noGrp="1"/>
          </p:cNvSpPr>
          <p:nvPr>
            <p:ph type="dt" idx="1"/>
          </p:nvPr>
        </p:nvSpPr>
        <p:spPr/>
        <p:txBody>
          <a:bodyPr/>
          <a:p>
            <a:r>
              <a:rPr lang="en-US"/>
              <a:t>June 28, 2000</a:t>
            </a: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99" name=""/>
          <p:cNvSpPr/>
          <p:nvPr/>
        </p:nvSpPr>
        <p:spPr>
          <a:xfrm>
            <a:off x="431640" y="6229440"/>
            <a:ext cx="1905120" cy="457200"/>
          </a:xfrm>
          <a:prstGeom prst="rect">
            <a:avLst/>
          </a:prstGeom>
          <a:noFill/>
          <a:ln w="0">
            <a:noFill/>
          </a:ln>
        </p:spPr>
        <p:style>
          <a:lnRef idx="0"/>
          <a:fillRef idx="0"/>
          <a:effectRef idx="0"/>
          <a:fontRef idx="minor"/>
        </p:style>
        <p:txBody>
          <a:bodyPr lIns="90360" rIns="90360" tIns="44280" bIns="44280" anchor="b">
            <a:no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0" name=""/>
          <p:cNvSpPr/>
          <p:nvPr/>
        </p:nvSpPr>
        <p:spPr>
          <a:xfrm>
            <a:off x="6730920" y="6229440"/>
            <a:ext cx="1905120" cy="457200"/>
          </a:xfrm>
          <a:prstGeom prst="rect">
            <a:avLst/>
          </a:prstGeom>
          <a:noFill/>
          <a:ln w="0">
            <a:noFill/>
          </a:ln>
        </p:spPr>
        <p:style>
          <a:lnRef idx="0"/>
          <a:fillRef idx="0"/>
          <a:effectRef idx="0"/>
          <a:fontRef idx="minor"/>
        </p:style>
        <p:txBody>
          <a:bodyPr lIns="90360" rIns="90360" tIns="44280" bIns="44280" anchor="b">
            <a:no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68686"/>
                </a:solidFill>
                <a:effectLst/>
                <a:uFillTx/>
                <a:latin typeface="Arial"/>
              </a:rPr>
              <a:t>29</a:t>
            </a:r>
            <a:endParaRPr b="0" lang="en-US" sz="1000" strike="noStrike" u="none">
              <a:solidFill>
                <a:srgbClr val="000000"/>
              </a:solidFill>
              <a:effectLst/>
              <a:uFillTx/>
              <a:latin typeface="Times New Roman"/>
            </a:endParaRPr>
          </a:p>
        </p:txBody>
      </p:sp>
      <p:sp>
        <p:nvSpPr>
          <p:cNvPr id="101" name=""/>
          <p:cNvSpPr/>
          <p:nvPr/>
        </p:nvSpPr>
        <p:spPr>
          <a:xfrm>
            <a:off x="3124080" y="622944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2" name="PlaceHolder 1"/>
          <p:cNvSpPr>
            <a:spLocks noGrp="1"/>
          </p:cNvSpPr>
          <p:nvPr>
            <p:ph type="title"/>
          </p:nvPr>
        </p:nvSpPr>
        <p:spPr>
          <a:xfrm>
            <a:off x="406080" y="228240"/>
            <a:ext cx="828036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996600"/>
              </a:solidFill>
              <a:effectLst/>
              <a:uFillTx/>
              <a:latin typeface="Times New Roman"/>
            </a:endParaRPr>
          </a:p>
        </p:txBody>
      </p:sp>
      <p:sp>
        <p:nvSpPr>
          <p:cNvPr id="103" name="PlaceHolder 2"/>
          <p:cNvSpPr>
            <a:spLocks noGrp="1"/>
          </p:cNvSpPr>
          <p:nvPr>
            <p:ph/>
          </p:nvPr>
        </p:nvSpPr>
        <p:spPr>
          <a:xfrm>
            <a:off x="380880" y="1447920"/>
            <a:ext cx="8763120" cy="4952880"/>
          </a:xfrm>
          <a:prstGeom prst="rect">
            <a:avLst/>
          </a:prstGeom>
          <a:noFill/>
          <a:ln w="0">
            <a:noFill/>
          </a:ln>
        </p:spPr>
        <p:txBody>
          <a:bodyPr lIns="90360" rIns="90360" tIns="44280" bIns="4428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Financial Implications - Why it is important to minimize UAF</a:t>
            </a:r>
            <a:endParaRPr b="0" lang="en-US" sz="24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Bottom line or Competitive Advantage</a:t>
            </a:r>
            <a:endParaRPr b="0" lang="en-US" sz="1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Impacts vary by pipeline</a:t>
            </a:r>
            <a:endParaRPr b="0" lang="en-US" sz="20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NNG</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tracker, annual true up</a:t>
            </a:r>
            <a:endParaRPr b="0" lang="en-US" sz="20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NBPL</a:t>
            </a:r>
            <a:r>
              <a:rPr b="1" i="1" lang="en-US" sz="2000" strike="noStrike" u="none">
                <a:solidFill>
                  <a:srgbClr val="000000"/>
                </a:solidFill>
                <a:effectLst/>
                <a:uFillTx/>
                <a:latin typeface="Times New Roman"/>
              </a:rPr>
              <a:t>	</a:t>
            </a:r>
            <a:r>
              <a:rPr b="1" i="1"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tracker, monthly true up</a:t>
            </a:r>
            <a:endParaRPr b="0" lang="en-US" sz="20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FGT</a:t>
            </a:r>
            <a:r>
              <a:rPr b="1" i="1" lang="en-US" sz="2000" strike="noStrike" u="none">
                <a:solidFill>
                  <a:srgbClr val="000000"/>
                </a:solidFill>
                <a:effectLst/>
                <a:uFillTx/>
                <a:latin typeface="Times New Roman"/>
              </a:rPr>
              <a:t>	</a:t>
            </a:r>
            <a:r>
              <a:rPr b="1" i="1"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tracker, seasonal true up</a:t>
            </a:r>
            <a:endParaRPr b="0" lang="en-US" sz="20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TW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no tracker, earnings implications</a:t>
            </a:r>
            <a:endParaRPr b="0" lang="en-US" sz="2000" strike="noStrike" u="none">
              <a:solidFill>
                <a:srgbClr val="000000"/>
              </a:solidFill>
              <a:effectLst/>
              <a:uFillTx/>
              <a:latin typeface="Times New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 .10% change in UAF equals .25 cents  per MMBtu throughput impact at $2.50 per MMBtu gas</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Times New Roman"/>
              </a:rPr>
              <a:t>A .10% change in UAF equals .40 cents  per MMBtu throughput impact at $4.00 per MMBtu gas (.25% = 1 cent)</a:t>
            </a:r>
            <a:endParaRPr b="0" lang="en-US" sz="14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GCO Meas. Conf. UAF Fundamentals</a:t>
            </a:r>
          </a:p>
        </p:txBody>
      </p:sp>
      <p:sp>
        <p:nvSpPr>
          <p:cNvPr id="5" name="PlaceHolder 4"/>
          <p:cNvSpPr>
            <a:spLocks noGrp="1"/>
          </p:cNvSpPr>
          <p:nvPr>
            <p:ph type="sldNum" idx="3"/>
          </p:nvPr>
        </p:nvSpPr>
        <p:spPr/>
        <p:txBody>
          <a:bodyPr/>
          <a:p>
            <a:fld id="{427782AB-275A-4C87-8E22-383CE4F3F374}" type="slidenum">
              <a:t>13</a:t>
            </a:fld>
          </a:p>
        </p:txBody>
      </p:sp>
      <p:sp>
        <p:nvSpPr>
          <p:cNvPr id="6" name="PlaceHolder 5"/>
          <p:cNvSpPr>
            <a:spLocks noGrp="1"/>
          </p:cNvSpPr>
          <p:nvPr>
            <p:ph type="dt" idx="1"/>
          </p:nvPr>
        </p:nvSpPr>
        <p:spPr/>
        <p:txBody>
          <a:bodyPr/>
          <a:p>
            <a:r>
              <a:rPr lang="en-US"/>
              <a:t>June 28, 2000</a:t>
            </a: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104" name=""/>
          <p:cNvSpPr/>
          <p:nvPr/>
        </p:nvSpPr>
        <p:spPr>
          <a:xfrm>
            <a:off x="6730920" y="6229440"/>
            <a:ext cx="1905120" cy="457200"/>
          </a:xfrm>
          <a:prstGeom prst="rect">
            <a:avLst/>
          </a:prstGeom>
          <a:noFill/>
          <a:ln w="0">
            <a:noFill/>
          </a:ln>
        </p:spPr>
        <p:style>
          <a:lnRef idx="0"/>
          <a:fillRef idx="0"/>
          <a:effectRef idx="0"/>
          <a:fontRef idx="minor"/>
        </p:style>
        <p:txBody>
          <a:bodyPr lIns="90360" rIns="90360" tIns="44280" bIns="44280" anchor="b">
            <a:no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68686"/>
                </a:solidFill>
                <a:effectLst/>
                <a:uFillTx/>
                <a:latin typeface="Arial"/>
              </a:rPr>
              <a:t>30</a:t>
            </a:r>
            <a:endParaRPr b="0" lang="en-US" sz="1000" strike="noStrike" u="none">
              <a:solidFill>
                <a:srgbClr val="000000"/>
              </a:solidFill>
              <a:effectLst/>
              <a:uFillTx/>
              <a:latin typeface="Times New Roman"/>
            </a:endParaRPr>
          </a:p>
        </p:txBody>
      </p:sp>
      <p:sp>
        <p:nvSpPr>
          <p:cNvPr id="105" name=""/>
          <p:cNvSpPr/>
          <p:nvPr/>
        </p:nvSpPr>
        <p:spPr>
          <a:xfrm>
            <a:off x="3124080" y="622944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6" name="PlaceHolder 1"/>
          <p:cNvSpPr>
            <a:spLocks noGrp="1"/>
          </p:cNvSpPr>
          <p:nvPr>
            <p:ph type="title"/>
          </p:nvPr>
        </p:nvSpPr>
        <p:spPr>
          <a:xfrm>
            <a:off x="406080" y="228240"/>
            <a:ext cx="828036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996600"/>
              </a:solidFill>
              <a:effectLst/>
              <a:uFillTx/>
              <a:latin typeface="Times New Roman"/>
            </a:endParaRPr>
          </a:p>
        </p:txBody>
      </p:sp>
      <p:sp>
        <p:nvSpPr>
          <p:cNvPr id="107" name="PlaceHolder 2"/>
          <p:cNvSpPr>
            <a:spLocks noGrp="1"/>
          </p:cNvSpPr>
          <p:nvPr>
            <p:ph/>
          </p:nvPr>
        </p:nvSpPr>
        <p:spPr>
          <a:xfrm>
            <a:off x="457200" y="1294920"/>
            <a:ext cx="8229600" cy="5257800"/>
          </a:xfrm>
          <a:prstGeom prst="rect">
            <a:avLst/>
          </a:prstGeom>
          <a:noFill/>
          <a:ln w="0">
            <a:noFill/>
          </a:ln>
        </p:spPr>
        <p:txBody>
          <a:bodyPr lIns="90360" rIns="90360" tIns="44280" bIns="44280" anchor="t">
            <a:normAutofit/>
          </a:bodyPr>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TW Example of past performance</a:t>
            </a:r>
            <a:endParaRPr b="0" lang="en-US" sz="2400" strike="noStrike" u="none">
              <a:solidFill>
                <a:srgbClr val="000000"/>
              </a:solidFill>
              <a:effectLst/>
              <a:uFillTx/>
              <a:latin typeface="Times New Roman"/>
            </a:endParaRPr>
          </a:p>
          <a:p>
            <a:pPr marL="343080" indent="0">
              <a:lnSpc>
                <a:spcPct val="100000"/>
              </a:lnSpc>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343080" indent="-343080">
              <a:lnSpc>
                <a:spcPct val="100000"/>
              </a:lnSpc>
              <a:spcBef>
                <a:spcPts val="499"/>
              </a:spcBef>
              <a:buClr>
                <a:srgbClr val="9966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UAF reduction</a:t>
            </a:r>
            <a:endParaRPr b="0" lang="en-US" sz="2000" strike="noStrike" u="none">
              <a:solidFill>
                <a:srgbClr val="000000"/>
              </a:solidFill>
              <a:effectLst/>
              <a:uFillTx/>
              <a:latin typeface="Times New Roman"/>
            </a:endParaRPr>
          </a:p>
          <a:p>
            <a:pPr lvl="1" marL="743040" indent="-285840">
              <a:lnSpc>
                <a:spcPct val="100000"/>
              </a:lnSpc>
              <a:spcBef>
                <a:spcPts val="451"/>
              </a:spcBef>
              <a:buClr>
                <a:srgbClr val="9966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1998  UAF </a:t>
            </a:r>
            <a:r>
              <a:rPr b="1" lang="en-US" sz="1800" strike="noStrike" u="none">
                <a:solidFill>
                  <a:srgbClr val="000000"/>
                </a:solidFill>
                <a:effectLst/>
                <a:uFillTx/>
                <a:latin typeface="Arial"/>
              </a:rPr>
              <a:t>LOSS</a:t>
            </a:r>
            <a:r>
              <a:rPr b="0" lang="en-US" sz="1800" strike="noStrike" u="none">
                <a:solidFill>
                  <a:srgbClr val="000000"/>
                </a:solidFill>
                <a:effectLst/>
                <a:uFillTx/>
                <a:latin typeface="Arial"/>
              </a:rPr>
              <a:t> </a:t>
            </a:r>
            <a:r>
              <a:rPr b="0" i="1" lang="en-US" sz="1800" strike="noStrike" u="none">
                <a:solidFill>
                  <a:srgbClr val="000000"/>
                </a:solidFill>
                <a:effectLst/>
                <a:uFillTx/>
                <a:latin typeface="Arial"/>
              </a:rPr>
              <a:t>3,280,260 MMBTU  (</a:t>
            </a:r>
            <a:r>
              <a:rPr b="0" lang="en-US" sz="1800" strike="noStrike" u="none">
                <a:solidFill>
                  <a:srgbClr val="000000"/>
                </a:solidFill>
                <a:effectLst/>
                <a:uFillTx/>
                <a:latin typeface="Arial"/>
              </a:rPr>
              <a:t>.53%)</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9966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1999  UAF </a:t>
            </a:r>
            <a:r>
              <a:rPr b="1" lang="en-US" sz="1800" strike="noStrike" u="none">
                <a:solidFill>
                  <a:srgbClr val="000000"/>
                </a:solidFill>
                <a:effectLst/>
                <a:uFillTx/>
                <a:latin typeface="Arial"/>
              </a:rPr>
              <a:t>LOSS</a:t>
            </a:r>
            <a:r>
              <a:rPr b="0" lang="en-US" sz="1800" strike="noStrike" u="none">
                <a:solidFill>
                  <a:srgbClr val="000000"/>
                </a:solidFill>
                <a:effectLst/>
                <a:uFillTx/>
                <a:latin typeface="Arial"/>
              </a:rPr>
              <a:t>   </a:t>
            </a:r>
            <a:r>
              <a:rPr b="0" i="1" lang="en-US" sz="1800" strike="noStrike" u="none">
                <a:solidFill>
                  <a:srgbClr val="000000"/>
                </a:solidFill>
                <a:effectLst/>
                <a:uFillTx/>
                <a:latin typeface="Arial"/>
              </a:rPr>
              <a:t>851,822 MMBTU</a:t>
            </a:r>
            <a:r>
              <a:rPr b="0" lang="en-US" sz="1800" strike="noStrike" u="none">
                <a:solidFill>
                  <a:srgbClr val="000000"/>
                </a:solidFill>
                <a:effectLst/>
                <a:uFillTx/>
                <a:latin typeface="Arial"/>
              </a:rPr>
              <a:t>   (.15%)</a:t>
            </a:r>
            <a:endParaRPr b="0" lang="en-US" sz="1800" strike="noStrike" u="none">
              <a:solidFill>
                <a:srgbClr val="000000"/>
              </a:solidFill>
              <a:effectLst/>
              <a:uFillTx/>
              <a:latin typeface="Times New Roman"/>
            </a:endParaRPr>
          </a:p>
          <a:p>
            <a:pPr lvl="1" marL="743040" indent="-285840">
              <a:lnSpc>
                <a:spcPct val="100000"/>
              </a:lnSpc>
              <a:spcBef>
                <a:spcPts val="300"/>
              </a:spcBef>
              <a:buClr>
                <a:srgbClr val="9966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2,428,438 MMBTU improvement equals  $6,071,095*            </a:t>
            </a:r>
            <a:r>
              <a:rPr b="0" lang="en-US" sz="1200" strike="noStrike" u="none">
                <a:solidFill>
                  <a:srgbClr val="000000"/>
                </a:solidFill>
                <a:effectLst/>
                <a:uFillTx/>
                <a:latin typeface="Arial"/>
              </a:rPr>
              <a:t>($9.7 MM @ $4)</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9966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$2,000,000</a:t>
            </a:r>
            <a:r>
              <a:rPr b="1" lang="en-US" sz="1800" strike="noStrike" u="none">
                <a:solidFill>
                  <a:srgbClr val="000000"/>
                </a:solidFill>
                <a:effectLst/>
                <a:uFillTx/>
                <a:latin typeface="Arial"/>
              </a:rPr>
              <a:t>*</a:t>
            </a:r>
            <a:r>
              <a:rPr b="0" lang="en-US" sz="1800" strike="noStrike" u="none">
                <a:solidFill>
                  <a:srgbClr val="000000"/>
                </a:solidFill>
                <a:effectLst/>
                <a:uFillTx/>
                <a:latin typeface="Arial"/>
              </a:rPr>
              <a:t> still on the table (reducing the .15% to 0%)</a:t>
            </a:r>
            <a:r>
              <a:rPr b="0" lang="en-US" sz="1200" strike="noStrike" u="none">
                <a:solidFill>
                  <a:srgbClr val="000000"/>
                </a:solidFill>
                <a:effectLst/>
                <a:uFillTx/>
                <a:latin typeface="Arial"/>
              </a:rPr>
              <a:t>     ($3.4 MM @ $4)</a:t>
            </a:r>
            <a:endParaRPr b="0" lang="en-US" sz="1200" strike="noStrike" u="none">
              <a:solidFill>
                <a:srgbClr val="000000"/>
              </a:solidFill>
              <a:effectLst/>
              <a:uFillTx/>
              <a:latin typeface="Times New Roman"/>
            </a:endParaRPr>
          </a:p>
          <a:p>
            <a:pPr marL="343080" indent="0">
              <a:lnSpc>
                <a:spcPct val="100000"/>
              </a:lnSpc>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343080" indent="-343080">
              <a:lnSpc>
                <a:spcPct val="100000"/>
              </a:lnSpc>
              <a:spcBef>
                <a:spcPts val="499"/>
              </a:spcBef>
              <a:buClr>
                <a:srgbClr val="9966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At what cost?</a:t>
            </a:r>
            <a:endParaRPr b="0" lang="en-US" sz="2000" strike="noStrike" u="none">
              <a:solidFill>
                <a:srgbClr val="000000"/>
              </a:solidFill>
              <a:effectLst/>
              <a:uFillTx/>
              <a:latin typeface="Times New Roman"/>
            </a:endParaRPr>
          </a:p>
          <a:p>
            <a:pPr lvl="1" marL="743040" indent="-285840">
              <a:lnSpc>
                <a:spcPct val="100000"/>
              </a:lnSpc>
              <a:spcBef>
                <a:spcPts val="451"/>
              </a:spcBef>
              <a:buClr>
                <a:srgbClr val="9966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Various projects totaling $3,418,152</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9966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Recurring costs of $280,000 annually</a:t>
            </a:r>
            <a:endParaRPr b="0" lang="en-US" sz="1800" strike="noStrike" u="none">
              <a:solidFill>
                <a:srgbClr val="000000"/>
              </a:solidFill>
              <a:effectLst/>
              <a:uFillTx/>
              <a:latin typeface="Times New Roman"/>
            </a:endParaRPr>
          </a:p>
          <a:p>
            <a:pPr lvl="1" marL="743040" indent="0">
              <a:lnSpc>
                <a:spcPct val="100000"/>
              </a:lnSpc>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343080" indent="-343080">
              <a:lnSpc>
                <a:spcPct val="100000"/>
              </a:lnSpc>
              <a:spcBef>
                <a:spcPts val="499"/>
              </a:spcBef>
              <a:buClr>
                <a:srgbClr val="9966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Projects resulted from the regional UAF teams</a:t>
            </a:r>
            <a:endParaRPr b="0" lang="en-US" sz="20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$2.50/MMBTU)</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GCO Meas. Conf. UAF Fundamentals</a:t>
            </a:r>
          </a:p>
        </p:txBody>
      </p:sp>
      <p:sp>
        <p:nvSpPr>
          <p:cNvPr id="5" name="PlaceHolder 4"/>
          <p:cNvSpPr>
            <a:spLocks noGrp="1"/>
          </p:cNvSpPr>
          <p:nvPr>
            <p:ph type="sldNum" idx="3"/>
          </p:nvPr>
        </p:nvSpPr>
        <p:spPr/>
        <p:txBody>
          <a:bodyPr/>
          <a:p>
            <a:fld id="{63682B5E-2C58-4130-B809-971864D50FCF}" type="slidenum">
              <a:t>14</a:t>
            </a:fld>
          </a:p>
        </p:txBody>
      </p:sp>
      <p:sp>
        <p:nvSpPr>
          <p:cNvPr id="6" name="PlaceHolder 5"/>
          <p:cNvSpPr>
            <a:spLocks noGrp="1"/>
          </p:cNvSpPr>
          <p:nvPr>
            <p:ph type="dt" idx="1"/>
          </p:nvPr>
        </p:nvSpPr>
        <p:spPr/>
        <p:txBody>
          <a:bodyPr/>
          <a:p>
            <a:r>
              <a:rPr lang="en-US"/>
              <a:t>June 28, 2000</a:t>
            </a: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108" name="PlaceHolder 1"/>
          <p:cNvSpPr>
            <a:spLocks noGrp="1"/>
          </p:cNvSpPr>
          <p:nvPr>
            <p:ph type="title"/>
          </p:nvPr>
        </p:nvSpPr>
        <p:spPr>
          <a:xfrm>
            <a:off x="685800" y="151920"/>
            <a:ext cx="7772400" cy="12956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996600"/>
              </a:solidFill>
              <a:effectLst/>
              <a:uFillTx/>
              <a:latin typeface="Times New Roman"/>
            </a:endParaRPr>
          </a:p>
        </p:txBody>
      </p:sp>
      <p:sp>
        <p:nvSpPr>
          <p:cNvPr id="109" name=""/>
          <p:cNvSpPr/>
          <p:nvPr/>
        </p:nvSpPr>
        <p:spPr>
          <a:xfrm>
            <a:off x="4403880" y="1641600"/>
            <a:ext cx="183960" cy="4572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0" name=""/>
          <p:cNvSpPr/>
          <p:nvPr/>
        </p:nvSpPr>
        <p:spPr>
          <a:xfrm>
            <a:off x="1295280" y="1600200"/>
            <a:ext cx="7848720" cy="44841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Projects that Benefited TW</a:t>
            </a:r>
            <a:endParaRPr b="0" lang="en-US" sz="3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West Texas </a:t>
            </a:r>
            <a:r>
              <a:rPr b="0" lang="en-US" sz="2000" strike="noStrike" u="sng">
                <a:solidFill>
                  <a:srgbClr val="000000"/>
                </a:solidFill>
                <a:effectLst/>
                <a:uFillTx/>
                <a:latin typeface="Times New Roman"/>
              </a:rPr>
              <a:t>Pigging Facilities</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$757,000</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Oasis/TW interconnect </a:t>
            </a:r>
            <a:r>
              <a:rPr b="0" lang="en-US" sz="2000" strike="noStrike" u="sng">
                <a:solidFill>
                  <a:srgbClr val="000000"/>
                </a:solidFill>
                <a:effectLst/>
                <a:uFillTx/>
                <a:latin typeface="Times New Roman"/>
              </a:rPr>
              <a:t>filter separator</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$493,000</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West Texas Lateral </a:t>
            </a:r>
            <a:r>
              <a:rPr b="0" lang="en-US" sz="2000" strike="noStrike" u="sng">
                <a:solidFill>
                  <a:srgbClr val="000000"/>
                </a:solidFill>
                <a:effectLst/>
                <a:uFillTx/>
                <a:latin typeface="Times New Roman"/>
              </a:rPr>
              <a:t>segmentation meter</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$420,000</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Meter Tube </a:t>
            </a:r>
            <a:r>
              <a:rPr b="0" lang="en-US" sz="2000" strike="noStrike" u="sng">
                <a:solidFill>
                  <a:srgbClr val="000000"/>
                </a:solidFill>
                <a:effectLst/>
                <a:uFillTx/>
                <a:latin typeface="Times New Roman"/>
              </a:rPr>
              <a:t>flow conditioners</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$324,000</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EFM flow </a:t>
            </a:r>
            <a:r>
              <a:rPr b="0" lang="en-US" sz="2000" strike="noStrike" u="sng">
                <a:solidFill>
                  <a:srgbClr val="000000"/>
                </a:solidFill>
                <a:effectLst/>
                <a:uFillTx/>
                <a:latin typeface="Times New Roman"/>
              </a:rPr>
              <a:t>computer upgrades</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$251,000</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Times New Roman"/>
              </a:rPr>
              <a:t>Positive value shut in’s</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$241,000</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Times New Roman"/>
              </a:rPr>
              <a:t>Chromatograph</a:t>
            </a:r>
            <a:r>
              <a:rPr b="0" lang="en-US" sz="2000" strike="noStrike" u="none">
                <a:solidFill>
                  <a:srgbClr val="000000"/>
                </a:solidFill>
                <a:effectLst/>
                <a:uFillTx/>
                <a:latin typeface="Times New Roman"/>
              </a:rPr>
              <a:t> upgrades</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$237,000</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Installation of </a:t>
            </a:r>
            <a:r>
              <a:rPr b="0" lang="en-US" sz="2000" strike="noStrike" u="sng">
                <a:solidFill>
                  <a:srgbClr val="000000"/>
                </a:solidFill>
                <a:effectLst/>
                <a:uFillTx/>
                <a:latin typeface="Times New Roman"/>
              </a:rPr>
              <a:t>ultra sonic measurement</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$100,000</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Times New Roman"/>
              </a:rPr>
              <a:t>SRE</a:t>
            </a:r>
            <a:r>
              <a:rPr b="0" lang="en-US" sz="2000" strike="noStrike" u="none">
                <a:solidFill>
                  <a:srgbClr val="000000"/>
                </a:solidFill>
                <a:effectLst/>
                <a:uFillTx/>
                <a:latin typeface="Times New Roman"/>
              </a:rPr>
              <a:t> testing</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$100,000</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Times New Roman"/>
              </a:rPr>
              <a:t>Data review</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$200,000</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GCO Meas. Conf. UAF Fundamentals</a:t>
            </a:r>
          </a:p>
        </p:txBody>
      </p:sp>
      <p:sp>
        <p:nvSpPr>
          <p:cNvPr id="4" name="PlaceHolder 3"/>
          <p:cNvSpPr>
            <a:spLocks noGrp="1"/>
          </p:cNvSpPr>
          <p:nvPr>
            <p:ph type="sldNum" idx="3"/>
          </p:nvPr>
        </p:nvSpPr>
        <p:spPr/>
        <p:txBody>
          <a:bodyPr/>
          <a:p>
            <a:fld id="{4984BE7C-6F66-47CF-990B-AE3C7858EE7B}" type="slidenum">
              <a:t>15</a:t>
            </a:fld>
          </a:p>
        </p:txBody>
      </p:sp>
      <p:sp>
        <p:nvSpPr>
          <p:cNvPr id="5" name="PlaceHolder 4"/>
          <p:cNvSpPr>
            <a:spLocks noGrp="1"/>
          </p:cNvSpPr>
          <p:nvPr>
            <p:ph type="dt" idx="1"/>
          </p:nvPr>
        </p:nvSpPr>
        <p:spPr/>
        <p:txBody>
          <a:bodyPr/>
          <a:p>
            <a:r>
              <a:rPr lang="en-US"/>
              <a:t>June 28, 2000</a:t>
            </a: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graphicFrame>
        <p:nvGraphicFramePr>
          <p:cNvPr id="111" name=""/>
          <p:cNvGraphicFramePr/>
          <p:nvPr/>
        </p:nvGraphicFramePr>
        <p:xfrm>
          <a:off x="0" y="1523880"/>
          <a:ext cx="8699400" cy="4496040"/>
        </p:xfrm>
        <a:graphic>
          <a:graphicData uri="http://schemas.openxmlformats.org/presentationml/2006/ole">
            <p:oleObj r:id="rId1" spid="">
              <p:embed/>
              <p:pic>
                <p:nvPicPr>
                  <p:cNvPr id="112" name="" descr=""/>
                  <p:cNvPicPr/>
                  <p:nvPr/>
                </p:nvPicPr>
                <p:blipFill>
                  <a:blip r:embed="rId2"/>
                  <a:stretch/>
                </p:blipFill>
                <p:spPr>
                  <a:xfrm>
                    <a:off x="0" y="1523880"/>
                    <a:ext cx="8699400" cy="4496040"/>
                  </a:xfrm>
                  <a:prstGeom prst="rect">
                    <a:avLst/>
                  </a:prstGeom>
                  <a:noFill/>
                  <a:ln w="0">
                    <a:noFill/>
                  </a:ln>
                </p:spPr>
              </p:pic>
            </p:oleObj>
          </a:graphicData>
        </a:graphic>
      </p:graphicFrame>
      <p:sp>
        <p:nvSpPr>
          <p:cNvPr id="113" name=""/>
          <p:cNvSpPr/>
          <p:nvPr/>
        </p:nvSpPr>
        <p:spPr>
          <a:xfrm>
            <a:off x="6553080" y="1523880"/>
            <a:ext cx="2133720" cy="3296160"/>
          </a:xfrm>
          <a:prstGeom prst="rect">
            <a:avLst/>
          </a:prstGeom>
          <a:noFill/>
          <a:ln w="0">
            <a:noFill/>
          </a:ln>
        </p:spPr>
        <p:style>
          <a:lnRef idx="0"/>
          <a:fillRef idx="0"/>
          <a:effectRef idx="0"/>
          <a:fontRef idx="minor"/>
        </p:style>
        <p:txBody>
          <a:bodyPr lIns="90000" rIns="90000" tIns="46800" bIns="46800" anchor="t">
            <a:spAutoFit/>
          </a:bodyPr>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            </a:t>
            </a:r>
            <a:r>
              <a:rPr b="0" lang="en-US" sz="1200" strike="noStrike" u="sng">
                <a:solidFill>
                  <a:srgbClr val="000000"/>
                </a:solidFill>
                <a:effectLst/>
                <a:uFillTx/>
                <a:latin typeface="Arial Narrow"/>
              </a:rPr>
              <a:t> </a:t>
            </a:r>
            <a:r>
              <a:rPr b="1" lang="en-US" sz="1400" strike="noStrike" u="sng">
                <a:solidFill>
                  <a:srgbClr val="000000"/>
                </a:solidFill>
                <a:effectLst/>
                <a:uFillTx/>
                <a:latin typeface="Arial Narrow"/>
              </a:rPr>
              <a:t>UAF LOSS</a:t>
            </a:r>
            <a:endParaRPr b="0" lang="en-US" sz="1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        </a:t>
            </a:r>
            <a:r>
              <a:rPr b="1" lang="en-US" sz="1400" strike="noStrike" u="sng">
                <a:solidFill>
                  <a:srgbClr val="000000"/>
                </a:solidFill>
                <a:effectLst/>
                <a:uFillTx/>
                <a:latin typeface="Arial Narrow"/>
              </a:rPr>
              <a:t>%(‘99)</a:t>
            </a:r>
            <a:r>
              <a:rPr b="1" lang="en-US" sz="1400" strike="noStrike" u="none">
                <a:solidFill>
                  <a:srgbClr val="000000"/>
                </a:solidFill>
                <a:effectLst/>
                <a:uFillTx/>
                <a:latin typeface="Arial Narrow"/>
              </a:rPr>
              <a:t>   </a:t>
            </a:r>
            <a:r>
              <a:rPr b="1" lang="en-US" sz="1400" strike="noStrike" u="sng">
                <a:solidFill>
                  <a:srgbClr val="000000"/>
                </a:solidFill>
                <a:effectLst/>
                <a:uFillTx/>
                <a:latin typeface="Arial Narrow"/>
              </a:rPr>
              <a:t>%(‘98)</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      NNG           .14     . 27</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      TW              .16    . 53</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      FGT            .18    . 25</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      NBPL          .06    . 63</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      LRC            .49    . 64</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GRI ‘98 Avg.              .47</a:t>
            </a:r>
            <a:endParaRPr b="0" lang="en-US" sz="1400" strike="noStrike" u="none">
              <a:solidFill>
                <a:srgbClr val="000000"/>
              </a:solidFill>
              <a:effectLst/>
              <a:uFillTx/>
              <a:latin typeface="Times New Roman"/>
            </a:endParaRPr>
          </a:p>
        </p:txBody>
      </p:sp>
      <p:sp>
        <p:nvSpPr>
          <p:cNvPr id="114" name=""/>
          <p:cNvSpPr/>
          <p:nvPr/>
        </p:nvSpPr>
        <p:spPr>
          <a:xfrm>
            <a:off x="1050840" y="1447920"/>
            <a:ext cx="2716200" cy="3376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1998 and 1999 Dth UAF Loss</a:t>
            </a:r>
            <a:endParaRPr b="0" lang="en-US" sz="1600" strike="noStrike" u="none">
              <a:solidFill>
                <a:srgbClr val="000000"/>
              </a:solidFill>
              <a:effectLst/>
              <a:uFillTx/>
              <a:latin typeface="Times New Roman"/>
            </a:endParaRPr>
          </a:p>
        </p:txBody>
      </p:sp>
      <p:sp>
        <p:nvSpPr>
          <p:cNvPr id="115" name="PlaceHolder 1"/>
          <p:cNvSpPr>
            <a:spLocks noGrp="1"/>
          </p:cNvSpPr>
          <p:nvPr>
            <p:ph type="title"/>
          </p:nvPr>
        </p:nvSpPr>
        <p:spPr>
          <a:xfrm>
            <a:off x="685800" y="228600"/>
            <a:ext cx="7772400" cy="129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996600"/>
              </a:solidFill>
              <a:effectLst/>
              <a:uFillTx/>
              <a:latin typeface="Times New Roman"/>
            </a:endParaRPr>
          </a:p>
        </p:txBody>
      </p:sp>
      <p:sp>
        <p:nvSpPr>
          <p:cNvPr id="3" name="PlaceHolder 2"/>
          <p:cNvSpPr>
            <a:spLocks noGrp="1"/>
          </p:cNvSpPr>
          <p:nvPr>
            <p:ph type="ftr" idx="2"/>
          </p:nvPr>
        </p:nvSpPr>
        <p:spPr/>
        <p:txBody>
          <a:bodyPr/>
          <a:p>
            <a:r>
              <a:t>GCO Meas. Conf. UAF Fundamentals</a:t>
            </a:r>
          </a:p>
        </p:txBody>
      </p:sp>
      <p:sp>
        <p:nvSpPr>
          <p:cNvPr id="4" name="PlaceHolder 3"/>
          <p:cNvSpPr>
            <a:spLocks noGrp="1"/>
          </p:cNvSpPr>
          <p:nvPr>
            <p:ph type="sldNum" idx="3"/>
          </p:nvPr>
        </p:nvSpPr>
        <p:spPr/>
        <p:txBody>
          <a:bodyPr/>
          <a:p>
            <a:fld id="{C742B8D9-9BE1-4305-961A-078ADC3D3F4F}" type="slidenum">
              <a:t>16</a:t>
            </a:fld>
          </a:p>
        </p:txBody>
      </p:sp>
      <p:sp>
        <p:nvSpPr>
          <p:cNvPr id="5" name="PlaceHolder 4"/>
          <p:cNvSpPr>
            <a:spLocks noGrp="1"/>
          </p:cNvSpPr>
          <p:nvPr>
            <p:ph type="dt" idx="1"/>
          </p:nvPr>
        </p:nvSpPr>
        <p:spPr/>
        <p:txBody>
          <a:bodyPr/>
          <a:p>
            <a:r>
              <a:rPr lang="en-US"/>
              <a:t>June 28, 2000</a:t>
            </a: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116" name="PlaceHolder 1"/>
          <p:cNvSpPr>
            <a:spLocks noGrp="1"/>
          </p:cNvSpPr>
          <p:nvPr>
            <p:ph type="title"/>
          </p:nvPr>
        </p:nvSpPr>
        <p:spPr>
          <a:xfrm>
            <a:off x="685800" y="151920"/>
            <a:ext cx="7772400" cy="12956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996600"/>
              </a:solidFill>
              <a:effectLst/>
              <a:uFillTx/>
              <a:latin typeface="Times New Roman"/>
            </a:endParaRPr>
          </a:p>
        </p:txBody>
      </p:sp>
      <p:sp>
        <p:nvSpPr>
          <p:cNvPr id="117" name=""/>
          <p:cNvSpPr/>
          <p:nvPr/>
        </p:nvSpPr>
        <p:spPr>
          <a:xfrm>
            <a:off x="304920" y="1523880"/>
            <a:ext cx="8610480" cy="42087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What Does 2000 Look Like </a:t>
            </a:r>
            <a:endParaRPr b="0" lang="en-US" sz="3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1600" strike="noStrike" u="sng">
                <a:solidFill>
                  <a:srgbClr val="000000"/>
                </a:solidFill>
                <a:effectLst/>
                <a:uFillTx/>
                <a:latin typeface="Times New Roman"/>
              </a:rPr>
              <a:t>‘98</a:t>
            </a:r>
            <a:r>
              <a:rPr b="0" lang="en-US" sz="1600" strike="noStrike" u="none">
                <a:solidFill>
                  <a:srgbClr val="000000"/>
                </a:solidFill>
                <a:effectLst/>
                <a:uFillTx/>
                <a:latin typeface="Times New Roman"/>
              </a:rPr>
              <a:t>      </a:t>
            </a:r>
            <a:r>
              <a:rPr b="0" lang="en-US" sz="1600" strike="noStrike" u="sng">
                <a:solidFill>
                  <a:srgbClr val="000000"/>
                </a:solidFill>
                <a:effectLst/>
                <a:uFillTx/>
                <a:latin typeface="Times New Roman"/>
              </a:rPr>
              <a:t>‘99</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sng">
                <a:solidFill>
                  <a:srgbClr val="000000"/>
                </a:solidFill>
                <a:effectLst/>
                <a:uFillTx/>
                <a:latin typeface="Times New Roman"/>
              </a:rPr>
              <a:t>Through June</a:t>
            </a:r>
            <a:r>
              <a:rPr b="0" lang="en-US" sz="2400" strike="noStrike" u="sng">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sng">
                <a:solidFill>
                  <a:srgbClr val="000000"/>
                </a:solidFill>
                <a:effectLst/>
                <a:uFillTx/>
                <a:latin typeface="Times New Roman"/>
              </a:rPr>
              <a:t>Through May</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NNG</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1600" strike="noStrike" u="none">
                <a:solidFill>
                  <a:srgbClr val="000000"/>
                </a:solidFill>
                <a:effectLst/>
                <a:uFillTx/>
                <a:latin typeface="Times New Roman"/>
              </a:rPr>
              <a:t>(.27%) (.14%)</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(1,765,894)   (.25%)</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(1,382,685)  (.23%)</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TW</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1600" strike="noStrike" u="none">
                <a:solidFill>
                  <a:srgbClr val="000000"/>
                </a:solidFill>
                <a:effectLst/>
                <a:uFillTx/>
                <a:latin typeface="Times New Roman"/>
              </a:rPr>
              <a:t>(.53%) (.16%)</a:t>
            </a:r>
            <a:r>
              <a:rPr b="0" lang="en-US" sz="2400" strike="noStrike" u="none">
                <a:solidFill>
                  <a:srgbClr val="000000"/>
                </a:solidFill>
                <a:effectLst/>
                <a:uFillTx/>
                <a:latin typeface="Times New Roman"/>
              </a:rPr>
              <a:t>	</a:t>
            </a:r>
            <a:r>
              <a:rPr b="0" lang="en-US" sz="2000" strike="noStrike" u="none">
                <a:solidFill>
                  <a:srgbClr val="000000"/>
                </a:solidFill>
                <a:effectLst/>
                <a:uFillTx/>
                <a:latin typeface="Times New Roman"/>
              </a:rPr>
              <a:t>(     73,865)   (.02%)</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26,930    .01%     GAIN</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FGT</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1600" strike="noStrike" u="none">
                <a:solidFill>
                  <a:srgbClr val="000000"/>
                </a:solidFill>
                <a:effectLst/>
                <a:uFillTx/>
                <a:latin typeface="Times New Roman"/>
              </a:rPr>
              <a:t>(.25%) (.18%)</a:t>
            </a:r>
            <a:r>
              <a:rPr b="0" lang="en-US" sz="2400" strike="noStrike" u="none">
                <a:solidFill>
                  <a:srgbClr val="000000"/>
                </a:solidFill>
                <a:effectLst/>
                <a:uFillTx/>
                <a:latin typeface="Times New Roman"/>
              </a:rPr>
              <a:t>       </a:t>
            </a:r>
            <a:r>
              <a:rPr b="0" lang="en-US" sz="2000" strike="noStrike" u="none">
                <a:solidFill>
                  <a:srgbClr val="000000"/>
                </a:solidFill>
                <a:effectLst/>
                <a:uFillTx/>
                <a:latin typeface="Times New Roman"/>
              </a:rPr>
              <a:t>9,300 GAIN  .00%</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122,000)   (.04%)</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NBPL</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0" lang="en-US" sz="1600" strike="noStrike" u="none">
                <a:solidFill>
                  <a:srgbClr val="000000"/>
                </a:solidFill>
                <a:effectLst/>
                <a:uFillTx/>
                <a:latin typeface="Times New Roman"/>
              </a:rPr>
              <a:t>(.63%) (.06%)</a:t>
            </a:r>
            <a:r>
              <a:rPr b="0" lang="en-US" sz="2400" strike="noStrike" u="none">
                <a:solidFill>
                  <a:srgbClr val="000000"/>
                </a:solidFill>
                <a:effectLst/>
                <a:uFillTx/>
                <a:latin typeface="Times New Roman"/>
              </a:rPr>
              <a:t>	</a:t>
            </a:r>
            <a:r>
              <a:rPr b="0" lang="en-US" sz="2000" strike="noStrike" u="none">
                <a:solidFill>
                  <a:srgbClr val="000000"/>
                </a:solidFill>
                <a:effectLst/>
                <a:uFillTx/>
                <a:latin typeface="Times New Roman"/>
              </a:rPr>
              <a:t>(1,095,000)   (.25%)</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(1,045,000)   (.28%)</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LRC</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1600" strike="noStrike" u="none">
                <a:solidFill>
                  <a:srgbClr val="000000"/>
                </a:solidFill>
                <a:effectLst/>
                <a:uFillTx/>
                <a:latin typeface="Times New Roman"/>
              </a:rPr>
              <a:t>(.64%) (.49%)</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000" strike="noStrike" u="none">
                <a:solidFill>
                  <a:srgbClr val="000000"/>
                </a:solidFill>
                <a:effectLst/>
                <a:uFillTx/>
                <a:latin typeface="Times New Roman"/>
              </a:rPr>
              <a:t>(   500,382)   (.46%)</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426,000)   (.27%)</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HPL</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1600" strike="noStrike" u="none">
                <a:solidFill>
                  <a:srgbClr val="000000"/>
                </a:solidFill>
                <a:effectLst/>
                <a:uFillTx/>
                <a:latin typeface="Times New Roman"/>
              </a:rPr>
              <a:t>(.31%) (.31%)</a:t>
            </a:r>
            <a:r>
              <a:rPr b="0" lang="en-US" sz="2400" strike="noStrike" u="none">
                <a:solidFill>
                  <a:srgbClr val="000000"/>
                </a:solidFill>
                <a:effectLst/>
                <a:uFillTx/>
                <a:latin typeface="Times New Roman"/>
              </a:rPr>
              <a:t>	</a:t>
            </a:r>
            <a:r>
              <a:rPr b="0" lang="en-US" sz="2000" strike="noStrike" u="none">
                <a:solidFill>
                  <a:srgbClr val="000000"/>
                </a:solidFill>
                <a:effectLst/>
                <a:uFillTx/>
                <a:latin typeface="Times New Roman"/>
              </a:rPr>
              <a:t>N/A</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91,000     .02%    GAIN</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All data in MMBtu</a:t>
            </a:r>
            <a:endParaRPr b="0" lang="en-US" sz="18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GCO Meas. Conf. UAF Fundamentals</a:t>
            </a:r>
          </a:p>
        </p:txBody>
      </p:sp>
      <p:sp>
        <p:nvSpPr>
          <p:cNvPr id="4" name="PlaceHolder 3"/>
          <p:cNvSpPr>
            <a:spLocks noGrp="1"/>
          </p:cNvSpPr>
          <p:nvPr>
            <p:ph type="sldNum" idx="3"/>
          </p:nvPr>
        </p:nvSpPr>
        <p:spPr/>
        <p:txBody>
          <a:bodyPr/>
          <a:p>
            <a:fld id="{22BBD6DB-A8A2-4B16-8985-675FCEFA9BB0}" type="slidenum">
              <a:t>17</a:t>
            </a:fld>
          </a:p>
        </p:txBody>
      </p:sp>
      <p:sp>
        <p:nvSpPr>
          <p:cNvPr id="5" name="PlaceHolder 4"/>
          <p:cNvSpPr>
            <a:spLocks noGrp="1"/>
          </p:cNvSpPr>
          <p:nvPr>
            <p:ph type="dt" idx="1"/>
          </p:nvPr>
        </p:nvSpPr>
        <p:spPr/>
        <p:txBody>
          <a:bodyPr/>
          <a:p>
            <a:r>
              <a:rPr lang="en-US"/>
              <a:t>June 28, 2000</a:t>
            </a: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118" name="PlaceHolder 1"/>
          <p:cNvSpPr>
            <a:spLocks noGrp="1"/>
          </p:cNvSpPr>
          <p:nvPr>
            <p:ph type="title"/>
          </p:nvPr>
        </p:nvSpPr>
        <p:spPr>
          <a:xfrm>
            <a:off x="685800" y="151920"/>
            <a:ext cx="7772400" cy="12956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996600"/>
              </a:solidFill>
              <a:effectLst/>
              <a:uFillTx/>
              <a:latin typeface="Times New Roman"/>
            </a:endParaRPr>
          </a:p>
        </p:txBody>
      </p:sp>
      <p:sp>
        <p:nvSpPr>
          <p:cNvPr id="119" name=""/>
          <p:cNvSpPr/>
          <p:nvPr/>
        </p:nvSpPr>
        <p:spPr>
          <a:xfrm>
            <a:off x="914400" y="2098800"/>
            <a:ext cx="7315200" cy="26542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Recent UAF Initiatives</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FGT / LRC UAF Team</a:t>
            </a:r>
            <a:endParaRPr b="0" lang="en-US" sz="2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Continuous Improvement - Measurement / Invoicing</a:t>
            </a:r>
            <a:endParaRPr b="0" lang="en-US" sz="2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GCO Meas. Conf. UAF Fundamentals</a:t>
            </a:r>
          </a:p>
        </p:txBody>
      </p:sp>
      <p:sp>
        <p:nvSpPr>
          <p:cNvPr id="4" name="PlaceHolder 3"/>
          <p:cNvSpPr>
            <a:spLocks noGrp="1"/>
          </p:cNvSpPr>
          <p:nvPr>
            <p:ph type="sldNum" idx="3"/>
          </p:nvPr>
        </p:nvSpPr>
        <p:spPr/>
        <p:txBody>
          <a:bodyPr/>
          <a:p>
            <a:fld id="{67375E24-A8A9-4567-AEA9-9805E3EDD867}" type="slidenum">
              <a:t>18</a:t>
            </a:fld>
          </a:p>
        </p:txBody>
      </p:sp>
      <p:sp>
        <p:nvSpPr>
          <p:cNvPr id="5" name="PlaceHolder 4"/>
          <p:cNvSpPr>
            <a:spLocks noGrp="1"/>
          </p:cNvSpPr>
          <p:nvPr>
            <p:ph type="dt" idx="1"/>
          </p:nvPr>
        </p:nvSpPr>
        <p:spPr/>
        <p:txBody>
          <a:bodyPr/>
          <a:p>
            <a:r>
              <a:rPr lang="en-US"/>
              <a:t>June 28, 2000</a:t>
            </a: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685800" y="151920"/>
            <a:ext cx="7772400" cy="12956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996600"/>
              </a:solidFill>
              <a:effectLst/>
              <a:uFillTx/>
              <a:latin typeface="Times New Roman"/>
            </a:endParaRPr>
          </a:p>
        </p:txBody>
      </p:sp>
      <p:sp>
        <p:nvSpPr>
          <p:cNvPr id="121" name=""/>
          <p:cNvSpPr/>
          <p:nvPr/>
        </p:nvSpPr>
        <p:spPr>
          <a:xfrm>
            <a:off x="914400" y="1676520"/>
            <a:ext cx="7315200" cy="405540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FGT / LRC UAF Team</a:t>
            </a:r>
            <a:endParaRPr b="0" lang="en-US" sz="2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Quarterly UAF meeting</a:t>
            </a:r>
            <a:endParaRPr b="0" lang="en-US" sz="2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Leaking valves</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Low-end unmetered flow</a:t>
            </a:r>
            <a:endParaRPr b="0" lang="en-US" sz="16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Leaking plates</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Square root error</a:t>
            </a:r>
            <a:endParaRPr b="0" lang="en-US" sz="16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Flow conditioners</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Pilot gas</a:t>
            </a:r>
            <a:endParaRPr b="0" lang="en-US" sz="16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Dirty plates</a:t>
            </a:r>
            <a:endParaRPr b="0" lang="en-US" sz="16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Completed Items</a:t>
            </a:r>
            <a:endParaRPr b="0" lang="en-US" sz="2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Unmetered gas reporting</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EPA STAR program</a:t>
            </a:r>
            <a:endParaRPr b="0" lang="en-US" sz="16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Reporting blow downs</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Condensate conversion factors</a:t>
            </a:r>
            <a:endParaRPr b="0" lang="en-US" sz="16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OMV testing and witnessing</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Line pack calculation</a:t>
            </a:r>
            <a:endParaRPr b="0" lang="en-US" sz="16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Calibration gas</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MIPS data base validation</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GCO Meas. Conf. UAF Fundamentals</a:t>
            </a:r>
          </a:p>
        </p:txBody>
      </p:sp>
      <p:sp>
        <p:nvSpPr>
          <p:cNvPr id="4" name="PlaceHolder 3"/>
          <p:cNvSpPr>
            <a:spLocks noGrp="1"/>
          </p:cNvSpPr>
          <p:nvPr>
            <p:ph type="sldNum" idx="3"/>
          </p:nvPr>
        </p:nvSpPr>
        <p:spPr/>
        <p:txBody>
          <a:bodyPr/>
          <a:p>
            <a:fld id="{FF67135D-4386-44AF-AEF7-74A2698B2C3E}" type="slidenum">
              <a:t>19</a:t>
            </a:fld>
          </a:p>
        </p:txBody>
      </p:sp>
      <p:sp>
        <p:nvSpPr>
          <p:cNvPr id="5" name="PlaceHolder 4"/>
          <p:cNvSpPr>
            <a:spLocks noGrp="1"/>
          </p:cNvSpPr>
          <p:nvPr>
            <p:ph type="dt" idx="1"/>
          </p:nvPr>
        </p:nvSpPr>
        <p:spPr/>
        <p:txBody>
          <a:bodyPr/>
          <a:p>
            <a:r>
              <a:rPr lang="en-US"/>
              <a:t>June 28, 2000</a:t>
            </a: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685800" y="151920"/>
            <a:ext cx="7772400" cy="12956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996600"/>
              </a:solidFill>
              <a:effectLst/>
              <a:uFillTx/>
              <a:latin typeface="Times New Roman"/>
            </a:endParaRPr>
          </a:p>
        </p:txBody>
      </p:sp>
      <p:sp>
        <p:nvSpPr>
          <p:cNvPr id="36" name=""/>
          <p:cNvSpPr/>
          <p:nvPr/>
        </p:nvSpPr>
        <p:spPr>
          <a:xfrm>
            <a:off x="2001960" y="1752480"/>
            <a:ext cx="5165640" cy="387360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UAF Fundamentals and Issues</a:t>
            </a:r>
            <a:endParaRPr b="0" lang="en-US" sz="3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Steven Klimesh</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GPG Business Consultant</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713-853-7885</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sklimesh@enron.com</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EB 4198</a:t>
            </a:r>
            <a:endParaRPr b="0" lang="en-US" sz="2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GCO Meas. Conf. UAF Fundamentals</a:t>
            </a:r>
          </a:p>
        </p:txBody>
      </p:sp>
      <p:sp>
        <p:nvSpPr>
          <p:cNvPr id="4" name="PlaceHolder 3"/>
          <p:cNvSpPr>
            <a:spLocks noGrp="1"/>
          </p:cNvSpPr>
          <p:nvPr>
            <p:ph type="sldNum" idx="3"/>
          </p:nvPr>
        </p:nvSpPr>
        <p:spPr/>
        <p:txBody>
          <a:bodyPr/>
          <a:p>
            <a:fld id="{F962BFD0-9AF1-4305-AF6D-774BF5D6F14C}" type="slidenum">
              <a:t>2</a:t>
            </a:fld>
          </a:p>
        </p:txBody>
      </p:sp>
      <p:sp>
        <p:nvSpPr>
          <p:cNvPr id="5" name="PlaceHolder 4"/>
          <p:cNvSpPr>
            <a:spLocks noGrp="1"/>
          </p:cNvSpPr>
          <p:nvPr>
            <p:ph type="dt" idx="1"/>
          </p:nvPr>
        </p:nvSpPr>
        <p:spPr/>
        <p:txBody>
          <a:bodyPr/>
          <a:p>
            <a:r>
              <a:rPr lang="en-US"/>
              <a:t>June 28, 2000</a:t>
            </a: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122" name="PlaceHolder 1"/>
          <p:cNvSpPr>
            <a:spLocks noGrp="1"/>
          </p:cNvSpPr>
          <p:nvPr>
            <p:ph type="title"/>
          </p:nvPr>
        </p:nvSpPr>
        <p:spPr>
          <a:xfrm>
            <a:off x="685800" y="151920"/>
            <a:ext cx="7772400" cy="12956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996600"/>
              </a:solidFill>
              <a:effectLst/>
              <a:uFillTx/>
              <a:latin typeface="Times New Roman"/>
            </a:endParaRPr>
          </a:p>
        </p:txBody>
      </p:sp>
      <p:sp>
        <p:nvSpPr>
          <p:cNvPr id="123" name=""/>
          <p:cNvSpPr/>
          <p:nvPr/>
        </p:nvSpPr>
        <p:spPr>
          <a:xfrm>
            <a:off x="685800" y="2022480"/>
            <a:ext cx="7772400" cy="344700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Continuous Improvement - Measurement / Invoicing</a:t>
            </a:r>
            <a:endParaRPr b="0" lang="en-US" sz="2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Reduce PPA’s</a:t>
            </a:r>
            <a:endParaRPr b="0" lang="en-US" sz="2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UAF Improvements and Maintenance</a:t>
            </a:r>
            <a:endParaRPr b="0" lang="en-US" sz="2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New Technology</a:t>
            </a:r>
            <a:endParaRPr b="0" lang="en-US" sz="2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Organization</a:t>
            </a:r>
            <a:endParaRPr b="0" lang="en-US" sz="2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GCO Meas. Conf. UAF Fundamentals</a:t>
            </a:r>
          </a:p>
        </p:txBody>
      </p:sp>
      <p:sp>
        <p:nvSpPr>
          <p:cNvPr id="4" name="PlaceHolder 3"/>
          <p:cNvSpPr>
            <a:spLocks noGrp="1"/>
          </p:cNvSpPr>
          <p:nvPr>
            <p:ph type="sldNum" idx="3"/>
          </p:nvPr>
        </p:nvSpPr>
        <p:spPr/>
        <p:txBody>
          <a:bodyPr/>
          <a:p>
            <a:fld id="{40289386-ADAE-402C-A8E3-0D4E3709E84E}" type="slidenum">
              <a:t>20</a:t>
            </a:fld>
          </a:p>
        </p:txBody>
      </p:sp>
      <p:sp>
        <p:nvSpPr>
          <p:cNvPr id="5" name="PlaceHolder 4"/>
          <p:cNvSpPr>
            <a:spLocks noGrp="1"/>
          </p:cNvSpPr>
          <p:nvPr>
            <p:ph type="dt" idx="1"/>
          </p:nvPr>
        </p:nvSpPr>
        <p:spPr/>
        <p:txBody>
          <a:bodyPr/>
          <a:p>
            <a:r>
              <a:rPr lang="en-US"/>
              <a:t>June 28, 2000</a:t>
            </a: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124" name="PlaceHolder 1"/>
          <p:cNvSpPr>
            <a:spLocks noGrp="1"/>
          </p:cNvSpPr>
          <p:nvPr>
            <p:ph type="title"/>
          </p:nvPr>
        </p:nvSpPr>
        <p:spPr>
          <a:xfrm>
            <a:off x="685800" y="151920"/>
            <a:ext cx="7772400" cy="12956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996600"/>
              </a:solidFill>
              <a:effectLst/>
              <a:uFillTx/>
              <a:latin typeface="Times New Roman"/>
            </a:endParaRPr>
          </a:p>
        </p:txBody>
      </p:sp>
      <p:sp>
        <p:nvSpPr>
          <p:cNvPr id="125" name=""/>
          <p:cNvSpPr/>
          <p:nvPr/>
        </p:nvSpPr>
        <p:spPr>
          <a:xfrm>
            <a:off x="685800" y="2022480"/>
            <a:ext cx="7772400" cy="32641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Continuous Improvement - Measurement / Invoicing</a:t>
            </a:r>
            <a:endParaRPr b="0" lang="en-US" sz="2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UAF Improvements and Maintenance</a:t>
            </a:r>
            <a:endParaRPr b="0" lang="en-US" sz="2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2" marL="914400">
              <a:lnSpc>
                <a:spcPct val="100000"/>
              </a:lnSpc>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Form Regional UAF teams  (see the matrix)</a:t>
            </a:r>
            <a:endParaRPr b="0" lang="en-US" sz="1800" strike="noStrike" u="none">
              <a:solidFill>
                <a:srgbClr val="000000"/>
              </a:solidFill>
              <a:effectLst/>
              <a:uFillTx/>
              <a:latin typeface="Times New Roman"/>
            </a:endParaRPr>
          </a:p>
          <a:p>
            <a:pPr lvl="2" marL="914400">
              <a:lnSpc>
                <a:spcPct val="100000"/>
              </a:lnSpc>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Define UAF expectations and accountabilities for GPG</a:t>
            </a:r>
            <a:endParaRPr b="0" lang="en-US" sz="1800" strike="noStrike" u="none">
              <a:solidFill>
                <a:srgbClr val="000000"/>
              </a:solidFill>
              <a:effectLst/>
              <a:uFillTx/>
              <a:latin typeface="Times New Roman"/>
            </a:endParaRPr>
          </a:p>
          <a:p>
            <a:pPr lvl="2" marL="914400">
              <a:lnSpc>
                <a:spcPct val="100000"/>
              </a:lnSpc>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Initiate a GPG UAF conference</a:t>
            </a:r>
            <a:endParaRPr b="0" lang="en-US" sz="1800" strike="noStrike" u="none">
              <a:solidFill>
                <a:srgbClr val="000000"/>
              </a:solidFill>
              <a:effectLst/>
              <a:uFillTx/>
              <a:latin typeface="Times New Roman"/>
            </a:endParaRPr>
          </a:p>
          <a:p>
            <a:pPr lvl="2" marL="914400">
              <a:lnSpc>
                <a:spcPct val="100000"/>
              </a:lnSpc>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Enhance facility reviews and evaluation (audits)</a:t>
            </a:r>
            <a:endParaRPr b="0" lang="en-US" sz="1800" strike="noStrike" u="none">
              <a:solidFill>
                <a:srgbClr val="000000"/>
              </a:solidFill>
              <a:effectLst/>
              <a:uFillTx/>
              <a:latin typeface="Times New Roman"/>
            </a:endParaRPr>
          </a:p>
          <a:p>
            <a:pPr lvl="2" marL="914400">
              <a:lnSpc>
                <a:spcPct val="100000"/>
              </a:lnSpc>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Provide data analysis as deemed necessary ( NNG, NBPL )</a:t>
            </a:r>
            <a:endParaRPr b="0" lang="en-US" sz="1800" strike="noStrike" u="none">
              <a:solidFill>
                <a:srgbClr val="000000"/>
              </a:solidFill>
              <a:effectLst/>
              <a:uFillTx/>
              <a:latin typeface="Times New Roman"/>
            </a:endParaRPr>
          </a:p>
          <a:p>
            <a:pPr lvl="2" marL="914400">
              <a:lnSpc>
                <a:spcPct val="100000"/>
              </a:lnSpc>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GCO Meas. Conf. UAF Fundamentals</a:t>
            </a:r>
          </a:p>
        </p:txBody>
      </p:sp>
      <p:sp>
        <p:nvSpPr>
          <p:cNvPr id="4" name="PlaceHolder 3"/>
          <p:cNvSpPr>
            <a:spLocks noGrp="1"/>
          </p:cNvSpPr>
          <p:nvPr>
            <p:ph type="sldNum" idx="3"/>
          </p:nvPr>
        </p:nvSpPr>
        <p:spPr/>
        <p:txBody>
          <a:bodyPr/>
          <a:p>
            <a:fld id="{50BAD718-FB56-46F3-970D-3BD1117C5D8D}" type="slidenum">
              <a:t>21</a:t>
            </a:fld>
          </a:p>
        </p:txBody>
      </p:sp>
      <p:sp>
        <p:nvSpPr>
          <p:cNvPr id="5" name="PlaceHolder 4"/>
          <p:cNvSpPr>
            <a:spLocks noGrp="1"/>
          </p:cNvSpPr>
          <p:nvPr>
            <p:ph type="dt" idx="1"/>
          </p:nvPr>
        </p:nvSpPr>
        <p:spPr/>
        <p:txBody>
          <a:bodyPr/>
          <a:p>
            <a:r>
              <a:rPr lang="en-US"/>
              <a:t>June 28, 2000</a:t>
            </a: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126" name="PlaceHolder 1"/>
          <p:cNvSpPr>
            <a:spLocks noGrp="1"/>
          </p:cNvSpPr>
          <p:nvPr>
            <p:ph type="title"/>
          </p:nvPr>
        </p:nvSpPr>
        <p:spPr>
          <a:xfrm>
            <a:off x="685800" y="151920"/>
            <a:ext cx="7772400" cy="12956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996600"/>
              </a:solidFill>
              <a:effectLst/>
              <a:uFillTx/>
              <a:latin typeface="Times New Roman"/>
            </a:endParaRPr>
          </a:p>
        </p:txBody>
      </p:sp>
      <p:sp>
        <p:nvSpPr>
          <p:cNvPr id="127" name=""/>
          <p:cNvSpPr/>
          <p:nvPr/>
        </p:nvSpPr>
        <p:spPr>
          <a:xfrm>
            <a:off x="914400" y="1870200"/>
            <a:ext cx="7391520" cy="35697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Key Points from today</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Understand the definition of UAF</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Be sure everyone is talking about the same thing</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When addressing UAF - think of yourself as a pipeline</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It is real money to someone</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There is more to come on UAF </a:t>
            </a:r>
            <a:endParaRPr b="0" lang="en-US" sz="20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GCO Meas. Conf. UAF Fundamentals</a:t>
            </a:r>
          </a:p>
        </p:txBody>
      </p:sp>
      <p:sp>
        <p:nvSpPr>
          <p:cNvPr id="4" name="PlaceHolder 3"/>
          <p:cNvSpPr>
            <a:spLocks noGrp="1"/>
          </p:cNvSpPr>
          <p:nvPr>
            <p:ph type="sldNum" idx="3"/>
          </p:nvPr>
        </p:nvSpPr>
        <p:spPr/>
        <p:txBody>
          <a:bodyPr/>
          <a:p>
            <a:fld id="{F263AF52-E991-4C97-B0FA-E28427B8E15A}" type="slidenum">
              <a:t>22</a:t>
            </a:fld>
          </a:p>
        </p:txBody>
      </p:sp>
      <p:sp>
        <p:nvSpPr>
          <p:cNvPr id="5" name="PlaceHolder 4"/>
          <p:cNvSpPr>
            <a:spLocks noGrp="1"/>
          </p:cNvSpPr>
          <p:nvPr>
            <p:ph type="dt" idx="1"/>
          </p:nvPr>
        </p:nvSpPr>
        <p:spPr/>
        <p:txBody>
          <a:bodyPr/>
          <a:p>
            <a:r>
              <a:rPr lang="en-US"/>
              <a:t>June 28, 2000</a:t>
            </a: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128" name="PlaceHolder 1"/>
          <p:cNvSpPr>
            <a:spLocks noGrp="1"/>
          </p:cNvSpPr>
          <p:nvPr>
            <p:ph type="title"/>
          </p:nvPr>
        </p:nvSpPr>
        <p:spPr>
          <a:xfrm>
            <a:off x="406080" y="228240"/>
            <a:ext cx="8204040" cy="1143000"/>
          </a:xfrm>
          <a:prstGeom prst="rect">
            <a:avLst/>
          </a:prstGeom>
          <a:noFill/>
          <a:ln w="0">
            <a:noFill/>
          </a:ln>
        </p:spPr>
        <p:txBody>
          <a:bodyPr lIns="91440" rIns="91440" tIns="45720" bIns="4572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996600"/>
              </a:solidFill>
              <a:effectLst/>
              <a:uFillTx/>
              <a:latin typeface="Times New Roman"/>
            </a:endParaRPr>
          </a:p>
        </p:txBody>
      </p:sp>
      <p:pic>
        <p:nvPicPr>
          <p:cNvPr id="129" name="" descr=""/>
          <p:cNvPicPr/>
          <p:nvPr/>
        </p:nvPicPr>
        <p:blipFill>
          <a:blip r:embed="rId1"/>
          <a:stretch/>
        </p:blipFill>
        <p:spPr>
          <a:xfrm>
            <a:off x="3643200" y="1676520"/>
            <a:ext cx="1857600" cy="4038480"/>
          </a:xfrm>
          <a:prstGeom prst="rect">
            <a:avLst/>
          </a:prstGeom>
          <a:noFill/>
          <a:ln w="0">
            <a:noFill/>
          </a:ln>
        </p:spPr>
      </p:pic>
      <p:sp>
        <p:nvSpPr>
          <p:cNvPr id="130" name=""/>
          <p:cNvSpPr/>
          <p:nvPr/>
        </p:nvSpPr>
        <p:spPr>
          <a:xfrm rot="19604400">
            <a:off x="670320" y="3860280"/>
            <a:ext cx="299880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Tahoma"/>
              </a:rPr>
              <a:t>QUESTIONS?</a:t>
            </a:r>
            <a:endParaRPr b="0" lang="en-US" sz="2800" strike="noStrike" u="none">
              <a:solidFill>
                <a:srgbClr val="000000"/>
              </a:solidFill>
              <a:effectLst/>
              <a:uFillTx/>
              <a:latin typeface="Times New Roman"/>
            </a:endParaRPr>
          </a:p>
        </p:txBody>
      </p:sp>
      <p:sp>
        <p:nvSpPr>
          <p:cNvPr id="131" name=""/>
          <p:cNvSpPr/>
          <p:nvPr/>
        </p:nvSpPr>
        <p:spPr>
          <a:xfrm rot="2125800">
            <a:off x="5644440" y="4492080"/>
            <a:ext cx="24940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0000"/>
                </a:solidFill>
                <a:effectLst/>
                <a:uFillTx/>
                <a:latin typeface="Arial Black"/>
              </a:rPr>
              <a:t>QUESTIONS?</a:t>
            </a:r>
            <a:endParaRPr b="0" lang="en-US" sz="2400" strike="noStrike" u="none">
              <a:solidFill>
                <a:srgbClr val="000000"/>
              </a:solidFill>
              <a:effectLst/>
              <a:uFillTx/>
              <a:latin typeface="Times New Roman"/>
            </a:endParaRPr>
          </a:p>
        </p:txBody>
      </p:sp>
      <p:sp>
        <p:nvSpPr>
          <p:cNvPr id="132" name=""/>
          <p:cNvSpPr/>
          <p:nvPr/>
        </p:nvSpPr>
        <p:spPr>
          <a:xfrm rot="20673600">
            <a:off x="5867280" y="2208600"/>
            <a:ext cx="2425680" cy="1069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bfbf03"/>
                </a:solidFill>
                <a:effectLst/>
                <a:uFillTx/>
                <a:latin typeface="Tahoma"/>
              </a:rPr>
              <a:t>??????????</a:t>
            </a:r>
            <a:endParaRPr b="0" lang="en-US" sz="3200" strike="noStrike" u="none">
              <a:solidFill>
                <a:srgbClr val="000000"/>
              </a:solidFill>
              <a:effectLst/>
              <a:uFillTx/>
              <a:latin typeface="Times New Roman"/>
            </a:endParaRPr>
          </a:p>
        </p:txBody>
      </p:sp>
      <p:sp>
        <p:nvSpPr>
          <p:cNvPr id="133" name=""/>
          <p:cNvSpPr/>
          <p:nvPr/>
        </p:nvSpPr>
        <p:spPr>
          <a:xfrm rot="1375200">
            <a:off x="596520" y="2457000"/>
            <a:ext cx="2152800" cy="5817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ff"/>
                </a:solidFill>
                <a:effectLst/>
                <a:uFillTx/>
                <a:latin typeface="Times New Roman"/>
              </a:rPr>
              <a:t>Quaestios?</a:t>
            </a:r>
            <a:endParaRPr b="0" lang="en-US" sz="32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GCO Meas. Conf. UAF Fundamentals</a:t>
            </a:r>
          </a:p>
        </p:txBody>
      </p:sp>
      <p:sp>
        <p:nvSpPr>
          <p:cNvPr id="4" name="PlaceHolder 3"/>
          <p:cNvSpPr>
            <a:spLocks noGrp="1"/>
          </p:cNvSpPr>
          <p:nvPr>
            <p:ph type="sldNum" idx="3"/>
          </p:nvPr>
        </p:nvSpPr>
        <p:spPr/>
        <p:txBody>
          <a:bodyPr/>
          <a:p>
            <a:fld id="{D4FDB4C9-BDD2-4555-8A4D-80DD1AA8F6FE}" type="slidenum">
              <a:t>23</a:t>
            </a:fld>
          </a:p>
        </p:txBody>
      </p:sp>
      <p:sp>
        <p:nvSpPr>
          <p:cNvPr id="5" name="PlaceHolder 4"/>
          <p:cNvSpPr>
            <a:spLocks noGrp="1"/>
          </p:cNvSpPr>
          <p:nvPr>
            <p:ph type="dt" idx="1"/>
          </p:nvPr>
        </p:nvSpPr>
        <p:spPr/>
        <p:txBody>
          <a:bodyPr/>
          <a:p>
            <a:r>
              <a:rPr lang="en-US"/>
              <a:t>June 28, 2000</a:t>
            </a: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134"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996600"/>
                </a:solidFill>
                <a:effectLst/>
                <a:uFillTx/>
                <a:latin typeface="Times New Roman"/>
              </a:rPr>
              <a:t>Regional UAF Team Meetings</a:t>
            </a:r>
            <a:br>
              <a:rPr sz="4400"/>
            </a:br>
            <a:r>
              <a:rPr b="0" lang="en-US" sz="4400" strike="noStrike" u="none">
                <a:solidFill>
                  <a:srgbClr val="996600"/>
                </a:solidFill>
                <a:effectLst/>
                <a:uFillTx/>
                <a:latin typeface="Times New Roman"/>
              </a:rPr>
              <a:t>Aug. - Sept. 2000</a:t>
            </a:r>
            <a:endParaRPr b="0" lang="en-US" sz="4400" strike="noStrike" u="none">
              <a:solidFill>
                <a:srgbClr val="996600"/>
              </a:solidFill>
              <a:effectLst/>
              <a:uFillTx/>
              <a:latin typeface="Times New Roman"/>
            </a:endParaRPr>
          </a:p>
        </p:txBody>
      </p:sp>
      <p:sp>
        <p:nvSpPr>
          <p:cNvPr id="135" name="PlaceHolder 2"/>
          <p:cNvSpPr>
            <a:spLocks noGrp="1"/>
          </p:cNvSpPr>
          <p:nvPr>
            <p:ph/>
          </p:nvPr>
        </p:nvSpPr>
        <p:spPr>
          <a:xfrm>
            <a:off x="685800" y="1752480"/>
            <a:ext cx="7772400" cy="4114800"/>
          </a:xfrm>
          <a:prstGeom prst="rect">
            <a:avLst/>
          </a:prstGeom>
          <a:noFill/>
          <a:ln w="0">
            <a:noFill/>
          </a:ln>
        </p:spPr>
        <p:txBody>
          <a:bodyPr lIns="92160" rIns="92160" tIns="46080" bIns="46080" anchor="t">
            <a:normAutofit/>
          </a:bodyPr>
          <a:p>
            <a:pPr marL="343080" indent="-34308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Continuous Improvement</a:t>
            </a:r>
            <a:endParaRPr b="0" lang="en-US" sz="3200" strike="noStrike" u="none">
              <a:solidFill>
                <a:srgbClr val="000000"/>
              </a:solidFill>
              <a:effectLst/>
              <a:uFillTx/>
              <a:latin typeface="Times New Roman"/>
            </a:endParaRPr>
          </a:p>
          <a:p>
            <a:pPr marL="343080" indent="-34308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UAF Maintenance</a:t>
            </a:r>
            <a:endParaRPr b="0" lang="en-US" sz="3200" strike="noStrike" u="none">
              <a:solidFill>
                <a:srgbClr val="000000"/>
              </a:solidFill>
              <a:effectLst/>
              <a:uFillTx/>
              <a:latin typeface="Times New Roman"/>
            </a:endParaRPr>
          </a:p>
          <a:p>
            <a:pPr marL="343080" indent="-34308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601"/>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Form Regional UAF Teams</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9966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Define UAF Expectations   and Accountabilities for GPG</a:t>
            </a:r>
            <a:endParaRPr b="0" lang="en-US" sz="24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GCO Meas. Conf. UAF Fundamentals</a:t>
            </a:r>
          </a:p>
        </p:txBody>
      </p:sp>
      <p:sp>
        <p:nvSpPr>
          <p:cNvPr id="5" name="PlaceHolder 4"/>
          <p:cNvSpPr>
            <a:spLocks noGrp="1"/>
          </p:cNvSpPr>
          <p:nvPr>
            <p:ph type="sldNum" idx="3"/>
          </p:nvPr>
        </p:nvSpPr>
        <p:spPr/>
        <p:txBody>
          <a:bodyPr/>
          <a:p>
            <a:fld id="{0FEAB977-920E-46B1-8FCA-ECA544779F3B}" type="slidenum">
              <a:t>24</a:t>
            </a:fld>
          </a:p>
        </p:txBody>
      </p:sp>
      <p:sp>
        <p:nvSpPr>
          <p:cNvPr id="6" name="PlaceHolder 5"/>
          <p:cNvSpPr>
            <a:spLocks noGrp="1"/>
          </p:cNvSpPr>
          <p:nvPr>
            <p:ph type="dt" idx="1"/>
          </p:nvPr>
        </p:nvSpPr>
        <p:spPr/>
        <p:txBody>
          <a:bodyPr/>
          <a:p>
            <a:r>
              <a:rPr lang="en-US"/>
              <a:t>June 28, 2000</a:t>
            </a: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136" name="PlaceHolder 1"/>
          <p:cNvSpPr>
            <a:spLocks noGrp="1"/>
          </p:cNvSpPr>
          <p:nvPr>
            <p:ph type="title"/>
          </p:nvPr>
        </p:nvSpPr>
        <p:spPr>
          <a:xfrm>
            <a:off x="406080" y="228240"/>
            <a:ext cx="828036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996600"/>
                </a:solidFill>
                <a:effectLst/>
                <a:uFillTx/>
                <a:latin typeface="Times New Roman"/>
              </a:rPr>
              <a:t>Continuous Improvement </a:t>
            </a:r>
            <a:br>
              <a:rPr sz="2400"/>
            </a:br>
            <a:r>
              <a:rPr b="0" lang="en-US" sz="2400" strike="noStrike" u="none">
                <a:solidFill>
                  <a:srgbClr val="996600"/>
                </a:solidFill>
                <a:effectLst/>
                <a:uFillTx/>
                <a:latin typeface="Times New Roman"/>
              </a:rPr>
              <a:t>Measurement / Invoicing Processes</a:t>
            </a:r>
            <a:br>
              <a:rPr sz="2400"/>
            </a:br>
            <a:r>
              <a:rPr b="0" lang="en-US" sz="2400" strike="noStrike" u="none">
                <a:solidFill>
                  <a:srgbClr val="996600"/>
                </a:solidFill>
                <a:effectLst/>
                <a:uFillTx/>
                <a:latin typeface="Times New Roman"/>
              </a:rPr>
              <a:t> 4/11/00 - UAF Maintenance Team Report</a:t>
            </a:r>
            <a:endParaRPr b="0" lang="en-US" sz="2400" strike="noStrike" u="none">
              <a:solidFill>
                <a:srgbClr val="996600"/>
              </a:solidFill>
              <a:effectLst/>
              <a:uFillTx/>
              <a:latin typeface="Times New Roman"/>
            </a:endParaRPr>
          </a:p>
        </p:txBody>
      </p:sp>
      <p:sp>
        <p:nvSpPr>
          <p:cNvPr id="137" name="PlaceHolder 2"/>
          <p:cNvSpPr>
            <a:spLocks noGrp="1"/>
          </p:cNvSpPr>
          <p:nvPr>
            <p:ph/>
          </p:nvPr>
        </p:nvSpPr>
        <p:spPr>
          <a:xfrm>
            <a:off x="456840" y="1676160"/>
            <a:ext cx="8178840" cy="4381560"/>
          </a:xfrm>
          <a:prstGeom prst="rect">
            <a:avLst/>
          </a:prstGeom>
          <a:noFill/>
          <a:ln w="0">
            <a:noFill/>
          </a:ln>
        </p:spPr>
        <p:txBody>
          <a:bodyPr lIns="92160" rIns="92160" tIns="46080" bIns="4608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Recommendation:</a:t>
            </a:r>
            <a:endParaRPr b="0" lang="en-US" sz="2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Form Regional UAF teams</a:t>
            </a:r>
            <a:endParaRPr b="0" lang="en-US" sz="20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Point person from each operational team</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Technical Services representatives</a:t>
            </a:r>
            <a:endParaRPr b="0" lang="en-US" sz="2000" strike="noStrike" u="none">
              <a:solidFill>
                <a:srgbClr val="000000"/>
              </a:solidFill>
              <a:effectLst/>
              <a:uFillTx/>
              <a:latin typeface="Times New Roman"/>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2" marL="1143000" indent="-228600">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To review and prioritize “Improvement Opportunities” </a:t>
            </a:r>
            <a:r>
              <a:rPr b="0" lang="en-US" sz="1200" strike="noStrike" u="none">
                <a:solidFill>
                  <a:srgbClr val="000000"/>
                </a:solidFill>
                <a:effectLst/>
                <a:uFillTx/>
                <a:latin typeface="Times New Roman"/>
              </a:rPr>
              <a:t>(matrix)</a:t>
            </a:r>
            <a:endParaRPr b="0" lang="en-US" sz="1200" strike="noStrike" u="none">
              <a:solidFill>
                <a:srgbClr val="000000"/>
              </a:solidFill>
              <a:effectLst/>
              <a:uFillTx/>
              <a:latin typeface="Times New Roman"/>
            </a:endParaRPr>
          </a:p>
          <a:p>
            <a:pPr lvl="2" marL="1143000" indent="-228600">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To implement “Improvement Opportunities” </a:t>
            </a:r>
            <a:r>
              <a:rPr b="0" lang="en-US" sz="1200" strike="noStrike" u="none">
                <a:solidFill>
                  <a:srgbClr val="000000"/>
                </a:solidFill>
                <a:effectLst/>
                <a:uFillTx/>
                <a:latin typeface="Times New Roman"/>
              </a:rPr>
              <a:t>(matrix)</a:t>
            </a:r>
            <a:endParaRPr b="0" lang="en-US" sz="12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To coordinate UAF efforts throughout region</a:t>
            </a:r>
            <a:endParaRPr b="0" lang="en-US" sz="20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To raise the awareness of the importance of controlling UAF</a:t>
            </a:r>
            <a:endParaRPr b="0" lang="en-US" sz="20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GCO Meas. Conf. UAF Fundamentals</a:t>
            </a:r>
          </a:p>
        </p:txBody>
      </p:sp>
      <p:sp>
        <p:nvSpPr>
          <p:cNvPr id="5" name="PlaceHolder 4"/>
          <p:cNvSpPr>
            <a:spLocks noGrp="1"/>
          </p:cNvSpPr>
          <p:nvPr>
            <p:ph type="sldNum" idx="3"/>
          </p:nvPr>
        </p:nvSpPr>
        <p:spPr/>
        <p:txBody>
          <a:bodyPr/>
          <a:p>
            <a:fld id="{3FC7E977-F5E5-48FD-B2FE-EBDC2F4E4637}" type="slidenum">
              <a:t>25</a:t>
            </a:fld>
          </a:p>
        </p:txBody>
      </p:sp>
      <p:sp>
        <p:nvSpPr>
          <p:cNvPr id="6" name="PlaceHolder 5"/>
          <p:cNvSpPr>
            <a:spLocks noGrp="1"/>
          </p:cNvSpPr>
          <p:nvPr>
            <p:ph type="dt" idx="1"/>
          </p:nvPr>
        </p:nvSpPr>
        <p:spPr/>
        <p:txBody>
          <a:bodyPr/>
          <a:p>
            <a:r>
              <a:rPr lang="en-US"/>
              <a:t>June 28, 2000</a:t>
            </a: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138" name=""/>
          <p:cNvSpPr/>
          <p:nvPr/>
        </p:nvSpPr>
        <p:spPr>
          <a:xfrm>
            <a:off x="431640" y="6229440"/>
            <a:ext cx="1905120" cy="457200"/>
          </a:xfrm>
          <a:prstGeom prst="rect">
            <a:avLst/>
          </a:prstGeom>
          <a:noFill/>
          <a:ln w="0">
            <a:noFill/>
          </a:ln>
        </p:spPr>
        <p:style>
          <a:lnRef idx="0"/>
          <a:fillRef idx="0"/>
          <a:effectRef idx="0"/>
          <a:fontRef idx="minor"/>
        </p:style>
        <p:txBody>
          <a:bodyPr lIns="90360" rIns="90360" tIns="44280" bIns="44280" anchor="b">
            <a:no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39" name=""/>
          <p:cNvSpPr/>
          <p:nvPr/>
        </p:nvSpPr>
        <p:spPr>
          <a:xfrm>
            <a:off x="6730920" y="6229440"/>
            <a:ext cx="1905120" cy="457200"/>
          </a:xfrm>
          <a:prstGeom prst="rect">
            <a:avLst/>
          </a:prstGeom>
          <a:noFill/>
          <a:ln w="0">
            <a:noFill/>
          </a:ln>
        </p:spPr>
        <p:style>
          <a:lnRef idx="0"/>
          <a:fillRef idx="0"/>
          <a:effectRef idx="0"/>
          <a:fontRef idx="minor"/>
        </p:style>
        <p:txBody>
          <a:bodyPr lIns="90360" rIns="90360" tIns="44280" bIns="44280" anchor="b">
            <a:no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68686"/>
                </a:solidFill>
                <a:effectLst/>
                <a:uFillTx/>
                <a:latin typeface="Arial"/>
              </a:rPr>
              <a:t>33</a:t>
            </a:r>
            <a:endParaRPr b="0" lang="en-US" sz="1000" strike="noStrike" u="none">
              <a:solidFill>
                <a:srgbClr val="000000"/>
              </a:solidFill>
              <a:effectLst/>
              <a:uFillTx/>
              <a:latin typeface="Times New Roman"/>
            </a:endParaRPr>
          </a:p>
        </p:txBody>
      </p:sp>
      <p:sp>
        <p:nvSpPr>
          <p:cNvPr id="140" name=""/>
          <p:cNvSpPr/>
          <p:nvPr/>
        </p:nvSpPr>
        <p:spPr>
          <a:xfrm>
            <a:off x="3124080" y="622944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1" name="PlaceHolder 1"/>
          <p:cNvSpPr>
            <a:spLocks noGrp="1"/>
          </p:cNvSpPr>
          <p:nvPr>
            <p:ph type="title"/>
          </p:nvPr>
        </p:nvSpPr>
        <p:spPr>
          <a:xfrm>
            <a:off x="406080" y="228240"/>
            <a:ext cx="828036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996600"/>
                </a:solidFill>
                <a:effectLst/>
                <a:uFillTx/>
                <a:latin typeface="Times New Roman"/>
              </a:rPr>
              <a:t>Continuous Improvement </a:t>
            </a:r>
            <a:br>
              <a:rPr sz="2400"/>
            </a:br>
            <a:r>
              <a:rPr b="0" lang="en-US" sz="2400" strike="noStrike" u="none">
                <a:solidFill>
                  <a:srgbClr val="996600"/>
                </a:solidFill>
                <a:effectLst/>
                <a:uFillTx/>
                <a:latin typeface="Times New Roman"/>
              </a:rPr>
              <a:t>Measurement / Invoicing Processes</a:t>
            </a:r>
            <a:br>
              <a:rPr sz="2400"/>
            </a:br>
            <a:r>
              <a:rPr b="0" lang="en-US" sz="2400" strike="noStrike" u="none">
                <a:solidFill>
                  <a:srgbClr val="996600"/>
                </a:solidFill>
                <a:effectLst/>
                <a:uFillTx/>
                <a:latin typeface="Times New Roman"/>
              </a:rPr>
              <a:t> 4/11/00 - UAF Maintenance Team Report</a:t>
            </a:r>
            <a:endParaRPr b="0" lang="en-US" sz="2400" strike="noStrike" u="none">
              <a:solidFill>
                <a:srgbClr val="996600"/>
              </a:solidFill>
              <a:effectLst/>
              <a:uFillTx/>
              <a:latin typeface="Times New Roman"/>
            </a:endParaRPr>
          </a:p>
        </p:txBody>
      </p:sp>
      <p:sp>
        <p:nvSpPr>
          <p:cNvPr id="142" name="PlaceHolder 2"/>
          <p:cNvSpPr>
            <a:spLocks noGrp="1"/>
          </p:cNvSpPr>
          <p:nvPr>
            <p:ph/>
          </p:nvPr>
        </p:nvSpPr>
        <p:spPr>
          <a:xfrm>
            <a:off x="457200" y="1676160"/>
            <a:ext cx="8229600" cy="4647960"/>
          </a:xfrm>
          <a:prstGeom prst="rect">
            <a:avLst/>
          </a:prstGeom>
          <a:noFill/>
          <a:ln w="0">
            <a:noFill/>
          </a:ln>
        </p:spPr>
        <p:txBody>
          <a:bodyPr lIns="90360" rIns="90360" tIns="44280" bIns="4428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Recommendation:</a:t>
            </a:r>
            <a:endParaRPr b="0" lang="en-US" sz="2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Define UAF expectations and accountabilities for GPG</a:t>
            </a:r>
            <a:endParaRPr b="0" lang="en-US" sz="24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Initiate Operating Company UAF Roundtable Meeting</a:t>
            </a:r>
            <a:endParaRPr b="0" lang="en-US" sz="2000" strike="noStrike" u="none">
              <a:solidFill>
                <a:srgbClr val="000000"/>
              </a:solidFill>
              <a:effectLst/>
              <a:uFillTx/>
              <a:latin typeface="Times New Roman"/>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2" marL="1143000" indent="-228600">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Representatives from regional UAF teams, GMS, Gas Control, Marketing, Facility Planning/Engineering, Tech. Services, Measurement Technology, Accounting, &amp; Exec. Sponsor</a:t>
            </a:r>
            <a:endParaRPr b="0" lang="en-US" sz="1800" strike="noStrike" u="none">
              <a:solidFill>
                <a:srgbClr val="000000"/>
              </a:solidFill>
              <a:effectLst/>
              <a:uFillTx/>
              <a:latin typeface="Times New Roman"/>
            </a:endParaRPr>
          </a:p>
          <a:p>
            <a:pPr lvl="2" marL="11430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3" marL="16002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Identify each groups impact on UAF</a:t>
            </a:r>
            <a:endParaRPr b="0" lang="en-US" sz="1600" strike="noStrike" u="none">
              <a:solidFill>
                <a:srgbClr val="000000"/>
              </a:solidFill>
              <a:effectLst/>
              <a:uFillTx/>
              <a:latin typeface="Times New Roman"/>
            </a:endParaRPr>
          </a:p>
          <a:p>
            <a:pPr lvl="3" marL="16002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Define expectations and accountabilities</a:t>
            </a:r>
            <a:endParaRPr b="0" lang="en-US" sz="1600" strike="noStrike" u="none">
              <a:solidFill>
                <a:srgbClr val="000000"/>
              </a:solidFill>
              <a:effectLst/>
              <a:uFillTx/>
              <a:latin typeface="Times New Roman"/>
            </a:endParaRPr>
          </a:p>
          <a:p>
            <a:pPr lvl="3" marL="16002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Coordinate company-wide UAF efforts</a:t>
            </a:r>
            <a:endParaRPr b="0" lang="en-US" sz="16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GCO Meas. Conf. UAF Fundamentals</a:t>
            </a:r>
          </a:p>
        </p:txBody>
      </p:sp>
      <p:sp>
        <p:nvSpPr>
          <p:cNvPr id="5" name="PlaceHolder 4"/>
          <p:cNvSpPr>
            <a:spLocks noGrp="1"/>
          </p:cNvSpPr>
          <p:nvPr>
            <p:ph type="sldNum" idx="3"/>
          </p:nvPr>
        </p:nvSpPr>
        <p:spPr/>
        <p:txBody>
          <a:bodyPr/>
          <a:p>
            <a:fld id="{8A50B12D-BBB5-4D2A-AAC5-82E85044D1ED}" type="slidenum">
              <a:t>26</a:t>
            </a:fld>
          </a:p>
        </p:txBody>
      </p:sp>
      <p:sp>
        <p:nvSpPr>
          <p:cNvPr id="6" name="PlaceHolder 5"/>
          <p:cNvSpPr>
            <a:spLocks noGrp="1"/>
          </p:cNvSpPr>
          <p:nvPr>
            <p:ph type="dt" idx="1"/>
          </p:nvPr>
        </p:nvSpPr>
        <p:spPr/>
        <p:txBody>
          <a:bodyPr/>
          <a:p>
            <a:r>
              <a:rPr lang="en-US"/>
              <a:t>June 28, 2000</a:t>
            </a: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85800" y="151920"/>
            <a:ext cx="7772400" cy="12956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996600"/>
              </a:solidFill>
              <a:effectLst/>
              <a:uFillTx/>
              <a:latin typeface="Times New Roman"/>
            </a:endParaRPr>
          </a:p>
        </p:txBody>
      </p:sp>
      <p:sp>
        <p:nvSpPr>
          <p:cNvPr id="38" name=""/>
          <p:cNvSpPr/>
          <p:nvPr/>
        </p:nvSpPr>
        <p:spPr>
          <a:xfrm>
            <a:off x="838080" y="2209680"/>
            <a:ext cx="7543800" cy="326520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sng">
                <a:solidFill>
                  <a:srgbClr val="000000"/>
                </a:solidFill>
                <a:effectLst/>
                <a:uFillTx/>
                <a:latin typeface="Times New Roman"/>
              </a:rPr>
              <a:t>U</a:t>
            </a:r>
            <a:r>
              <a:rPr b="0" lang="en-US" sz="2800" strike="noStrike" u="none">
                <a:solidFill>
                  <a:srgbClr val="000000"/>
                </a:solidFill>
                <a:effectLst/>
                <a:uFillTx/>
                <a:latin typeface="Times New Roman"/>
              </a:rPr>
              <a:t>n</a:t>
            </a:r>
            <a:r>
              <a:rPr b="1" lang="en-US" sz="4000" strike="noStrike" u="sng">
                <a:solidFill>
                  <a:srgbClr val="000000"/>
                </a:solidFill>
                <a:effectLst/>
                <a:uFillTx/>
                <a:latin typeface="Times New Roman"/>
              </a:rPr>
              <a:t>A</a:t>
            </a:r>
            <a:r>
              <a:rPr b="0" lang="en-US" sz="2800" strike="noStrike" u="none">
                <a:solidFill>
                  <a:srgbClr val="000000"/>
                </a:solidFill>
                <a:effectLst/>
                <a:uFillTx/>
                <a:latin typeface="Times New Roman"/>
              </a:rPr>
              <a:t>ccounted </a:t>
            </a:r>
            <a:r>
              <a:rPr b="1" lang="en-US" sz="4000" strike="noStrike" u="sng">
                <a:solidFill>
                  <a:srgbClr val="000000"/>
                </a:solidFill>
                <a:effectLst/>
                <a:uFillTx/>
                <a:latin typeface="Times New Roman"/>
              </a:rPr>
              <a:t>F</a:t>
            </a:r>
            <a:r>
              <a:rPr b="0" lang="en-US" sz="2800" strike="noStrike" u="none">
                <a:solidFill>
                  <a:srgbClr val="000000"/>
                </a:solidFill>
                <a:effectLst/>
                <a:uFillTx/>
                <a:latin typeface="Times New Roman"/>
              </a:rPr>
              <a:t>or Gas</a:t>
            </a:r>
            <a:endParaRPr b="0" lang="en-US" sz="2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difference between all the gas received into, or </a:t>
            </a:r>
            <a:endParaRPr b="0" lang="en-US" sz="2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entering, the pipeline, and all the gas delivered</a:t>
            </a:r>
            <a:endParaRPr b="0" lang="en-US" sz="2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from, or leaving, the pipeline.</a:t>
            </a:r>
            <a:endParaRPr b="0" lang="en-US" sz="28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GCO Meas. Conf. UAF Fundamentals</a:t>
            </a:r>
          </a:p>
        </p:txBody>
      </p:sp>
      <p:sp>
        <p:nvSpPr>
          <p:cNvPr id="4" name="PlaceHolder 3"/>
          <p:cNvSpPr>
            <a:spLocks noGrp="1"/>
          </p:cNvSpPr>
          <p:nvPr>
            <p:ph type="sldNum" idx="3"/>
          </p:nvPr>
        </p:nvSpPr>
        <p:spPr/>
        <p:txBody>
          <a:bodyPr/>
          <a:p>
            <a:fld id="{0D0A9CE1-0665-45F5-A070-715A8D5FE749}" type="slidenum">
              <a:t>3</a:t>
            </a:fld>
          </a:p>
        </p:txBody>
      </p:sp>
      <p:sp>
        <p:nvSpPr>
          <p:cNvPr id="5" name="PlaceHolder 4"/>
          <p:cNvSpPr>
            <a:spLocks noGrp="1"/>
          </p:cNvSpPr>
          <p:nvPr>
            <p:ph type="dt" idx="1"/>
          </p:nvPr>
        </p:nvSpPr>
        <p:spPr/>
        <p:txBody>
          <a:bodyPr/>
          <a:p>
            <a:r>
              <a:rPr lang="en-US"/>
              <a:t>June 28, 2000</a:t>
            </a: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85800" y="151920"/>
            <a:ext cx="7772400" cy="12956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996600"/>
              </a:solidFill>
              <a:effectLst/>
              <a:uFillTx/>
              <a:latin typeface="Times New Roman"/>
            </a:endParaRPr>
          </a:p>
        </p:txBody>
      </p:sp>
      <p:sp>
        <p:nvSpPr>
          <p:cNvPr id="40" name=""/>
          <p:cNvSpPr/>
          <p:nvPr/>
        </p:nvSpPr>
        <p:spPr>
          <a:xfrm>
            <a:off x="685800" y="2057400"/>
            <a:ext cx="7772400" cy="33868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sng">
                <a:solidFill>
                  <a:srgbClr val="000000"/>
                </a:solidFill>
                <a:effectLst/>
                <a:uFillTx/>
                <a:latin typeface="Times New Roman"/>
              </a:rPr>
              <a:t>U</a:t>
            </a:r>
            <a:r>
              <a:rPr b="0" lang="en-US" sz="2800" strike="noStrike" u="none">
                <a:solidFill>
                  <a:srgbClr val="000000"/>
                </a:solidFill>
                <a:effectLst/>
                <a:uFillTx/>
                <a:latin typeface="Times New Roman"/>
              </a:rPr>
              <a:t>n</a:t>
            </a:r>
            <a:r>
              <a:rPr b="1" lang="en-US" sz="4000" strike="noStrike" u="sng">
                <a:solidFill>
                  <a:srgbClr val="000000"/>
                </a:solidFill>
                <a:effectLst/>
                <a:uFillTx/>
                <a:latin typeface="Times New Roman"/>
              </a:rPr>
              <a:t>A</a:t>
            </a:r>
            <a:r>
              <a:rPr b="0" lang="en-US" sz="2800" strike="noStrike" u="none">
                <a:solidFill>
                  <a:srgbClr val="000000"/>
                </a:solidFill>
                <a:effectLst/>
                <a:uFillTx/>
                <a:latin typeface="Times New Roman"/>
              </a:rPr>
              <a:t>ccounted </a:t>
            </a:r>
            <a:r>
              <a:rPr b="1" lang="en-US" sz="4000" strike="noStrike" u="sng">
                <a:solidFill>
                  <a:srgbClr val="000000"/>
                </a:solidFill>
                <a:effectLst/>
                <a:uFillTx/>
                <a:latin typeface="Times New Roman"/>
              </a:rPr>
              <a:t>F</a:t>
            </a:r>
            <a:r>
              <a:rPr b="0" lang="en-US" sz="2800" strike="noStrike" u="none">
                <a:solidFill>
                  <a:srgbClr val="000000"/>
                </a:solidFill>
                <a:effectLst/>
                <a:uFillTx/>
                <a:latin typeface="Times New Roman"/>
              </a:rPr>
              <a:t>or Gas</a:t>
            </a:r>
            <a:endParaRPr b="0" lang="en-US" sz="2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Difference</a:t>
            </a:r>
            <a:r>
              <a:rPr b="0" lang="en-US" sz="1800" strike="noStrike" u="none">
                <a:solidFill>
                  <a:srgbClr val="000000"/>
                </a:solidFill>
                <a:effectLst/>
                <a:uFillTx/>
                <a:latin typeface="Times New Roman"/>
              </a:rPr>
              <a:t> between</a:t>
            </a:r>
            <a:r>
              <a:rPr b="0" lang="en-US" sz="3600" strike="noStrike" u="none">
                <a:solidFill>
                  <a:srgbClr val="000000"/>
                </a:solidFill>
                <a:effectLst/>
                <a:uFillTx/>
                <a:latin typeface="Times New Roman"/>
              </a:rPr>
              <a:t> Receipts </a:t>
            </a:r>
            <a:r>
              <a:rPr b="0" lang="en-US" sz="1800" strike="noStrike" u="none">
                <a:solidFill>
                  <a:srgbClr val="000000"/>
                </a:solidFill>
                <a:effectLst/>
                <a:uFillTx/>
                <a:latin typeface="Times New Roman"/>
              </a:rPr>
              <a:t>and</a:t>
            </a:r>
            <a:r>
              <a:rPr b="0" lang="en-US" sz="3600" strike="noStrike" u="none">
                <a:solidFill>
                  <a:srgbClr val="000000"/>
                </a:solidFill>
                <a:effectLst/>
                <a:uFillTx/>
                <a:latin typeface="Times New Roman"/>
              </a:rPr>
              <a:t> Deliveries = UAF</a:t>
            </a:r>
            <a:endParaRPr b="0" lang="en-US" sz="3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r>
              <a:rPr b="0" lang="en-US" sz="1600" strike="noStrike" u="none">
                <a:solidFill>
                  <a:srgbClr val="000000"/>
                </a:solidFill>
                <a:effectLst/>
                <a:uFillTx/>
                <a:latin typeface="Times New Roman"/>
              </a:rPr>
              <a:t>Statement 1:</a:t>
            </a:r>
            <a:r>
              <a:rPr b="0" lang="en-US" sz="2800" strike="noStrike" u="none">
                <a:solidFill>
                  <a:srgbClr val="000000"/>
                </a:solidFill>
                <a:effectLst/>
                <a:uFillTx/>
                <a:latin typeface="Times New Roman"/>
              </a:rPr>
              <a:t> +100 - 90 =  10 (a loss)</a:t>
            </a:r>
            <a:endParaRPr b="0" lang="en-US" sz="2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Statement 2:</a:t>
            </a:r>
            <a:r>
              <a:rPr b="0" lang="en-US" sz="2800" strike="noStrike" u="none">
                <a:solidFill>
                  <a:srgbClr val="000000"/>
                </a:solidFill>
                <a:effectLst/>
                <a:uFillTx/>
                <a:latin typeface="Times New Roman"/>
              </a:rPr>
              <a:t> -100 + 90 = (10) a loss</a:t>
            </a:r>
            <a:endParaRPr b="0" lang="en-US" sz="28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GCO Meas. Conf. UAF Fundamentals</a:t>
            </a:r>
          </a:p>
        </p:txBody>
      </p:sp>
      <p:sp>
        <p:nvSpPr>
          <p:cNvPr id="4" name="PlaceHolder 3"/>
          <p:cNvSpPr>
            <a:spLocks noGrp="1"/>
          </p:cNvSpPr>
          <p:nvPr>
            <p:ph type="sldNum" idx="3"/>
          </p:nvPr>
        </p:nvSpPr>
        <p:spPr/>
        <p:txBody>
          <a:bodyPr/>
          <a:p>
            <a:fld id="{182A1BC7-0849-44C9-877D-C985125E3654}" type="slidenum">
              <a:t>4</a:t>
            </a:fld>
          </a:p>
        </p:txBody>
      </p:sp>
      <p:sp>
        <p:nvSpPr>
          <p:cNvPr id="5" name="PlaceHolder 4"/>
          <p:cNvSpPr>
            <a:spLocks noGrp="1"/>
          </p:cNvSpPr>
          <p:nvPr>
            <p:ph type="dt" idx="1"/>
          </p:nvPr>
        </p:nvSpPr>
        <p:spPr/>
        <p:txBody>
          <a:bodyPr/>
          <a:p>
            <a:r>
              <a:rPr lang="en-US"/>
              <a:t>June 28, 2000</a:t>
            </a: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85800" y="151920"/>
            <a:ext cx="7772400" cy="12956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996600"/>
              </a:solidFill>
              <a:effectLst/>
              <a:uFillTx/>
              <a:latin typeface="Times New Roman"/>
            </a:endParaRPr>
          </a:p>
        </p:txBody>
      </p:sp>
      <p:pic>
        <p:nvPicPr>
          <p:cNvPr id="42" name="" descr=""/>
          <p:cNvPicPr/>
          <p:nvPr/>
        </p:nvPicPr>
        <p:blipFill>
          <a:blip r:embed="rId1"/>
          <a:stretch/>
        </p:blipFill>
        <p:spPr>
          <a:xfrm>
            <a:off x="2844720" y="1700280"/>
            <a:ext cx="3452760" cy="3459240"/>
          </a:xfrm>
          <a:prstGeom prst="rect">
            <a:avLst/>
          </a:prstGeom>
          <a:noFill/>
          <a:ln w="0">
            <a:noFill/>
          </a:ln>
        </p:spPr>
      </p:pic>
      <p:sp>
        <p:nvSpPr>
          <p:cNvPr id="43" name=""/>
          <p:cNvSpPr/>
          <p:nvPr/>
        </p:nvSpPr>
        <p:spPr>
          <a:xfrm>
            <a:off x="609480" y="3429000"/>
            <a:ext cx="4191120" cy="5209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A wild goose chase!</a:t>
            </a:r>
            <a:endParaRPr b="0" lang="en-US" sz="2800" strike="noStrike" u="none">
              <a:solidFill>
                <a:srgbClr val="000000"/>
              </a:solidFill>
              <a:effectLst/>
              <a:uFillTx/>
              <a:latin typeface="Times New Roman"/>
            </a:endParaRPr>
          </a:p>
        </p:txBody>
      </p:sp>
      <p:sp>
        <p:nvSpPr>
          <p:cNvPr id="44" name=""/>
          <p:cNvSpPr/>
          <p:nvPr/>
        </p:nvSpPr>
        <p:spPr>
          <a:xfrm>
            <a:off x="4191120" y="2666880"/>
            <a:ext cx="3429000" cy="5209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Chasing your tail!</a:t>
            </a:r>
            <a:endParaRPr b="0" lang="en-US" sz="2800" strike="noStrike" u="none">
              <a:solidFill>
                <a:srgbClr val="000000"/>
              </a:solidFill>
              <a:effectLst/>
              <a:uFillTx/>
              <a:latin typeface="Times New Roman"/>
            </a:endParaRPr>
          </a:p>
        </p:txBody>
      </p:sp>
      <p:sp>
        <p:nvSpPr>
          <p:cNvPr id="45" name=""/>
          <p:cNvSpPr/>
          <p:nvPr/>
        </p:nvSpPr>
        <p:spPr>
          <a:xfrm>
            <a:off x="1020600" y="4460760"/>
            <a:ext cx="6599520" cy="5209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Looking for a ghost that isn’t there!</a:t>
            </a:r>
            <a:endParaRPr b="0" lang="en-US" sz="2800" strike="noStrike" u="none">
              <a:solidFill>
                <a:srgbClr val="000000"/>
              </a:solidFill>
              <a:effectLst/>
              <a:uFillTx/>
              <a:latin typeface="Times New Roman"/>
            </a:endParaRPr>
          </a:p>
        </p:txBody>
      </p:sp>
      <p:sp>
        <p:nvSpPr>
          <p:cNvPr id="46" name=""/>
          <p:cNvSpPr/>
          <p:nvPr/>
        </p:nvSpPr>
        <p:spPr>
          <a:xfrm>
            <a:off x="3809880" y="1752480"/>
            <a:ext cx="2971800" cy="5209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Destined to fail!</a:t>
            </a:r>
            <a:endParaRPr b="0" lang="en-US" sz="28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GCO Meas. Conf. UAF Fundamentals</a:t>
            </a:r>
          </a:p>
        </p:txBody>
      </p:sp>
      <p:sp>
        <p:nvSpPr>
          <p:cNvPr id="4" name="PlaceHolder 3"/>
          <p:cNvSpPr>
            <a:spLocks noGrp="1"/>
          </p:cNvSpPr>
          <p:nvPr>
            <p:ph type="sldNum" idx="3"/>
          </p:nvPr>
        </p:nvSpPr>
        <p:spPr/>
        <p:txBody>
          <a:bodyPr/>
          <a:p>
            <a:fld id="{3597ED21-BD80-4D0F-B2F6-56960AD73905}" type="slidenum">
              <a:t>5</a:t>
            </a:fld>
          </a:p>
        </p:txBody>
      </p:sp>
      <p:sp>
        <p:nvSpPr>
          <p:cNvPr id="5" name="PlaceHolder 4"/>
          <p:cNvSpPr>
            <a:spLocks noGrp="1"/>
          </p:cNvSpPr>
          <p:nvPr>
            <p:ph type="dt" idx="1"/>
          </p:nvPr>
        </p:nvSpPr>
        <p:spPr/>
        <p:txBody>
          <a:bodyPr/>
          <a:p>
            <a:r>
              <a:rPr lang="en-US"/>
              <a:t>June 28, 2000</a:t>
            </a: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47"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380880" y="1447920"/>
            <a:ext cx="8463240" cy="4415760"/>
          </a:xfrm>
          <a:prstGeom prst="rect">
            <a:avLst/>
          </a:prstGeom>
          <a:noFill/>
          <a:ln w="0">
            <a:noFill/>
          </a:ln>
        </p:spPr>
        <p:style>
          <a:lnRef idx="0"/>
          <a:fillRef idx="0"/>
          <a:effectRef idx="0"/>
          <a:fontRef idx="minor"/>
        </p:style>
        <p:txBody>
          <a:bodyPr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Times New Roman"/>
              </a:rPr>
              <a:t>LEGAL - ESE</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SPECIALIZED   VOCABULARY   OF   THE  LEGAL   PROFESSION</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Times New Roman"/>
              </a:rPr>
              <a:t>HOUSTON - ESE</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SPECIALIZED   VOCABULARY   OF   THE  HOUSTON   OFFICE</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Times New Roman"/>
              </a:rPr>
              <a:t>OTHER KNOWN  “ESE’S” include….</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Bushton - ese</a:t>
            </a:r>
            <a:r>
              <a:rPr b="1" lang="en-US" sz="1600" strike="noStrike" u="sng">
                <a:solidFill>
                  <a:srgbClr val="000000"/>
                </a:solidFill>
                <a:effectLst/>
                <a:uFillTx/>
                <a:latin typeface="Times New Roman"/>
              </a:rPr>
              <a:t>	</a:t>
            </a:r>
            <a:r>
              <a:rPr b="0" lang="en-US" sz="1600" strike="noStrike" u="none">
                <a:solidFill>
                  <a:srgbClr val="000000"/>
                </a:solidFill>
                <a:effectLst/>
                <a:uFillTx/>
                <a:latin typeface="Times New Roman"/>
              </a:rPr>
              <a:t>:where “Shrinkage”  means extraction losses </a:t>
            </a:r>
            <a:r>
              <a:rPr b="0" lang="en-US" sz="1600" strike="noStrike" u="sng">
                <a:solidFill>
                  <a:srgbClr val="000000"/>
                </a:solidFill>
                <a:effectLst/>
                <a:uFillTx/>
                <a:latin typeface="Times New Roman"/>
              </a:rPr>
              <a:t>and</a:t>
            </a:r>
            <a:r>
              <a:rPr b="0" lang="en-US" sz="1600" strike="noStrike" u="none">
                <a:solidFill>
                  <a:srgbClr val="000000"/>
                </a:solidFill>
                <a:effectLst/>
                <a:uFillTx/>
                <a:latin typeface="Times New Roman"/>
              </a:rPr>
              <a:t> fuel;  OR  not! - depending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on  who’s talking</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Beatrice - ese</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:where UAF means the same as unmetered gas</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Nebraska - ese</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:where “guys” equates to “y'all” in Texasese</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GMS - ese</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:well, who knows!</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54" name=""/>
          <p:cNvSpPr/>
          <p:nvPr/>
        </p:nvSpPr>
        <p:spPr>
          <a:xfrm>
            <a:off x="685800" y="152280"/>
            <a:ext cx="7620120" cy="13129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000000"/>
              </a:solidFill>
              <a:effectLst/>
              <a:uFillTx/>
              <a:latin typeface="Times New Roman"/>
            </a:endParaRPr>
          </a:p>
        </p:txBody>
      </p:sp>
      <p:sp>
        <p:nvSpPr>
          <p:cNvPr id="2" name="PlaceHolder 1"/>
          <p:cNvSpPr>
            <a:spLocks noGrp="1"/>
          </p:cNvSpPr>
          <p:nvPr>
            <p:ph type="ftr" idx="2"/>
          </p:nvPr>
        </p:nvSpPr>
        <p:spPr/>
        <p:txBody>
          <a:bodyPr/>
          <a:p>
            <a:r>
              <a:t>GCO Meas. Conf. UAF Fundamentals</a:t>
            </a:r>
          </a:p>
        </p:txBody>
      </p:sp>
      <p:sp>
        <p:nvSpPr>
          <p:cNvPr id="3" name="PlaceHolder 2"/>
          <p:cNvSpPr>
            <a:spLocks noGrp="1"/>
          </p:cNvSpPr>
          <p:nvPr>
            <p:ph type="sldNum" idx="3"/>
          </p:nvPr>
        </p:nvSpPr>
        <p:spPr/>
        <p:txBody>
          <a:bodyPr/>
          <a:p>
            <a:fld id="{F672D7E7-F6FD-4715-B0D5-EF64F411BFC8}" type="slidenum">
              <a:t>6</a:t>
            </a:fld>
          </a:p>
        </p:txBody>
      </p:sp>
      <p:sp>
        <p:nvSpPr>
          <p:cNvPr id="4" name="PlaceHolder 3"/>
          <p:cNvSpPr>
            <a:spLocks noGrp="1"/>
          </p:cNvSpPr>
          <p:nvPr>
            <p:ph type="dt" idx="1"/>
          </p:nvPr>
        </p:nvSpPr>
        <p:spPr/>
        <p:txBody>
          <a:bodyPr/>
          <a:p>
            <a:r>
              <a:rPr lang="en-US"/>
              <a:t>June 28, 2000</a:t>
            </a: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55"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1523880" y="1752480"/>
            <a:ext cx="5791320" cy="3807720"/>
          </a:xfrm>
          <a:prstGeom prst="rect">
            <a:avLst/>
          </a:prstGeom>
          <a:noFill/>
          <a:ln w="0">
            <a:noFill/>
          </a:ln>
        </p:spPr>
        <p:style>
          <a:lnRef idx="0"/>
          <a:fillRef idx="0"/>
          <a:effectRef idx="0"/>
          <a:fontRef idx="minor"/>
        </p:style>
        <p:txBody>
          <a:bodyPr lIns="90360" rIns="90360" tIns="44280" bIns="442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sng">
                <a:solidFill>
                  <a:srgbClr val="000000"/>
                </a:solidFill>
                <a:effectLst/>
                <a:uFillTx/>
                <a:latin typeface="Times New Roman"/>
              </a:rPr>
              <a:t>Houston - ese</a:t>
            </a:r>
            <a:r>
              <a:rPr b="1" lang="en-US" sz="3200" strike="noStrike" u="none">
                <a:solidFill>
                  <a:srgbClr val="000000"/>
                </a:solidFill>
                <a:effectLst/>
                <a:uFillTx/>
                <a:latin typeface="Times New Roman"/>
              </a:rPr>
              <a:t>      </a:t>
            </a:r>
            <a:r>
              <a:rPr b="1" lang="en-US" sz="1800" strike="noStrike" u="none">
                <a:solidFill>
                  <a:srgbClr val="000000"/>
                </a:solidFill>
                <a:effectLst/>
                <a:uFillTx/>
                <a:latin typeface="Times New Roman"/>
              </a:rPr>
              <a:t>circa 1996</a:t>
            </a:r>
            <a:endParaRPr b="0" lang="en-US" sz="1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NNG’s    UAF    is:</a:t>
            </a:r>
            <a:endParaRPr b="0" lang="en-US" sz="3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14.4  BCF</a:t>
            </a:r>
            <a:endParaRPr b="0" lang="en-US" sz="3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$35,000,000</a:t>
            </a:r>
            <a:endParaRPr b="0" lang="en-US" sz="3600" strike="noStrike" u="none">
              <a:solidFill>
                <a:srgbClr val="000000"/>
              </a:solidFill>
              <a:effectLst/>
              <a:uFillTx/>
              <a:latin typeface="Times New Roman"/>
            </a:endParaRPr>
          </a:p>
        </p:txBody>
      </p:sp>
      <p:sp>
        <p:nvSpPr>
          <p:cNvPr id="62" name=""/>
          <p:cNvSpPr/>
          <p:nvPr/>
        </p:nvSpPr>
        <p:spPr>
          <a:xfrm>
            <a:off x="1263600" y="152280"/>
            <a:ext cx="6618240" cy="13129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000000"/>
              </a:solidFill>
              <a:effectLst/>
              <a:uFillTx/>
              <a:latin typeface="Times New Roman"/>
            </a:endParaRPr>
          </a:p>
        </p:txBody>
      </p:sp>
      <p:sp>
        <p:nvSpPr>
          <p:cNvPr id="2" name="PlaceHolder 1"/>
          <p:cNvSpPr>
            <a:spLocks noGrp="1"/>
          </p:cNvSpPr>
          <p:nvPr>
            <p:ph type="ftr" idx="2"/>
          </p:nvPr>
        </p:nvSpPr>
        <p:spPr/>
        <p:txBody>
          <a:bodyPr/>
          <a:p>
            <a:r>
              <a:t>GCO Meas. Conf. UAF Fundamentals</a:t>
            </a:r>
          </a:p>
        </p:txBody>
      </p:sp>
      <p:sp>
        <p:nvSpPr>
          <p:cNvPr id="3" name="PlaceHolder 2"/>
          <p:cNvSpPr>
            <a:spLocks noGrp="1"/>
          </p:cNvSpPr>
          <p:nvPr>
            <p:ph type="sldNum" idx="3"/>
          </p:nvPr>
        </p:nvSpPr>
        <p:spPr/>
        <p:txBody>
          <a:bodyPr/>
          <a:p>
            <a:fld id="{AB5753B2-B37A-494B-B097-0C55F973EEB5}" type="slidenum">
              <a:t>7</a:t>
            </a:fld>
          </a:p>
        </p:txBody>
      </p:sp>
      <p:sp>
        <p:nvSpPr>
          <p:cNvPr id="4" name="PlaceHolder 3"/>
          <p:cNvSpPr>
            <a:spLocks noGrp="1"/>
          </p:cNvSpPr>
          <p:nvPr>
            <p:ph type="dt" idx="1"/>
          </p:nvPr>
        </p:nvSpPr>
        <p:spPr/>
        <p:txBody>
          <a:bodyPr/>
          <a:p>
            <a:r>
              <a:rPr lang="en-US"/>
              <a:t>June 28, 2000</a:t>
            </a: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63"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a:off x="150840" y="2133720"/>
            <a:ext cx="8696160" cy="3397320"/>
          </a:xfrm>
          <a:prstGeom prst="rect">
            <a:avLst/>
          </a:prstGeom>
          <a:noFill/>
          <a:ln w="0">
            <a:noFill/>
          </a:ln>
        </p:spPr>
        <p:style>
          <a:lnRef idx="0"/>
          <a:fillRef idx="0"/>
          <a:effectRef idx="0"/>
          <a:fontRef idx="minor"/>
        </p:style>
        <p:txBody>
          <a:bodyPr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Misnomer !!!!!!!!!</a:t>
            </a:r>
            <a:endParaRPr b="0" lang="en-US" sz="4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NNG’s  UAF  was  NOT  $35,000,000</a:t>
            </a:r>
            <a:endParaRPr b="0" lang="en-US" sz="2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700" strike="noStrike" u="none">
                <a:solidFill>
                  <a:srgbClr val="000000"/>
                </a:solidFill>
                <a:effectLst/>
                <a:uFillTx/>
                <a:latin typeface="Times New Roman"/>
              </a:rPr>
              <a:t>$35,000,000 was the value of the combined </a:t>
            </a:r>
            <a:r>
              <a:rPr b="1" lang="en-US" sz="2700" strike="noStrike" u="sng">
                <a:solidFill>
                  <a:srgbClr val="000000"/>
                </a:solidFill>
                <a:effectLst/>
                <a:uFillTx/>
                <a:latin typeface="Times New Roman"/>
              </a:rPr>
              <a:t>OVER /</a:t>
            </a:r>
            <a:r>
              <a:rPr b="1" lang="en-US" sz="2700" strike="noStrike" u="none">
                <a:solidFill>
                  <a:srgbClr val="000000"/>
                </a:solidFill>
                <a:effectLst/>
                <a:uFillTx/>
                <a:latin typeface="Times New Roman"/>
              </a:rPr>
              <a:t> (</a:t>
            </a:r>
            <a:r>
              <a:rPr b="1" lang="en-US" sz="2700" strike="noStrike" u="sng">
                <a:solidFill>
                  <a:srgbClr val="000000"/>
                </a:solidFill>
                <a:effectLst/>
                <a:uFillTx/>
                <a:latin typeface="Times New Roman"/>
              </a:rPr>
              <a:t>UNDER) RETAINAGE</a:t>
            </a:r>
            <a:r>
              <a:rPr b="1" lang="en-US" sz="2700" strike="noStrike" u="none">
                <a:solidFill>
                  <a:srgbClr val="000000"/>
                </a:solidFill>
                <a:effectLst/>
                <a:uFillTx/>
                <a:latin typeface="Times New Roman"/>
              </a:rPr>
              <a:t> of NNG’s fuel/company used gas and UAF.</a:t>
            </a:r>
            <a:endParaRPr b="0" lang="en-US" sz="2700" strike="noStrike" u="none">
              <a:solidFill>
                <a:srgbClr val="000000"/>
              </a:solidFill>
              <a:effectLst/>
              <a:uFillTx/>
              <a:latin typeface="Times New Roman"/>
            </a:endParaRPr>
          </a:p>
        </p:txBody>
      </p:sp>
      <p:sp>
        <p:nvSpPr>
          <p:cNvPr id="70" name=""/>
          <p:cNvSpPr/>
          <p:nvPr/>
        </p:nvSpPr>
        <p:spPr>
          <a:xfrm>
            <a:off x="1187280" y="228600"/>
            <a:ext cx="6618600" cy="13129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000000"/>
              </a:solidFill>
              <a:effectLst/>
              <a:uFillTx/>
              <a:latin typeface="Times New Roman"/>
            </a:endParaRPr>
          </a:p>
        </p:txBody>
      </p:sp>
      <p:sp>
        <p:nvSpPr>
          <p:cNvPr id="2" name="PlaceHolder 1"/>
          <p:cNvSpPr>
            <a:spLocks noGrp="1"/>
          </p:cNvSpPr>
          <p:nvPr>
            <p:ph type="ftr" idx="2"/>
          </p:nvPr>
        </p:nvSpPr>
        <p:spPr/>
        <p:txBody>
          <a:bodyPr/>
          <a:p>
            <a:r>
              <a:t>GCO Meas. Conf. UAF Fundamentals</a:t>
            </a:r>
          </a:p>
        </p:txBody>
      </p:sp>
      <p:sp>
        <p:nvSpPr>
          <p:cNvPr id="3" name="PlaceHolder 2"/>
          <p:cNvSpPr>
            <a:spLocks noGrp="1"/>
          </p:cNvSpPr>
          <p:nvPr>
            <p:ph type="sldNum" idx="3"/>
          </p:nvPr>
        </p:nvSpPr>
        <p:spPr/>
        <p:txBody>
          <a:bodyPr/>
          <a:p>
            <a:fld id="{C701D056-1C2E-4676-B13E-80E820371874}" type="slidenum">
              <a:t>8</a:t>
            </a:fld>
          </a:p>
        </p:txBody>
      </p:sp>
      <p:sp>
        <p:nvSpPr>
          <p:cNvPr id="4" name="PlaceHolder 3"/>
          <p:cNvSpPr>
            <a:spLocks noGrp="1"/>
          </p:cNvSpPr>
          <p:nvPr>
            <p:ph type="dt" idx="1"/>
          </p:nvPr>
        </p:nvSpPr>
        <p:spPr/>
        <p:txBody>
          <a:bodyPr/>
          <a:p>
            <a:r>
              <a:rPr lang="en-US"/>
              <a:t>June 28, 2000</a:t>
            </a: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efd1"/>
            </a:gs>
            <a:gs pos="100000">
              <a:srgbClr val="d1c39f"/>
            </a:gs>
          </a:gsLst>
          <a:path path="rect">
            <a:fillToRect l="50000" t="50000" r="50000" b="50000"/>
          </a:path>
        </a:gradFill>
      </p:bgPr>
    </p:bg>
    <p:spTree>
      <p:nvGrpSpPr>
        <p:cNvPr id="1" name=""/>
        <p:cNvGrpSpPr/>
        <p:nvPr/>
      </p:nvGrpSpPr>
      <p:grpSpPr>
        <a:xfrm>
          <a:off x="0" y="0"/>
          <a:ext cx="0" cy="0"/>
          <a:chOff x="0" y="0"/>
          <a:chExt cx="0" cy="0"/>
        </a:xfrm>
      </p:grpSpPr>
      <p:sp>
        <p:nvSpPr>
          <p:cNvPr id="71"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7" name=""/>
          <p:cNvSpPr/>
          <p:nvPr/>
        </p:nvSpPr>
        <p:spPr>
          <a:xfrm>
            <a:off x="528480" y="1752480"/>
            <a:ext cx="7853400" cy="3900600"/>
          </a:xfrm>
          <a:prstGeom prst="rect">
            <a:avLst/>
          </a:prstGeom>
          <a:noFill/>
          <a:ln w="0">
            <a:noFill/>
          </a:ln>
        </p:spPr>
        <p:style>
          <a:lnRef idx="0"/>
          <a:fillRef idx="0"/>
          <a:effectRef idx="0"/>
          <a:fontRef idx="minor"/>
        </p:style>
        <p:txBody>
          <a:bodyPr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FUEL and COMPANY USED       </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Minus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FUEL   RETAINED</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Equals</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OVER(UNDER) RETAINED FUEL</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and</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Physical UAF           </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Minus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UAF   RETAINED</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Equals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OVER (UNDER) RETAINED UAF</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Resultant Being</a:t>
            </a:r>
            <a:endParaRPr b="0" lang="en-US" sz="3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Over(under) retained fuel + Over (under) Retained UAF = UAF</a:t>
            </a:r>
            <a:endParaRPr b="0" lang="en-US" sz="2000" strike="noStrike" u="none">
              <a:solidFill>
                <a:srgbClr val="000000"/>
              </a:solidFill>
              <a:effectLst/>
              <a:uFillTx/>
              <a:latin typeface="Times New Roman"/>
            </a:endParaRPr>
          </a:p>
        </p:txBody>
      </p:sp>
      <p:sp>
        <p:nvSpPr>
          <p:cNvPr id="78" name=""/>
          <p:cNvSpPr/>
          <p:nvPr/>
        </p:nvSpPr>
        <p:spPr>
          <a:xfrm>
            <a:off x="1263600" y="152280"/>
            <a:ext cx="6618240" cy="13129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996600"/>
                </a:solidFill>
                <a:effectLst/>
                <a:uFillTx/>
                <a:latin typeface="Times New Roman"/>
              </a:rPr>
              <a:t>GCO Measurement Conference</a:t>
            </a:r>
            <a:br>
              <a:rPr sz="4000"/>
            </a:br>
            <a:r>
              <a:rPr b="0" lang="en-US" sz="4000" strike="noStrike" u="none">
                <a:solidFill>
                  <a:srgbClr val="996600"/>
                </a:solidFill>
                <a:effectLst/>
                <a:uFillTx/>
                <a:latin typeface="Times New Roman"/>
              </a:rPr>
              <a:t>June 28, 2000</a:t>
            </a:r>
            <a:endParaRPr b="0" lang="en-US" sz="4000" strike="noStrike" u="none">
              <a:solidFill>
                <a:srgbClr val="000000"/>
              </a:solidFill>
              <a:effectLst/>
              <a:uFillTx/>
              <a:latin typeface="Times New Roman"/>
            </a:endParaRPr>
          </a:p>
        </p:txBody>
      </p:sp>
      <p:sp>
        <p:nvSpPr>
          <p:cNvPr id="2" name="PlaceHolder 1"/>
          <p:cNvSpPr>
            <a:spLocks noGrp="1"/>
          </p:cNvSpPr>
          <p:nvPr>
            <p:ph type="ftr" idx="2"/>
          </p:nvPr>
        </p:nvSpPr>
        <p:spPr/>
        <p:txBody>
          <a:bodyPr/>
          <a:p>
            <a:r>
              <a:t>GCO Meas. Conf. UAF Fundamentals</a:t>
            </a:r>
          </a:p>
        </p:txBody>
      </p:sp>
      <p:sp>
        <p:nvSpPr>
          <p:cNvPr id="3" name="PlaceHolder 2"/>
          <p:cNvSpPr>
            <a:spLocks noGrp="1"/>
          </p:cNvSpPr>
          <p:nvPr>
            <p:ph type="sldNum" idx="3"/>
          </p:nvPr>
        </p:nvSpPr>
        <p:spPr/>
        <p:txBody>
          <a:bodyPr/>
          <a:p>
            <a:fld id="{5E654861-AD7E-4D74-BB2B-6835F2A8447E}" type="slidenum">
              <a:t>9</a:t>
            </a:fld>
          </a:p>
        </p:txBody>
      </p:sp>
      <p:sp>
        <p:nvSpPr>
          <p:cNvPr id="4" name="PlaceHolder 3"/>
          <p:cNvSpPr>
            <a:spLocks noGrp="1"/>
          </p:cNvSpPr>
          <p:nvPr>
            <p:ph type="dt" idx="1"/>
          </p:nvPr>
        </p:nvSpPr>
        <p:spPr/>
        <p:txBody>
          <a:bodyPr/>
          <a:p>
            <a:r>
              <a:rPr lang="en-US"/>
              <a:t>June 28, 2000</a:t>
            </a: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1429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2000-06-15T10:29:28Z</dcterms:created>
  <dc:creator>Steven A Klimesh</dc:creator>
  <dc:description/>
  <dc:language>en-US</dc:language>
  <cp:lastModifiedBy>Steven A Klimesh</cp:lastModifiedBy>
  <cp:lastPrinted>2000-07-21T19:05:06Z</cp:lastPrinted>
  <dcterms:modified xsi:type="dcterms:W3CDTF">2000-07-24T14:34:42Z</dcterms:modified>
  <cp:revision>67</cp:revision>
  <dc:subject/>
  <dc:title>GCO Measurement Conference June 28, 2000</dc:title>
</cp:coreProperties>
</file>