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-360"/>
            <a:ext cx="2987640" cy="45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3"/>
          </p:nvPr>
        </p:nvSpPr>
        <p:spPr>
          <a:xfrm>
            <a:off x="3882600" y="-360"/>
            <a:ext cx="2987640" cy="45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118880" y="678960"/>
            <a:ext cx="4632120" cy="347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896400" y="4379760"/>
            <a:ext cx="5077080" cy="415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4"/>
          </p:nvPr>
        </p:nvSpPr>
        <p:spPr>
          <a:xfrm>
            <a:off x="-360" y="8758080"/>
            <a:ext cx="2987640" cy="4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5"/>
          </p:nvPr>
        </p:nvSpPr>
        <p:spPr>
          <a:xfrm>
            <a:off x="3882600" y="8758080"/>
            <a:ext cx="2987640" cy="45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D54B784-7D8C-40AC-916C-789B3352E6E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3040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opposed to policy development, business continuity planning, application context diagramming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39190F-2B45-442D-9A88-1CA2920EED85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F0F25C-8D51-4D58-BA36-72325789E91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76320"/>
          <a:ext cx="847800" cy="8474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76320"/>
                    <a:ext cx="847800" cy="847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PlaceHolder 4"/>
          <p:cNvSpPr>
            <a:spLocks noGrp="1"/>
          </p:cNvSpPr>
          <p:nvPr>
            <p:ph type="sldNum" idx="2"/>
          </p:nvPr>
        </p:nvSpPr>
        <p:spPr>
          <a:xfrm>
            <a:off x="6858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6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6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0CDABF1-1413-48AC-8821-5713D02F5000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4572000" y="3886200"/>
            <a:ext cx="3352680" cy="20574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27000" y="131400"/>
            <a:ext cx="2959200" cy="93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Do Changing Companies Experience?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94040" y="2209680"/>
            <a:ext cx="3304800" cy="3305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5400000">
            <a:off x="2889360" y="2158920"/>
            <a:ext cx="3304080" cy="3305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0800000">
            <a:off x="2938320" y="2159640"/>
            <a:ext cx="3304800" cy="330444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6200000">
            <a:off x="2938320" y="2212560"/>
            <a:ext cx="3304800" cy="3305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5400000">
            <a:off x="2919240" y="1892520"/>
            <a:ext cx="3304440" cy="3304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2125" y="82"/>
                </a:moveTo>
                <a:arcTo wR="10800" hR="10800" stAng="-4977067" swAng="4977067"/>
                <a:lnTo>
                  <a:pt x="10800" y="10800"/>
                </a:lnTo>
                <a:close/>
              </a:path>
              <a:path fill="none" w="21600" h="21600">
                <a:moveTo>
                  <a:pt x="12125" y="82"/>
                </a:moveTo>
                <a:arcTo wR="10800" hR="10800" stAng="-4977067" swAng="4977067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5400000">
            <a:off x="2920680" y="1527480"/>
            <a:ext cx="3304440" cy="345312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630" y="702"/>
                </a:moveTo>
                <a:arcTo wR="10800" hR="10800" stAng="-4153869" swAng="4153869"/>
                <a:lnTo>
                  <a:pt x="10800" y="10800"/>
                </a:lnTo>
                <a:close/>
              </a:path>
              <a:path fill="none" w="21600" h="21600">
                <a:moveTo>
                  <a:pt x="14630" y="702"/>
                </a:moveTo>
                <a:arcTo wR="10800" hR="10800" stAng="-4153869" swAng="4153869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5400000">
            <a:off x="2918880" y="2466000"/>
            <a:ext cx="3305880" cy="330516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8376" y="276"/>
                </a:moveTo>
                <a:arcTo wR="10800" hR="10800" stAng="-6178174" swAng="6178174"/>
                <a:lnTo>
                  <a:pt x="10800" y="10800"/>
                </a:lnTo>
                <a:close/>
              </a:path>
              <a:path fill="none" w="21600" h="21600">
                <a:moveTo>
                  <a:pt x="8376" y="276"/>
                </a:moveTo>
                <a:arcTo wR="10800" hR="10800" stAng="-6178174" swAng="6178174"/>
              </a:path>
            </a:pathLst>
          </a:custGeom>
          <a:noFill/>
          <a:ln w="76320">
            <a:solidFill>
              <a:srgbClr val="c0c0c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00400" y="2666880"/>
            <a:ext cx="228600" cy="228600"/>
          </a:xfrm>
          <a:prstGeom prst="ellipse">
            <a:avLst/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664240" y="2666880"/>
            <a:ext cx="228600" cy="228600"/>
          </a:xfrm>
          <a:prstGeom prst="ellipse">
            <a:avLst/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200400" y="4800600"/>
            <a:ext cx="228600" cy="228600"/>
          </a:xfrm>
          <a:prstGeom prst="ellipse">
            <a:avLst/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64240" y="4800600"/>
            <a:ext cx="228600" cy="228600"/>
          </a:xfrm>
          <a:prstGeom prst="ellipse">
            <a:avLst/>
          </a:prstGeom>
          <a:solidFill>
            <a:srgbClr val="0066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0" y="1676520"/>
            <a:ext cx="0" cy="4267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19320" y="3886200"/>
            <a:ext cx="6705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94400" y="5029200"/>
            <a:ext cx="1110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Surprise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875960" y="2057400"/>
            <a:ext cx="1941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“We’re in control”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19800" y="2057400"/>
            <a:ext cx="20019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Turnover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Emphasis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Recognition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206040" y="4603680"/>
            <a:ext cx="1485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“Blind Spot”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Errors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Overlook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7360" indent="-117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Ignore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80880" y="1447920"/>
            <a:ext cx="685800" cy="4876560"/>
          </a:xfrm>
          <a:prstGeom prst="rect">
            <a:avLst/>
          </a:prstGeom>
          <a:solidFill>
            <a:srgbClr val="c0c0c0"/>
          </a:solidFill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6200000">
            <a:off x="-918720" y="3659040"/>
            <a:ext cx="3211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 Environment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6200000">
            <a:off x="918360" y="4752360"/>
            <a:ext cx="11833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Inefficient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Ineffective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6200000">
            <a:off x="995400" y="2515680"/>
            <a:ext cx="10256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Efficient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Effective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37040" y="5862600"/>
            <a:ext cx="780480" cy="32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5680" rIns="85680" tIns="42840" bIns="428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Aware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24960" y="5862600"/>
            <a:ext cx="1017000" cy="32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5680" rIns="85680" tIns="42840" bIns="428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Unaware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Transition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DF69FBE-3E5D-4A39-83C3-4DBE56B01B91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1162080" y="260280"/>
            <a:ext cx="2214360" cy="69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Control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533520" y="1676520"/>
          <a:ext cx="8076960" cy="4599000"/>
        </p:xfrm>
        <a:graphic>
          <a:graphicData uri="http://schemas.openxmlformats.org/drawingml/2006/table">
            <a:tbl>
              <a:tblPr/>
              <a:tblGrid>
                <a:gridCol w="4038480"/>
                <a:gridCol w="4038480"/>
              </a:tblGrid>
              <a:tr h="3074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66ff"/>
                          </a:solidFill>
                          <a:effectLst/>
                          <a:uFillTx/>
                          <a:latin typeface="Arial"/>
                        </a:rPr>
                        <a:t>Area of Concern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66ff"/>
                          </a:solidFill>
                          <a:effectLst/>
                          <a:uFillTx/>
                          <a:latin typeface="Arial"/>
                        </a:rPr>
                        <a:t>Key Activities to Mitigate Risks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76840"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66ff"/>
                          </a:solidFill>
                          <a:effectLst/>
                          <a:uFillTx/>
                          <a:latin typeface="Arial"/>
                        </a:rPr>
                        <a:t>Cash Control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90180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3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Fraud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Payment Errors and Omissions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Unauthorized Purchases and Expenses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Formation of an enterprise wide Cash Committee for oversight &amp; authorization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New cash management process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Deployment of cash forecasting system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</a:tr>
              <a:tr h="276840"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66ff"/>
                          </a:solidFill>
                          <a:effectLst/>
                          <a:uFillTx/>
                          <a:latin typeface="Arial"/>
                        </a:rPr>
                        <a:t>Asset Protection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Exit Procedures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Disgruntled Employee Acts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Malicious Third Party Attacks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Theft of Intellectual Property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Proactive monitoring of security termination activities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Increased penetration testing of likely access points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Oversight of e-mail blocking and quarantining processes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Heightened levels of network and employee monitoring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</a:tr>
              <a:tr h="276840"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66ff"/>
                          </a:solidFill>
                          <a:effectLst/>
                          <a:uFillTx/>
                          <a:latin typeface="Arial"/>
                        </a:rPr>
                        <a:t>Data Integrity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12675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Authorized System Changes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Loss of Data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Availability of Systems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30000"/>
                        </a:lnSpc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Technology Segregation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Application development activities halted  –critical maintenance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Oversight and quality assurance of all application security cleanup efforts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marL="171360" indent="-171360"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Arial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Oversight of plans for technology separation between “New Company” &amp; “Estate” systems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66ff"/>
                      </a:solidFill>
                      <a:prstDash val="solid"/>
                    </a:lnL>
                    <a:lnR w="5760">
                      <a:solidFill>
                        <a:srgbClr val="0066ff"/>
                      </a:solidFill>
                      <a:prstDash val="solid"/>
                    </a:lnR>
                    <a:lnT w="5760">
                      <a:solidFill>
                        <a:srgbClr val="0066ff"/>
                      </a:solidFill>
                      <a:prstDash val="solid"/>
                    </a:lnT>
                    <a:lnB w="5760">
                      <a:solidFill>
                        <a:srgbClr val="0066ff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Control Activities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7E0715-39A5-4713-A3C2-E66BE95B279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1162080" y="260280"/>
            <a:ext cx="2214360" cy="69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Control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43080" y="1150920"/>
            <a:ext cx="4686120" cy="3862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148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Cash Disbursements       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End Time:  7:30 A.M.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152960" y="52560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8280" y="17780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Goods and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8280" y="25178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 Receipt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68280" y="328932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Activity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11280" y="17780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iBuyit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511280" y="25178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iPayit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511280" y="328932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Systems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536840" y="2197080"/>
            <a:ext cx="164880" cy="139680"/>
          </a:xfrm>
          <a:prstGeom prst="triangle">
            <a:avLst>
              <a:gd name="adj" fmla="val 50000"/>
            </a:avLst>
          </a:prstGeom>
          <a:solidFill>
            <a:srgbClr val="2bb58e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781360" y="25178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46400" y="2441520"/>
            <a:ext cx="939960" cy="749520"/>
          </a:xfrm>
          <a:prstGeom prst="flowChartMultidocumen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BU Payables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75160" y="25178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“Cash Czar”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654960" y="2517840"/>
            <a:ext cx="86328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Committee Approval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823160" y="251784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75160" y="171468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Emergency Requests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22200" y="480060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BU 5 Day Forecasting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79360" y="5600880"/>
            <a:ext cx="939960" cy="749160"/>
          </a:xfrm>
          <a:prstGeom prst="flowChartMultidocumen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 Retention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536840" y="4800600"/>
            <a:ext cx="863640" cy="596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 Cash Forecasting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059360" y="4724280"/>
            <a:ext cx="939600" cy="749520"/>
          </a:xfrm>
          <a:prstGeom prst="flowChartMultidocumen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5" name=""/>
          <p:cNvCxnSpPr>
            <a:stCxn id="51" idx="3"/>
            <a:endCxn id="55" idx="1"/>
          </p:cNvCxnSpPr>
          <p:nvPr/>
        </p:nvCxnSpPr>
        <p:spPr>
          <a:xfrm>
            <a:off x="2374560" y="2076120"/>
            <a:ext cx="407160" cy="74052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6" name=""/>
          <p:cNvCxnSpPr>
            <a:stCxn id="53" idx="3"/>
            <a:endCxn id="55" idx="1"/>
          </p:cNvCxnSpPr>
          <p:nvPr/>
        </p:nvCxnSpPr>
        <p:spPr>
          <a:xfrm flipV="1">
            <a:off x="2374560" y="2815560"/>
            <a:ext cx="407160" cy="7722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7" name=""/>
          <p:cNvCxnSpPr>
            <a:stCxn id="52" idx="3"/>
            <a:endCxn id="55" idx="1"/>
          </p:cNvCxnSpPr>
          <p:nvPr/>
        </p:nvCxnSpPr>
        <p:spPr>
          <a:xfrm>
            <a:off x="2374560" y="2815920"/>
            <a:ext cx="40716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8" name=""/>
          <p:cNvCxnSpPr>
            <a:stCxn id="50" idx="3"/>
            <a:endCxn id="53" idx="1"/>
          </p:cNvCxnSpPr>
          <p:nvPr/>
        </p:nvCxnSpPr>
        <p:spPr>
          <a:xfrm>
            <a:off x="1231920" y="3587400"/>
            <a:ext cx="280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9" name=""/>
          <p:cNvCxnSpPr>
            <a:stCxn id="49" idx="3"/>
            <a:endCxn id="52" idx="1"/>
          </p:cNvCxnSpPr>
          <p:nvPr/>
        </p:nvCxnSpPr>
        <p:spPr>
          <a:xfrm>
            <a:off x="1231920" y="2815920"/>
            <a:ext cx="280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0" name=""/>
          <p:cNvCxnSpPr>
            <a:stCxn id="48" idx="3"/>
            <a:endCxn id="51" idx="1"/>
          </p:cNvCxnSpPr>
          <p:nvPr/>
        </p:nvCxnSpPr>
        <p:spPr>
          <a:xfrm>
            <a:off x="1231920" y="2076120"/>
            <a:ext cx="280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1" name=""/>
          <p:cNvCxnSpPr>
            <a:stCxn id="55" idx="3"/>
            <a:endCxn id="56" idx="1"/>
          </p:cNvCxnSpPr>
          <p:nvPr/>
        </p:nvCxnSpPr>
        <p:spPr>
          <a:xfrm>
            <a:off x="3644640" y="2815920"/>
            <a:ext cx="4021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2" name=""/>
          <p:cNvCxnSpPr>
            <a:stCxn id="56" idx="3"/>
            <a:endCxn id="57" idx="1"/>
          </p:cNvCxnSpPr>
          <p:nvPr/>
        </p:nvCxnSpPr>
        <p:spPr>
          <a:xfrm>
            <a:off x="4986360" y="2815920"/>
            <a:ext cx="38952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3" name=""/>
          <p:cNvCxnSpPr>
            <a:stCxn id="57" idx="3"/>
            <a:endCxn id="58" idx="1"/>
          </p:cNvCxnSpPr>
          <p:nvPr/>
        </p:nvCxnSpPr>
        <p:spPr>
          <a:xfrm>
            <a:off x="6238800" y="2815920"/>
            <a:ext cx="4168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4" name=""/>
          <p:cNvCxnSpPr>
            <a:stCxn id="58" idx="3"/>
            <a:endCxn id="59" idx="1"/>
          </p:cNvCxnSpPr>
          <p:nvPr/>
        </p:nvCxnSpPr>
        <p:spPr>
          <a:xfrm>
            <a:off x="7517880" y="2815920"/>
            <a:ext cx="3056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5" name=""/>
          <p:cNvCxnSpPr>
            <a:stCxn id="60" idx="2"/>
            <a:endCxn id="57" idx="0"/>
          </p:cNvCxnSpPr>
          <p:nvPr/>
        </p:nvCxnSpPr>
        <p:spPr>
          <a:xfrm>
            <a:off x="5806800" y="2311200"/>
            <a:ext cx="1080" cy="20700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6" name=""/>
          <p:cNvCxnSpPr>
            <a:stCxn id="61" idx="2"/>
            <a:endCxn id="62" idx="0"/>
          </p:cNvCxnSpPr>
          <p:nvPr/>
        </p:nvCxnSpPr>
        <p:spPr>
          <a:xfrm flipH="1">
            <a:off x="748800" y="5397120"/>
            <a:ext cx="5760" cy="2041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7" name=""/>
          <p:cNvCxnSpPr>
            <a:stCxn id="61" idx="3"/>
            <a:endCxn id="63" idx="1"/>
          </p:cNvCxnSpPr>
          <p:nvPr/>
        </p:nvCxnSpPr>
        <p:spPr>
          <a:xfrm>
            <a:off x="1185480" y="5098680"/>
            <a:ext cx="35136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8" name=""/>
          <p:cNvCxnSpPr>
            <a:stCxn id="63" idx="3"/>
            <a:endCxn id="64" idx="1"/>
          </p:cNvCxnSpPr>
          <p:nvPr/>
        </p:nvCxnSpPr>
        <p:spPr>
          <a:xfrm>
            <a:off x="2400480" y="5098680"/>
            <a:ext cx="165960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79" name=""/>
          <p:cNvCxnSpPr>
            <a:stCxn id="64" idx="3"/>
            <a:endCxn id="57" idx="2"/>
          </p:cNvCxnSpPr>
          <p:nvPr/>
        </p:nvCxnSpPr>
        <p:spPr>
          <a:xfrm flipV="1">
            <a:off x="4998600" y="3114360"/>
            <a:ext cx="808920" cy="19850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0" name=""/>
          <p:cNvSpPr/>
          <p:nvPr/>
        </p:nvSpPr>
        <p:spPr>
          <a:xfrm>
            <a:off x="1536840" y="2946240"/>
            <a:ext cx="164880" cy="140040"/>
          </a:xfrm>
          <a:prstGeom prst="triangle">
            <a:avLst>
              <a:gd name="adj" fmla="val 50000"/>
            </a:avLst>
          </a:prstGeom>
          <a:solidFill>
            <a:srgbClr val="2bb58e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076640" y="2965320"/>
            <a:ext cx="165240" cy="1396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089240" y="5207040"/>
            <a:ext cx="165240" cy="1396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397480" y="2946240"/>
            <a:ext cx="165240" cy="140040"/>
          </a:xfrm>
          <a:prstGeom prst="triangle">
            <a:avLst>
              <a:gd name="adj" fmla="val 50000"/>
            </a:avLst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667560" y="2952720"/>
            <a:ext cx="164880" cy="139680"/>
          </a:xfrm>
          <a:prstGeom prst="triangle">
            <a:avLst>
              <a:gd name="adj" fmla="val 50000"/>
            </a:avLst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55680" y="4199040"/>
            <a:ext cx="4673520" cy="3862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14860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Cash Forecasting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           Prior Day End Time:  4:00 P.M.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245200" y="1150920"/>
            <a:ext cx="3655800" cy="3862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Cash Committee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End Time:  10:00 A.M.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" name=""/>
          <p:cNvGrpSpPr/>
          <p:nvPr/>
        </p:nvGrpSpPr>
        <p:grpSpPr>
          <a:xfrm>
            <a:off x="5181480" y="5635800"/>
            <a:ext cx="3581280" cy="1031760"/>
            <a:chOff x="5181480" y="5635800"/>
            <a:chExt cx="3581280" cy="1031760"/>
          </a:xfrm>
        </p:grpSpPr>
        <p:sp>
          <p:nvSpPr>
            <p:cNvPr id="88" name=""/>
            <p:cNvSpPr/>
            <p:nvPr/>
          </p:nvSpPr>
          <p:spPr>
            <a:xfrm>
              <a:off x="5181480" y="5638680"/>
              <a:ext cx="3581280" cy="10288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257440" y="5788080"/>
              <a:ext cx="165240" cy="139680"/>
            </a:xfrm>
            <a:prstGeom prst="triangle">
              <a:avLst>
                <a:gd name="adj" fmla="val 50000"/>
              </a:avLst>
            </a:prstGeom>
            <a:solidFill>
              <a:srgbClr val="2bb58e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410080" y="5635800"/>
              <a:ext cx="2895480" cy="386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6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CAO/Delegate approval of all items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257440" y="6095880"/>
              <a:ext cx="165240" cy="139680"/>
            </a:xfrm>
            <a:prstGeom prst="triangle">
              <a:avLst>
                <a:gd name="adj" fmla="val 50000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410080" y="5943600"/>
              <a:ext cx="2895480" cy="386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6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CAO/Delegate review and modification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257440" y="6397560"/>
              <a:ext cx="165240" cy="139680"/>
            </a:xfrm>
            <a:prstGeom prst="triangle">
              <a:avLst>
                <a:gd name="adj" fmla="val 50000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410080" y="6245280"/>
              <a:ext cx="2895480" cy="386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6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Executive Approval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87E4B0-4099-441F-92DB-CFBD1B720D3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1162080" y="260280"/>
            <a:ext cx="2724120" cy="69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&amp; Risk Management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990720" y="1424520"/>
            <a:ext cx="7238880" cy="3988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Current Control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990720" y="1784520"/>
            <a:ext cx="7238880" cy="4199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Seriously impacted by current events but essential elements remain in place for control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control processes were heavily dependent on people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books not updated 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Cancelled/terminated contracts not immediately reflected in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Heavy focus of talent and effort on “Netco”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 remains to maximize the value of Enron’s estate: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Includes success of “Netco”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7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Also includes orderly wind-down and maximization of existing positions and assets sales in The Estate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68280" y="1171440"/>
            <a:ext cx="8064360" cy="0"/>
          </a:xfrm>
          <a:prstGeom prst="line">
            <a:avLst/>
          </a:prstGeom>
          <a:ln w="1260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214880" y="487440"/>
            <a:ext cx="3467160" cy="3376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8EE775-8993-4A80-BFEC-849A8D2961E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2000-11-13T13:57:54Z</dcterms:created>
  <dc:creator>Arthur Andersen</dc:creator>
  <dc:description/>
  <dc:language>en-US</dc:language>
  <cp:lastModifiedBy>aparson</cp:lastModifiedBy>
  <cp:lastPrinted>2000-12-04T19:23:46Z</cp:lastPrinted>
  <dcterms:modified xsi:type="dcterms:W3CDTF">2001-12-14T20:19:55Z</dcterms:modified>
  <cp:revision>179</cp:revision>
  <dc:subject/>
  <dc:title>No Slide Title</dc:title>
</cp:coreProperties>
</file>