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5.png" ContentType="image/png"/>
  <Override PartName="/ppt/media/image6.png" ContentType="image/png"/>
  <Override PartName="/ppt/media/image10.png" ContentType="image/png"/>
  <Override PartName="/ppt/media/image7.jpeg" ContentType="image/jpeg"/>
  <Override PartName="/ppt/media/image8.png" ContentType="image/png"/>
  <Override PartName="/ppt/media/image9.png" ContentType="image/png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6A5A2A-782F-468B-9A3B-23B25273B18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429E79-D10A-4C1F-9CCD-C38B093FED2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8B71D4-2FFF-4FB3-8F54-DFB754BE278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8FB8A0-83CB-4BEA-AE30-8B7770B66220}" type="datetime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09/27/25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47676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 Page </a:t>
            </a:r>
            <a:fld id="{F31CC668-1A18-4EAB-850B-7A9A2951EAB1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&lt;number&gt;</a:t>
            </a:fld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Unicode MS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23880"/>
            <a:ext cx="77724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Creating a Financial Brokerage for Asset Backed Securities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Internal Presentation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371600" y="46483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By: Kara Knop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April 6, 2001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(DRAFT)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58707F-9FDE-40BA-B9E1-D1EF6474E263}" type="slidenum">
              <a:t>1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F1DD8BA-1EEF-4456-B0CA-FB74DDC7B4F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120" y="1066320"/>
            <a:ext cx="815364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Gain internal support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Test idea to issuers (specifically excluding ENE's Tier 1 and 2 banks):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 One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GECC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GMAC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Siemens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Technical requirements determination when repurposing EOL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Understand rating agency and SEC requirements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Develop investor base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DD555E-DC48-4CBF-9923-2A082846967E}" type="slidenum">
              <a:t>10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3762FB9-083E-4EAE-8B78-AD258DB33BBE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6212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APPENDIX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2DFFB1-980E-4FBD-A1A1-63A763502EB4}" type="slidenum">
              <a:t>11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FADE935-74AF-47BB-94D7-A326AAE3DF8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Jan 2001 ABS Placements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 Card Securizations: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MBNA: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Approximate 80% securitization of loans ($88B total)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$1.25B placed, well-oversubscribed, priced at par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classes, floating rate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 yr term priced at 15bps above LIBOR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Lead bank: Deutsche Bank &amp; Merrill Lynch, co-managed by CSFB, Lehman, JP Morgan and Salomon Smith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 One: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Places $2.0B,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 yr term, with 6.53% yield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 USA places $750M asset-backed paper: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5.86% yield, AAA-rated First USA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0CF0ABC-7901-44FD-AA0D-C4FF2E9E3851}" type="slidenum">
              <a:t>12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F54F987-BD7D-4DB3-9992-C07BB96F8EA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Jan 2001 ABS Placements (cont’d)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609480" y="11426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Public Service Enterprise Group places $2.5B Stranded cost bonds (“rate reduction bonds”)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AAA rated deal, 7 fixed-rate tranches and 1 variable rate tranches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Shorter-dated notes 2 to 3 X oversubscribed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120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Household places $660M car loan securitization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337F06-9864-4A89-9593-E8D25AB3C5D6}" type="slidenum">
              <a:t>13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C37AAD8-7657-4D51-97CA-B6F88D681D8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0" y="759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Term Securitization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80880" y="12193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Single originator sells a specified receivable pool into a special purpose entity (SPE)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 asset backed bonds to fund the purchase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Beneficial to a bank, that will issue the securities and buy the collateral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Grantor trust good for auto and equipment loans; having long amortization periods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Revolving trust structures used for short-lived collateral such as credit card or trade receivables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1 (revolving phase): receivable cash flow net of interest and other expenses purchases new receivables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Phase 2 (payout or amortization period): net collected cash flow is used to retire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A102735-C0DB-44A0-992B-8A1F53F54E24}" type="slidenum">
              <a:t>14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F4F4B45-2F6D-41ED-A6BE-49AC9924AB7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0" y="759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Conduit Securitization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523520"/>
            <a:ext cx="8229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Special purpose corporation that regularly buys interests in pools of financial assets from one or more 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 commercial paper to fund purchases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Multi-seller operations dominate asset backed conduit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Most are sponsored and administered by commercial banks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Sellers are generally bank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Generally require interest rate hedge in 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 layers of credit enhancement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Seller level enhancement, offsets asset delinquency and default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Program level credit enhancement from 3</a:t>
            </a:r>
            <a:r>
              <a:rPr b="0" lang="en-US" sz="2000" strike="noStrike" u="none" baseline="30000">
                <a:solidFill>
                  <a:srgbClr val="000000"/>
                </a:solidFill>
                <a:effectLst/>
                <a:uFillTx/>
                <a:latin typeface="Frutiger 45 Light"/>
              </a:rPr>
              <a:t>rd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party such as insurance company surety bond or letter of 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741B0A-9C9E-485C-ACD5-350275C7AECE}" type="slidenum">
              <a:t>15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D457002-14C2-43DD-8D1A-D660CB654D9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MSABCP Structure - Targets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28600" y="117144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80880" y="1324080"/>
            <a:ext cx="1506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057400" y="124776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176920" y="987480"/>
            <a:ext cx="1078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Sale of Asset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33720" y="180972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362680" y="1368360"/>
            <a:ext cx="82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665520" y="990720"/>
            <a:ext cx="2201760" cy="1019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990720"/>
            <a:ext cx="20574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Wholly owned, bankruptcy remote, Sub of Seller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a taxable transfer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494240" y="2009880"/>
            <a:ext cx="1440" cy="11142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488840" y="2282760"/>
            <a:ext cx="815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P&amp;I Pmts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 flipV="1">
            <a:off x="4029840" y="2004480"/>
            <a:ext cx="11880" cy="1194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743200" y="2133720"/>
            <a:ext cx="1246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Rec. Int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 Credit enhancement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257800" y="2057400"/>
            <a:ext cx="0" cy="11430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204520" y="2181240"/>
            <a:ext cx="824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200400" y="3200400"/>
            <a:ext cx="251460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276720" y="3352680"/>
            <a:ext cx="24382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MSABCP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(“SPC”)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owned with minority ptrs such as Bank One and Citibank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810960" y="5253120"/>
            <a:ext cx="141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438280" y="5257800"/>
            <a:ext cx="4191120" cy="9144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07080" y="4191120"/>
            <a:ext cx="4320" cy="914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665520" y="4267080"/>
            <a:ext cx="1085760" cy="76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Comm’l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Paper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(May Req Int Rate Hedge)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960800" y="4191120"/>
            <a:ext cx="0" cy="106668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004360" y="4314960"/>
            <a:ext cx="824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Funding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(“Cash”)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16360" y="4191120"/>
            <a:ext cx="396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989000" y="4267080"/>
            <a:ext cx="17719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Rec. Int &amp;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SPE Credit enhancement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28600" y="3581280"/>
            <a:ext cx="167652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04920" y="3657600"/>
            <a:ext cx="14904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Enhancer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934320" y="3581280"/>
            <a:ext cx="205740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354080" y="3624120"/>
            <a:ext cx="12700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Enhancer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917720" y="3728880"/>
            <a:ext cx="1206360" cy="5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881000" y="334980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Program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  Enhanc.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1917720" y="4038480"/>
            <a:ext cx="1282680" cy="2376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477880" y="3807000"/>
            <a:ext cx="44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flipV="1">
            <a:off x="5715000" y="3731760"/>
            <a:ext cx="1219320" cy="18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881680" y="3273480"/>
            <a:ext cx="73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5715000" y="4035600"/>
            <a:ext cx="121932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970600" y="3730680"/>
            <a:ext cx="443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629400" y="1116000"/>
            <a:ext cx="2133720" cy="1374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MSABCP Structure Eliminates: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Rating Agency Fees,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Prospectus needs, SEC registration,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Underwriters’ fees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28600" y="1913040"/>
            <a:ext cx="1828800" cy="1058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28600" y="1981080"/>
            <a:ext cx="190512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May include: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Dell Computer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Bank One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Citibank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GECC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May Dept Stores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925720" y="5635800"/>
            <a:ext cx="3238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Insurance Co’s, Pension Funds, Com’l Banks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Institutional Investors, Euro Instit. Investors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28600" y="4732200"/>
            <a:ext cx="1676520" cy="601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28600" y="4800600"/>
            <a:ext cx="16765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Com’l Banks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Insurance Co’s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27640"/>
            <a:ext cx="2057400" cy="6015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495680"/>
            <a:ext cx="1981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Com’l Banks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Insurance Co’s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C0F04C8-A198-4EFB-B39B-6F1476DAC4DC}" type="slidenum">
              <a:t>16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30419073-E9C8-4B64-84D1-2AAA7B25898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Idea: </a:t>
            </a:r>
            <a:br>
              <a:rPr sz="40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Become an EOL software vendor (aka GM oppt’y)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380880" y="1218960"/>
            <a:ext cx="838224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Sell Enron’s software to dealers or major enterprises as a financial exchange tool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Benefits: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Short-term (“immediate”) cash flow to ENE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ruffle the waters with ENE’s banks (banking relationships)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needs this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ENE’s software products available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Software sales and implementation skills available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 Costs: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Current software configuration may not meet market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Not a long-term cash flow stream (one-time event)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may view negatively (ENE selling its core competency)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On-going software licensing development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support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Software updates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1D0BA3-1CB4-44E3-9C12-14497B2EA346}" type="slidenum">
              <a:t>17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92CC0FA-BC0B-4E91-B6B4-88386713EF5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Agenda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Background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Situation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Complication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Comm’l Idea – ENE Brokerage SPV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Rewards / Risks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Appendix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7478D0-CDAD-43C0-AA58-DBA8A90644E6}" type="slidenum">
              <a:t>2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26F39CD-DBD1-4BD2-9989-BF880FD842E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2666880" y="2895480"/>
            <a:ext cx="3176640" cy="335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Background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876920" y="2590920"/>
            <a:ext cx="3581280" cy="3504960"/>
          </a:xfrm>
          <a:custGeom>
            <a:avLst/>
            <a:gdLst>
              <a:gd name="textAreaLeft" fmla="*/ 0 w 3581280"/>
              <a:gd name="textAreaRight" fmla="*/ 3581640 w 3581280"/>
              <a:gd name="textAreaTop" fmla="*/ 0 h 3504960"/>
              <a:gd name="textAreaBottom" fmla="*/ 3505320 h 3504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810" y="12885"/>
                </a:moveTo>
                <a:arcTo wR="2085" hR="2085" stAng="5383511" swAng="-10718270"/>
                <a:lnTo>
                  <a:pt x="11005" y="2"/>
                </a:lnTo>
                <a:arcTo wR="10800" hR="10800" stAng="-5334759" swAng="10718270"/>
                <a:lnTo>
                  <a:pt x="10865" y="24300"/>
                </a:lnTo>
                <a:lnTo>
                  <a:pt x="3773" y="17276"/>
                </a:lnTo>
                <a:lnTo>
                  <a:pt x="10797" y="10185"/>
                </a:lnTo>
                <a:close/>
              </a:path>
            </a:pathLst>
          </a:custGeom>
          <a:solidFill>
            <a:srgbClr val="00cc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04920" y="2666880"/>
            <a:ext cx="3124080" cy="3581640"/>
          </a:xfrm>
          <a:custGeom>
            <a:avLst/>
            <a:gdLst>
              <a:gd name="textAreaLeft" fmla="*/ 0 w 3124080"/>
              <a:gd name="textAreaRight" fmla="*/ 3124440 w 3124080"/>
              <a:gd name="textAreaTop" fmla="*/ 0 h 3581640"/>
              <a:gd name="textAreaBottom" fmla="*/ 3582000 h 35816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1140" y="8481"/>
                </a:moveTo>
                <a:arcTo wR="2344" hR="2344" stAng="-4899754" swAng="-11251003"/>
                <a:lnTo>
                  <a:pt x="10645" y="21599"/>
                </a:lnTo>
                <a:arcTo wR="10800" hR="10800" stAng="5449243" swAng="11251003"/>
                <a:lnTo>
                  <a:pt x="12758" y="-2557"/>
                </a:lnTo>
                <a:lnTo>
                  <a:pt x="18608" y="5302"/>
                </a:lnTo>
                <a:lnTo>
                  <a:pt x="10748" y="11152"/>
                </a:lnTo>
                <a:close/>
              </a:path>
            </a:pathLst>
          </a:cu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831960" y="2819520"/>
            <a:ext cx="175896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Frutiger 45 Light"/>
              </a:rPr>
              <a:t>Issuers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Large Corp’s &amp;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Com’l Banks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860440" y="4635360"/>
            <a:ext cx="2082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Investors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Pension/Mutual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Insurance Co’s,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Qual. Instit. Investors,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Com’l Banks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19920" y="1295280"/>
            <a:ext cx="2698560" cy="94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Investors Seek: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Credit-worthy, predictable payment streams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Investment portfolio diversification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0" y="1293840"/>
            <a:ext cx="2971800" cy="100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Issuers Seek Asset Liquidity by: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“Factor” / Securitize Receivables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092400" y="1309680"/>
            <a:ext cx="285120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Dealers (I-Banks) Provide: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Financing structure &amp; underwriting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Liquidity as a market maker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Customer support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Issuer’s product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C48DA0-78E4-4ABB-8886-643109565218}" type="slidenum">
              <a:t>3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6A9DD17-6AB1-4959-934E-A2C3C4E9A14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Background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80880" y="1066680"/>
            <a:ext cx="8229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asset-backed commercial paper (ABCP) market is large &amp; growing rapidly.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198440" y="1847880"/>
          <a:ext cx="6378840" cy="4414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8440" y="1847880"/>
                    <a:ext cx="6378840" cy="441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"/>
          <p:cNvSpPr/>
          <p:nvPr/>
        </p:nvSpPr>
        <p:spPr>
          <a:xfrm>
            <a:off x="5180400" y="5489640"/>
            <a:ext cx="1994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Federal Reserve Board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24F77A-BD33-44F5-9E01-B8CD87D4D5F8}" type="slidenum">
              <a:t>4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5239611-081D-4629-9F11-A62BF595945A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Situation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470560" y="24033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57200" y="914400"/>
            <a:ext cx="8381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Assets providing liquidity are a commodity with quantifiable credit / liquidity risks.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762120" y="1347840"/>
          <a:ext cx="7467480" cy="514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347840"/>
                    <a:ext cx="7467480" cy="514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5101920" y="5943600"/>
            <a:ext cx="2648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 Thomson Financial Securities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10920A-A71F-44FC-873F-24B350277BB5}" type="slidenum">
              <a:t>5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F8A3B76-934D-40D9-AC10-AAAF5FB23AC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Complication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80880" y="1066320"/>
            <a:ext cx="838224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inefficiencies point to opportunities for dealer disintermediation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Dealers have not fully embraced on-line technology: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Upfront capital investment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Do not want issuers to have access to investors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Direct sales force required for placements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ABS collateral reporting not standardized and infrequent (may be quarterly)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Banking regulations may soon increase asset issuance costs (Basel)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Limited on-line ABS / ABCP software options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Dealers, as bundled financial-service providers, pressure counter-parties in competitive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AAE4E6-EC87-4A6F-83BF-92A0E772F78F}" type="slidenum">
              <a:t>6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F1E0A06-1544-4A05-A183-017ED08BF8A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Commercial Idea:</a:t>
            </a:r>
            <a:br>
              <a:rPr sz="40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 up an ENE Brokerage SPV to create a more efficient &amp; open ABS market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43200" y="2895480"/>
            <a:ext cx="3429000" cy="1524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755440" y="2971800"/>
            <a:ext cx="3372840" cy="13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ABS SPV Created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SzPct val="90000"/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Use ENE EOL technology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Use Comm Logic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Broker deals, not a mkt maker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2971800"/>
            <a:ext cx="16002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5760" y="3581280"/>
            <a:ext cx="16927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ENW Majority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Equity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7238880" y="5486400"/>
            <a:ext cx="13716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385400" y="5562720"/>
            <a:ext cx="94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Other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678680" y="4800600"/>
            <a:ext cx="5982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SPV Minority Equity Participants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(for example)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4572000" y="449532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981080" y="3657600"/>
            <a:ext cx="609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6" name="b1_logo" descr=""/>
          <p:cNvPicPr/>
          <p:nvPr/>
        </p:nvPicPr>
        <p:blipFill>
          <a:blip r:embed="rId1"/>
          <a:stretch/>
        </p:blipFill>
        <p:spPr>
          <a:xfrm>
            <a:off x="380880" y="5562720"/>
            <a:ext cx="1774800" cy="66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citi_logo" descr=""/>
          <p:cNvPicPr/>
          <p:nvPr/>
        </p:nvPicPr>
        <p:blipFill>
          <a:blip r:embed="rId2"/>
          <a:stretch/>
        </p:blipFill>
        <p:spPr>
          <a:xfrm>
            <a:off x="2286000" y="5105520"/>
            <a:ext cx="1782720" cy="63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logo_white" descr=""/>
          <p:cNvPicPr/>
          <p:nvPr/>
        </p:nvPicPr>
        <p:blipFill>
          <a:blip r:embed="rId3"/>
          <a:stretch/>
        </p:blipFill>
        <p:spPr>
          <a:xfrm>
            <a:off x="609480" y="2994120"/>
            <a:ext cx="777960" cy="663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5105520" y="1752480"/>
            <a:ext cx="289548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159520" y="1781280"/>
            <a:ext cx="2841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Issuers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Equity participants, initially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752480" y="1752480"/>
            <a:ext cx="205740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915920" y="1781280"/>
            <a:ext cx="17694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be determined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3505320" y="24379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V="1">
            <a:off x="5562720" y="243792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5" name="mbna" descr=""/>
          <p:cNvPicPr/>
          <p:nvPr/>
        </p:nvPicPr>
        <p:blipFill>
          <a:blip r:embed="rId4"/>
          <a:stretch/>
        </p:blipFill>
        <p:spPr>
          <a:xfrm>
            <a:off x="5943600" y="5181480"/>
            <a:ext cx="1257480" cy="124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"/>
          <p:cNvSpPr/>
          <p:nvPr/>
        </p:nvSpPr>
        <p:spPr>
          <a:xfrm>
            <a:off x="304920" y="5257800"/>
            <a:ext cx="8458200" cy="1066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7" name="top_ge_capital" descr=""/>
          <p:cNvPicPr/>
          <p:nvPr/>
        </p:nvPicPr>
        <p:blipFill>
          <a:blip r:embed="rId5"/>
          <a:stretch/>
        </p:blipFill>
        <p:spPr>
          <a:xfrm>
            <a:off x="4191120" y="5943600"/>
            <a:ext cx="1676160" cy="246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logo999" descr=""/>
          <p:cNvPicPr/>
          <p:nvPr/>
        </p:nvPicPr>
        <p:blipFill>
          <a:blip r:embed="rId6"/>
          <a:stretch/>
        </p:blipFill>
        <p:spPr>
          <a:xfrm>
            <a:off x="4267080" y="5486400"/>
            <a:ext cx="1486080" cy="20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logo_107x50" descr=""/>
          <p:cNvPicPr/>
          <p:nvPr/>
        </p:nvPicPr>
        <p:blipFill>
          <a:blip r:embed="rId7"/>
          <a:stretch/>
        </p:blipFill>
        <p:spPr>
          <a:xfrm>
            <a:off x="2514600" y="5715000"/>
            <a:ext cx="1222200" cy="571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8AA325-9AAB-4893-9169-78E8024038BB}" type="slidenum">
              <a:t>7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12368D3-88FA-409D-98D3-4038B04C370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 are benefits to the parties?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228240" y="1295280"/>
            <a:ext cx="25146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Issuer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Open Internet-based market allows issuer to lower-cost-of-funding by having market price offering (by lifting the offer)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Allows issuer’s product (ABS &amp; ABCP) to be accessed by more funding 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352680" y="1295280"/>
            <a:ext cx="2514600" cy="48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Dealer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Increased liquidity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Diversified pool of issuers and investors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Potential to write “backstop” options for ABS liquidity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Retain revenue streams from structuring, underwriting, research,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Repurpose marketing and originating staffs (expense cut)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Access the Internet without internal development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248520" y="1295280"/>
            <a:ext cx="2514600" cy="41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Investor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Investment base broadens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Internet-based market facilitates selling out / down ABS / ABCP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FBAE44-5D47-4E2F-8C64-A3CECA5C74F2}" type="slidenum">
              <a:t>8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DE95994-B018-4EE0-9A6F-3A8734249E9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0" y="76320"/>
            <a:ext cx="91440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Rewards / Risks to Enron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6840" y="1143000"/>
            <a:ext cx="838188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Rewards: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Expected $84mm annual revenue in ABS &amp; ABCP market (ENE 100% owned)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ABCP $60B traded daily, ENE gains 2.5% of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 receives 2.5 bps fee per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views as expanding ENE’s core competency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needs this now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Long-term cash flow / market creator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transparency / liquidity in financial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Option of linking asset providing cash flow and other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ENE’s banking relationships may view as a threat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Structure may prove difficult to administer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Economic / credit markets tightening (recession worries)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Lack of current / viable financial data (slows secondary market)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CONFIDENTIAL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8F76B0-A3BE-4CCF-98C5-E7A0C938F6E4}" type="slidenum">
              <a:t>9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24A2AC1-2851-4210-8357-3BB6A9F638D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2001-02-08T18:26:12Z</dcterms:created>
  <dc:creator>kknop</dc:creator>
  <dc:description/>
  <dc:language>en-US</dc:language>
  <cp:lastModifiedBy>kknop</cp:lastModifiedBy>
  <dcterms:modified xsi:type="dcterms:W3CDTF">2001-04-06T11:56:32Z</dcterms:modified>
  <cp:revision>60</cp:revision>
  <dc:subject/>
  <dc:title>Asset Backed Securities (ABS): Creating a Financial Exchange for ABS Issuance</dc:title>
</cp:coreProperties>
</file>