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2.wmf" ContentType="image/x-wmf"/>
  <Override PartName="/ppt/media/image14.wmf" ContentType="image/x-wmf"/>
  <Override PartName="/ppt/media/image5.wmf" ContentType="image/x-wmf"/>
  <Override PartName="/ppt/media/image2.png" ContentType="image/png"/>
  <Override PartName="/ppt/media/image3.png" ContentType="image/png"/>
  <Override PartName="/ppt/media/image1.jpeg" ContentType="image/jpeg"/>
  <Override PartName="/ppt/media/image15.wmf" ContentType="image/x-wmf"/>
  <Override PartName="/ppt/media/image6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17.wmf" ContentType="image/x-wmf"/>
  <Override PartName="/ppt/media/image8.wmf" ContentType="image/x-wmf"/>
  <Override PartName="/ppt/embeddings/oleObject1.xlsx" ContentType="application/vnd.openxmlformats-officedocument.spreadsheetml.sheet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565100-4542-4C6F-A3AF-0FD658A574D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67120"/>
            <a:ext cx="777240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AC7B44B-EF9A-48A9-95F0-79D1E0DFCA9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67120"/>
            <a:ext cx="777240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7C86DC-A58A-4759-B926-005A7DF1215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67120"/>
            <a:ext cx="777240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9F7C9D8-FE0D-4628-9194-14F14FABBF4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67120"/>
            <a:ext cx="777240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14AB1F-BCDD-42E0-ACE1-E187ACF9237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55544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3620880" y="6686640"/>
            <a:ext cx="1904760" cy="17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7B08709-E621-4C91-A68C-647A5EA04996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15.wmf"/><Relationship Id="rId4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16.wmf"/><Relationship Id="rId4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6.wmf"/><Relationship Id="rId4" Type="http://schemas.openxmlformats.org/officeDocument/2006/relationships/image" Target="../media/image7.wmf"/><Relationship Id="rId5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8.wmf"/><Relationship Id="rId4" Type="http://schemas.openxmlformats.org/officeDocument/2006/relationships/image" Target="../media/image9.wmf"/><Relationship Id="rId5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0.wmf"/><Relationship Id="rId4" Type="http://schemas.openxmlformats.org/officeDocument/2006/relationships/image" Target="../media/image11.wmf"/><Relationship Id="rId5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2.wmf"/><Relationship Id="rId4" Type="http://schemas.openxmlformats.org/officeDocument/2006/relationships/image" Target="../media/image13.wmf"/><Relationship Id="rId5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14.wmf"/><Relationship Id="rId4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587760" y="4663800"/>
            <a:ext cx="5479920" cy="135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EIM Asia-Pacific Forest Products</a:t>
            </a:r>
            <a:endParaRPr b="1" lang="en-US" sz="3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5544720" y="6195600"/>
            <a:ext cx="3102120" cy="358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October 2001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5" name=""/>
          <p:cNvGrpSpPr/>
          <p:nvPr/>
        </p:nvGrpSpPr>
        <p:grpSpPr>
          <a:xfrm>
            <a:off x="5738760" y="1065240"/>
            <a:ext cx="2552400" cy="2479680"/>
            <a:chOff x="5738760" y="1065240"/>
            <a:chExt cx="2552400" cy="2479680"/>
          </a:xfrm>
        </p:grpSpPr>
        <p:pic>
          <p:nvPicPr>
            <p:cNvPr id="16" name="LogoWh" descr=""/>
            <p:cNvPicPr/>
            <p:nvPr/>
          </p:nvPicPr>
          <p:blipFill>
            <a:blip r:embed="rId2"/>
            <a:stretch/>
          </p:blipFill>
          <p:spPr>
            <a:xfrm>
              <a:off x="5738760" y="1065240"/>
              <a:ext cx="2471760" cy="2479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7" name=""/>
            <p:cNvSpPr/>
            <p:nvPr/>
          </p:nvSpPr>
          <p:spPr>
            <a:xfrm>
              <a:off x="7998120" y="2500200"/>
              <a:ext cx="29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EIM  Asia-Pacific: Market Challenges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7" name=""/>
          <p:cNvGraphicFramePr/>
          <p:nvPr/>
        </p:nvGraphicFramePr>
        <p:xfrm>
          <a:off x="114480" y="803160"/>
          <a:ext cx="9029520" cy="6301080"/>
        </p:xfrm>
        <a:graphic>
          <a:graphicData uri="http://schemas.openxmlformats.org/drawingml/2006/table">
            <a:tbl>
              <a:tblPr/>
              <a:tblGrid>
                <a:gridCol w="2260440"/>
                <a:gridCol w="1968480"/>
                <a:gridCol w="2070000"/>
                <a:gridCol w="2362320"/>
                <a:gridCol w="368280"/>
              </a:tblGrid>
              <a:tr h="3776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Country/Market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Key Focus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Growth Potential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Challenges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5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China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Physical Spot-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Pulp &amp; Recovered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Growing market- 40% of the Asia market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Contracts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Trading companies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5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Hong Kong/ Taiwan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Physical Term, Financial- All Commodities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Steady market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None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068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Japan/ Korea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Physical Term, Financial- All commodities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Stable; 30% of Asian market; Low Cost Korean producers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Huge Trading houses in Japan; Lack of indices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210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SE Asia: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2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Singapore, Malaysia, Indonesia, Vietnam, Philippines, Thailand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Physical spot, term and financial- All commodities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Inconsistent growth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Few credit worthy parties; Lack of indices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74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South Asia: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2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India, Pakistan, Sri Lanka, Bangla Desh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Physical spot – All commodities sale only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Growing market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Many small players; Political instability; Bureaucracy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196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Pacific: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Australia, New Zealand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Physical &amp; Financial term – Pulp &amp; Newsprint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Steady market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High logistic cost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16C604B-F3DA-4ECE-9A6F-7BF00AF851C1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331920"/>
            <a:ext cx="7772400" cy="63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EIM  Asia-Pacific: </a:t>
            </a:r>
            <a:br>
              <a:rPr sz="2600"/>
            </a:b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International Trade Process Challenges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0" name=""/>
          <p:cNvGraphicFramePr/>
          <p:nvPr/>
        </p:nvGraphicFramePr>
        <p:xfrm>
          <a:off x="114480" y="1184400"/>
          <a:ext cx="8750160" cy="5600520"/>
        </p:xfrm>
        <a:graphic>
          <a:graphicData uri="http://schemas.openxmlformats.org/drawingml/2006/table">
            <a:tbl>
              <a:tblPr/>
              <a:tblGrid>
                <a:gridCol w="2031840"/>
                <a:gridCol w="1866960"/>
                <a:gridCol w="2565360"/>
                <a:gridCol w="2286000"/>
              </a:tblGrid>
              <a:tr h="542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Issues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Challenges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Progress / Action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Comments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384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Payment Methods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Letter of Credit process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Credit reviews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Bank of America – LC process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Asian (Sydney) credit group will help 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BofA process started Oct 01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306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Logistics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Lack of Cost competitiveness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Timely documentation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Logistics to assign dedicated resources in Singapore &amp; Houston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Logistics is working on getting the best rates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336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Customer Service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Local coordination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Included in Budget Plan 2002     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Overall co-ordination through Customer Service in Houston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233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Timing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 hrs coverage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Physical trading desk in Singapore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buClr>
                          <a:srgbClr val="000000"/>
                        </a:buClr>
                        <a:buSzPct val="50000"/>
                        <a:buFont typeface="Monotype Sorts" charset="2"/>
                        <a:buChar char="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Global co-ordination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F75531D-8EFB-4A11-B224-DB9F0AEF7980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 Asia-Pacific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3" name=""/>
          <p:cNvGraphicFramePr/>
          <p:nvPr/>
        </p:nvGraphicFramePr>
        <p:xfrm>
          <a:off x="723960" y="1474920"/>
          <a:ext cx="7734240" cy="47718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723960" y="1474920"/>
                    <a:ext cx="7734240" cy="47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5" name=""/>
          <p:cNvSpPr/>
          <p:nvPr/>
        </p:nvSpPr>
        <p:spPr>
          <a:xfrm>
            <a:off x="2690280" y="861840"/>
            <a:ext cx="3369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Business Growth Projections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54160" y="2666880"/>
            <a:ext cx="8506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‘000 Tons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2C8989-D109-4745-80E1-C040019C1787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 Asia-Pacific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9" name=""/>
          <p:cNvGraphicFramePr/>
          <p:nvPr/>
        </p:nvGraphicFramePr>
        <p:xfrm>
          <a:off x="736560" y="1312920"/>
          <a:ext cx="7772400" cy="47433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70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736560" y="1312920"/>
                    <a:ext cx="7772400" cy="474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1" name=""/>
          <p:cNvSpPr/>
          <p:nvPr/>
        </p:nvSpPr>
        <p:spPr>
          <a:xfrm>
            <a:off x="2690280" y="861840"/>
            <a:ext cx="3166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Gross Revenue Projections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Big Bang Approach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rot="16224000">
            <a:off x="-235440" y="2763720"/>
            <a:ext cx="1498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million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A2FBE0-F699-417A-93B7-A470174D9E4A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EIM Asia-Pacific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279000" y="1351080"/>
            <a:ext cx="857268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Physical Deals Potential: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Itochu-Cenibra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BEK pulp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200,000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CHH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Zealand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NBSK (RP)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100,000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AMCOR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KLB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Sonoco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China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KLB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Malaysian Newsprint Ind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Newsprint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Sepoong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Korea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Newsprint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Itochu Corp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JONP/JOCC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Singapore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Hardwood pulp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Times of India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Newsprint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Shin Moorim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Korea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Hardwood Pulp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Phoenix Pulp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Thailand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BEK pulp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 Agro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Thailand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BEK pulp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Norske-Skog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Newsprint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CHH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Zealand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UKP pulp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Sonoco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China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UKP pulp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40000 TPY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F072EF-82FD-44E0-BFE5-6F3907D3520F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EIM Asia-Pacific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279000" y="1351080"/>
            <a:ext cx="857268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Financial Deals Potential: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Itochu-Cenibra Japan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Put option- BEK pulp 400,000 TPY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CHH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Zealand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Offer RISI-NBSK (Eur)       200,000 TPY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AMCOR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 RISI- KLB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36000 TPY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Malaysian Newsprint Ind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 Option Newsprint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24000 TPY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Itochu Corp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RISI-NBSK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50000 TPY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Times of India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RISI-Newsprint              24000 TPY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Shin Moorim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Korea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RISI-BEK Eur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24000 TPY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Pan Asia Paper Singapore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OBM –NY ONP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60000 TPY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Coca Cola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Singapore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RISI-KLB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12000 TPY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PaperLinX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RISI-NBSK Eur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24000 TPY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EBF354B-4C6A-44FA-899D-2A8F69571285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"/>
          <p:cNvGraphicFramePr/>
          <p:nvPr/>
        </p:nvGraphicFramePr>
        <p:xfrm>
          <a:off x="55440" y="1038240"/>
          <a:ext cx="9033120" cy="5581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5440" y="1038240"/>
                    <a:ext cx="9033120" cy="558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1E60A07-1D51-43C2-BEC2-05842898725B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 Asia-pacific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3" name=""/>
          <p:cNvGraphicFramePr/>
          <p:nvPr/>
        </p:nvGraphicFramePr>
        <p:xfrm>
          <a:off x="698400" y="1359000"/>
          <a:ext cx="7569360" cy="5114880"/>
        </p:xfrm>
        <a:graphic>
          <a:graphicData uri="http://schemas.openxmlformats.org/drawingml/2006/table">
            <a:tbl>
              <a:tblPr/>
              <a:tblGrid>
                <a:gridCol w="1936800"/>
                <a:gridCol w="1943280"/>
                <a:gridCol w="1942920"/>
                <a:gridCol w="1746360"/>
              </a:tblGrid>
              <a:tr h="9536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4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People Plan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4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2001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Singapore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Tokyo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Houston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4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Plan: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Feb 2001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 Managers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Assistant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 Managers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Associate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4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Actual: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June 2001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 Managers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Assistant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 Manager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Associate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Analyst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4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Actual: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October 2001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 Managers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Assistant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Associate*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Associate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 Analysts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4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Estimate: December 2001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 Managers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Assistant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Associate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Associate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 Analysts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262A199-E151-4E63-86FA-29CAD7465BEE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 Asia-Pacific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6" name=""/>
          <p:cNvGraphicFramePr/>
          <p:nvPr/>
        </p:nvGraphicFramePr>
        <p:xfrm>
          <a:off x="457200" y="901800"/>
          <a:ext cx="8344080" cy="5954760"/>
        </p:xfrm>
        <a:graphic>
          <a:graphicData uri="http://schemas.openxmlformats.org/drawingml/2006/table">
            <a:tbl>
              <a:tblPr/>
              <a:tblGrid>
                <a:gridCol w="2184480"/>
                <a:gridCol w="2019240"/>
                <a:gridCol w="2095560"/>
                <a:gridCol w="2044800"/>
              </a:tblGrid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400" strike="noStrike" u="none">
                          <a:solidFill>
                            <a:srgbClr val="ff3300"/>
                          </a:solidFill>
                          <a:effectLst/>
                          <a:uFillTx/>
                          <a:latin typeface="Arial"/>
                        </a:rPr>
                        <a:t>Budget Plan for 2002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Singapore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Tokyo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Houston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30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Cash Traders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 Newsprint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 Recovered &amp; Packaging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 Pulp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None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362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Sales &amp; Marketing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 – Newsprint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 – Recovered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 – Pulp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1 - Australia/NZ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 Pulp Sales &amp; Export sourcing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 Multi-product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426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Origination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 Financial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– Financial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– Structured Finance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30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Staff Support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 Analyst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 Customer Service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 Assistant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 Analyst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 Associate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2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 # of People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6D030F-8EBF-4E7D-8D06-683DFD976BC7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EIM  Asia-Pacific: Business Development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114480" y="803160"/>
          <a:ext cx="9029520" cy="6015240"/>
        </p:xfrm>
        <a:graphic>
          <a:graphicData uri="http://schemas.openxmlformats.org/drawingml/2006/table">
            <a:tbl>
              <a:tblPr/>
              <a:tblGrid>
                <a:gridCol w="2031840"/>
                <a:gridCol w="1600200"/>
                <a:gridCol w="1638360"/>
                <a:gridCol w="1765080"/>
                <a:gridCol w="1994040"/>
              </a:tblGrid>
              <a:tr h="516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Phases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Objectives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Resources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Results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Organization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51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Introduction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Jan - April 2001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Build potential counter parties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 Person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100+ potential counter parties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None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901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Experimentation May – Sep 2001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Starting the transactions and building Int’l trade infrastructure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 Commercial People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EIM Singapore, Tokyo, &amp; Houston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75+ transactions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170,000 tons of physical activity (mostly spot)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Infrastructure in-place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Skeleton Structure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Region/Country focus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Multi- Commodity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Opportunity focus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4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Sustainable Business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Oct 2001 – Jun 02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Building physical liquidity- Spot &amp; Term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 Commercial People + staff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Physical Trading desk in Singapore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Trading globalization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1-2 Million tons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Gross revenue exceeds cost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Commodity Focus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Term deals Focus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Specialization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231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Market Penetration June 2002- Beyond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Aggressively changing the market place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 Commercial People +  6 Staff support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3-5 million tons 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Gross revenue target of $20mm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Commodity Focus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Discipline focus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8A9C8A-2815-4E84-BF01-B7C9CADC631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 Asia-Pacific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1133640" y="981000"/>
          <a:ext cx="6876720" cy="370224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133640" y="981000"/>
                    <a:ext cx="6876720" cy="3702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5" name="" descr=""/>
          <p:cNvPicPr/>
          <p:nvPr/>
        </p:nvPicPr>
        <p:blipFill>
          <a:blip r:embed="rId4"/>
          <a:stretch/>
        </p:blipFill>
        <p:spPr>
          <a:xfrm>
            <a:off x="3367080" y="4886280"/>
            <a:ext cx="2206800" cy="1581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E971079-B479-4994-BFE7-8343DA8584DC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 Asia-Pacific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763560" y="1244520"/>
          <a:ext cx="7515360" cy="312444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763560" y="1244520"/>
                    <a:ext cx="7515360" cy="312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30" name="" descr=""/>
          <p:cNvPicPr/>
          <p:nvPr/>
        </p:nvPicPr>
        <p:blipFill>
          <a:blip r:embed="rId4"/>
          <a:stretch/>
        </p:blipFill>
        <p:spPr>
          <a:xfrm>
            <a:off x="3297240" y="4721400"/>
            <a:ext cx="2016000" cy="1581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9C6AAD8-3C75-4E94-8CD8-6CB73FD50E81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Asia-Pacific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3" name=""/>
          <p:cNvGraphicFramePr/>
          <p:nvPr/>
        </p:nvGraphicFramePr>
        <p:xfrm>
          <a:off x="652320" y="930240"/>
          <a:ext cx="7788240" cy="36324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52320" y="930240"/>
                    <a:ext cx="7788240" cy="363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35" name="" descr=""/>
          <p:cNvPicPr/>
          <p:nvPr/>
        </p:nvPicPr>
        <p:blipFill>
          <a:blip r:embed="rId4"/>
          <a:stretch/>
        </p:blipFill>
        <p:spPr>
          <a:xfrm>
            <a:off x="1477800" y="4724280"/>
            <a:ext cx="5856480" cy="1905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F91E55-A564-4E84-BDD5-498B901CA7B8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Asia-Pacific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569880" y="906480"/>
          <a:ext cx="7839000" cy="36846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569880" y="906480"/>
                    <a:ext cx="7839000" cy="368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40" name="" descr=""/>
          <p:cNvPicPr/>
          <p:nvPr/>
        </p:nvPicPr>
        <p:blipFill>
          <a:blip r:embed="rId4"/>
          <a:stretch/>
        </p:blipFill>
        <p:spPr>
          <a:xfrm>
            <a:off x="1420920" y="4762440"/>
            <a:ext cx="5895720" cy="1905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236D44-DBF9-4E81-B2EC-8F7692A497B5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 Asia-Pacific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3" name=""/>
          <p:cNvGraphicFramePr/>
          <p:nvPr/>
        </p:nvGraphicFramePr>
        <p:xfrm>
          <a:off x="1150920" y="976320"/>
          <a:ext cx="6791400" cy="345744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4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150920" y="976320"/>
                    <a:ext cx="6791400" cy="3457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45" name="" descr=""/>
          <p:cNvPicPr/>
          <p:nvPr/>
        </p:nvPicPr>
        <p:blipFill>
          <a:blip r:embed="rId4"/>
          <a:stretch/>
        </p:blipFill>
        <p:spPr>
          <a:xfrm>
            <a:off x="3619440" y="4473720"/>
            <a:ext cx="1295640" cy="2219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9D9444-09C4-41E2-AD85-5A8D45BF5A5B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 Asia-Pacific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Goals &amp; Objectives- Near Term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Q4 2001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Asian hub pricing for Newsprint, Pulp, Recovered paper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sourcing of recovered paper and newsprint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Physical/Cash trading desk in Singapore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Q1 2002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organization by commodity groups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 trading desk for all 3 commodities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curves for Asian markets- start financial deals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Term deals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9B2129-8367-4387-8778-ECEF06027C1F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EIM  Asia-pacific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1" name=""/>
          <p:cNvGraphicFramePr/>
          <p:nvPr/>
        </p:nvGraphicFramePr>
        <p:xfrm>
          <a:off x="635040" y="1384200"/>
          <a:ext cx="7772400" cy="47498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2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35040" y="1384200"/>
                    <a:ext cx="7772400" cy="474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3" name=""/>
          <p:cNvSpPr/>
          <p:nvPr/>
        </p:nvSpPr>
        <p:spPr>
          <a:xfrm>
            <a:off x="2476440" y="801720"/>
            <a:ext cx="3517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Market Size Comparison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 txBox="1"/>
          <p:nvPr/>
        </p:nvSpPr>
        <p:spPr>
          <a:xfrm>
            <a:off x="3133800" y="5667480"/>
            <a:ext cx="5829120" cy="96516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SlantUp">
              <a:avLst>
                <a:gd name="adj" fmla="val 55556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Actual numbers need to be entered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72C576-B6C0-4973-AD1D-DDFDFB6BFB01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2000-10-04T16:41:06Z</dcterms:created>
  <dc:creator>jrios</dc:creator>
  <dc:description/>
  <dc:language>en-US</dc:language>
  <cp:lastModifiedBy>Om Bhatia</cp:lastModifiedBy>
  <cp:lastPrinted>2000-12-19T12:08:34Z</cp:lastPrinted>
  <dcterms:modified xsi:type="dcterms:W3CDTF">2001-10-03T00:24:22Z</dcterms:modified>
  <cp:revision>103</cp:revision>
  <dc:subject/>
  <dc:title>Enron Global Markets</dc:title>
</cp:coreProperties>
</file>