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embeddings/oleObject1.bin" ContentType="application/vnd.openxmlformats-officedocument.oleObject"/>
  <Override PartName="/ppt/embeddings/oleObject1.xlsx" ContentType="application/vnd.openxmlformats-officedocument.spreadsheetml.sheet"/>
  <Override PartName="/ppt/media/image1.png" ContentType="image/png"/>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Override PartName="/ppt/media/image7.wmf" ContentType="image/x-wmf"/>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Lst>
  <p:sldSz cx="9144000" cy="6858000"/>
  <p:notesSz cx="6983413" cy="92694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oleObject" Target="../embeddings/oleObject1.bin"/><Relationship Id="rId3"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oleObject" Target="../embeddings/oleObject1.bin"/><Relationship Id="rId3"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graphicFrame>
        <p:nvGraphicFramePr>
          <p:cNvPr id="0" name=""/>
          <p:cNvGraphicFramePr/>
          <p:nvPr/>
        </p:nvGraphicFramePr>
        <p:xfrm>
          <a:off x="0" y="6172200"/>
          <a:ext cx="646200" cy="685800"/>
        </p:xfrm>
        <a:graphic>
          <a:graphicData uri="http://schemas.openxmlformats.org/presentationml/2006/ole">
            <p:oleObj r:id="rId2" spid="">
              <p:embed/>
              <p:pic>
                <p:nvPicPr>
                  <p:cNvPr id="1" name="" descr=""/>
                  <p:cNvPicPr/>
                  <p:nvPr/>
                </p:nvPicPr>
                <p:blipFill>
                  <a:blip r:embed="rId3"/>
                  <a:stretch/>
                </p:blipFill>
                <p:spPr>
                  <a:xfrm>
                    <a:off x="0" y="6172200"/>
                    <a:ext cx="646200" cy="685800"/>
                  </a:xfrm>
                  <a:prstGeom prst="rect">
                    <a:avLst/>
                  </a:prstGeom>
                  <a:solidFill>
                    <a:srgbClr val="00ffff"/>
                  </a:solidFill>
                  <a:ln w="9360">
                    <a:solidFill>
                      <a:srgbClr val="000000"/>
                    </a:solidFill>
                    <a:miter/>
                  </a:ln>
                </p:spPr>
              </p:pic>
            </p:oleObj>
          </a:graphicData>
        </a:graphic>
      </p:graphicFrame>
      <p:sp>
        <p:nvSpPr>
          <p:cNvPr id="2"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Click to edit the title text format</a:t>
            </a:r>
            <a:endParaRPr b="1" lang="en-US" sz="2800" strike="noStrike" u="none">
              <a:solidFill>
                <a:srgbClr val="ffff66"/>
              </a:solidFill>
              <a:effectLst/>
              <a:uFillTx/>
              <a:latin typeface="Arial"/>
            </a:endParaRPr>
          </a:p>
        </p:txBody>
      </p:sp>
      <p:sp>
        <p:nvSpPr>
          <p:cNvPr id="3" name="PlaceHolder 2"/>
          <p:cNvSpPr>
            <a:spLocks noGrp="1"/>
          </p:cNvSpPr>
          <p:nvPr>
            <p:ph type="dt" idx="1"/>
          </p:nvPr>
        </p:nvSpPr>
        <p:spPr>
          <a:xfrm>
            <a:off x="685800" y="6248520"/>
            <a:ext cx="1905120" cy="457200"/>
          </a:xfrm>
          <a:prstGeom prst="rect">
            <a:avLst/>
          </a:prstGeom>
          <a:noFill/>
          <a:ln w="0">
            <a:noFill/>
          </a:ln>
        </p:spPr>
        <p:txBody>
          <a:bodyPr lIns="92160" rIns="92160" tIns="46080" bIns="46080" anchor="ctr">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&lt;date/time&gt;</a:t>
            </a:r>
            <a:endParaRPr b="0" lang="en-US" sz="1400" strike="noStrike" u="none">
              <a:solidFill>
                <a:srgbClr val="ffffff"/>
              </a:solidFill>
              <a:effectLst/>
              <a:uFillTx/>
              <a:latin typeface="Times New Roman"/>
            </a:endParaRPr>
          </a:p>
        </p:txBody>
      </p:sp>
      <p:sp>
        <p:nvSpPr>
          <p:cNvPr id="4" name="PlaceHolder 3"/>
          <p:cNvSpPr>
            <a:spLocks noGrp="1"/>
          </p:cNvSpPr>
          <p:nvPr>
            <p:ph type="ftr" idx="2"/>
          </p:nvPr>
        </p:nvSpPr>
        <p:spPr>
          <a:xfrm>
            <a:off x="2971800" y="6400800"/>
            <a:ext cx="3200400" cy="457200"/>
          </a:xfrm>
          <a:prstGeom prst="rect">
            <a:avLst/>
          </a:prstGeom>
          <a:noFill/>
          <a:ln w="0">
            <a:noFill/>
          </a:ln>
        </p:spPr>
        <p:txBody>
          <a:bodyPr lIns="92160" rIns="92160" tIns="46080" bIns="46080" anchor="ctr">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66"/>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66"/>
                </a:solidFill>
                <a:effectLst/>
                <a:uFillTx/>
                <a:latin typeface="Times New Roman"/>
              </a:rPr>
              <a:t>Prepared by the Enron Research Group</a:t>
            </a:r>
            <a:endParaRPr b="0" lang="en-US" sz="1400" strike="noStrike" u="none">
              <a:solidFill>
                <a:srgbClr val="ffffff"/>
              </a:solidFill>
              <a:effectLst/>
              <a:uFillTx/>
              <a:latin typeface="Times New Roman"/>
            </a:endParaRPr>
          </a:p>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66"/>
                </a:solidFill>
                <a:effectLst/>
                <a:uFillTx/>
                <a:latin typeface="Times New Roman"/>
              </a:rPr>
              <a:t>FX and Sovereign Risk</a:t>
            </a:r>
            <a:endParaRPr b="0" lang="en-US" sz="1400" strike="noStrike" u="none">
              <a:solidFill>
                <a:srgbClr val="ffffff"/>
              </a:solidFill>
              <a:effectLst/>
              <a:uFillTx/>
              <a:latin typeface="Times New Roman"/>
            </a:endParaRPr>
          </a:p>
        </p:txBody>
      </p:sp>
      <p:sp>
        <p:nvSpPr>
          <p:cNvPr id="5" name="PlaceHolder 4"/>
          <p:cNvSpPr>
            <a:spLocks noGrp="1"/>
          </p:cNvSpPr>
          <p:nvPr>
            <p:ph type="sldNum" idx="3"/>
          </p:nvPr>
        </p:nvSpPr>
        <p:spPr>
          <a:xfrm>
            <a:off x="7238880" y="6400800"/>
            <a:ext cx="1905120" cy="457200"/>
          </a:xfrm>
          <a:prstGeom prst="rect">
            <a:avLst/>
          </a:prstGeom>
          <a:noFill/>
          <a:ln w="0">
            <a:noFill/>
          </a:ln>
        </p:spPr>
        <p:txBody>
          <a:bodyPr lIns="92160" rIns="92160" tIns="46080" bIns="4608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66"/>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40FF16B-376F-445D-B44A-AC76AA450DDB}" type="slidenum">
              <a:rPr b="0" lang="en-US" sz="1400" strike="noStrike" u="none">
                <a:solidFill>
                  <a:srgbClr val="ffff66"/>
                </a:solidFill>
                <a:effectLst/>
                <a:uFillTx/>
                <a:latin typeface="Times New Roman"/>
              </a:rPr>
              <a:t>&lt;number&gt;</a:t>
            </a:fld>
            <a:endParaRPr b="0" lang="en-US" sz="1400" strike="noStrike" u="none">
              <a:solidFill>
                <a:srgbClr val="ffffff"/>
              </a:solidFill>
              <a:effectLst/>
              <a:uFillTx/>
              <a:latin typeface="Times New Roman"/>
            </a:endParaRPr>
          </a:p>
        </p:txBody>
      </p:sp>
      <p:sp>
        <p:nvSpPr>
          <p:cNvPr id="6" name="PlaceHolder 5"/>
          <p:cNvSpPr>
            <a:spLocks noGrp="1"/>
          </p:cNvSpPr>
          <p:nvPr>
            <p:ph type="body"/>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Click to edit the outline text format</a:t>
            </a:r>
            <a:endParaRPr b="0" lang="en-US" sz="2400" strike="noStrike" u="none">
              <a:solidFill>
                <a:srgbClr val="ffffff"/>
              </a:solidFill>
              <a:effectLst/>
              <a:uFillTx/>
              <a:latin typeface="Times New Roman"/>
            </a:endParaRPr>
          </a:p>
          <a:p>
            <a:pPr lvl="1" marL="743040" indent="-285840">
              <a:spcBef>
                <a:spcPts val="601"/>
              </a:spcBef>
              <a:buClr>
                <a:srgbClr val="ffffff"/>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Second Outline Level</a:t>
            </a:r>
            <a:endParaRPr b="0" lang="en-US" sz="2400" strike="noStrike" u="none">
              <a:solidFill>
                <a:srgbClr val="ffffff"/>
              </a:solidFill>
              <a:effectLst/>
              <a:uFillTx/>
              <a:latin typeface="Times New Roman"/>
            </a:endParaRPr>
          </a:p>
          <a:p>
            <a:pPr lvl="2" marL="1143000" indent="-228600">
              <a:spcBef>
                <a:spcPts val="601"/>
              </a:spcBef>
              <a:buClr>
                <a:srgbClr val="00ffff"/>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Third Outline Level</a:t>
            </a:r>
            <a:endParaRPr b="0" lang="en-US" sz="2400" strike="noStrike" u="none">
              <a:solidFill>
                <a:srgbClr val="ffffff"/>
              </a:solidFill>
              <a:effectLst/>
              <a:uFillTx/>
              <a:latin typeface="Times New Roman"/>
            </a:endParaRPr>
          </a:p>
          <a:p>
            <a:pPr lvl="3" marL="1600200" indent="-228600">
              <a:spcBef>
                <a:spcPts val="601"/>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Fourth Outline Level</a:t>
            </a:r>
            <a:endParaRPr b="0" lang="en-US" sz="2400" strike="noStrike" u="none">
              <a:solidFill>
                <a:srgbClr val="ffffff"/>
              </a:solidFill>
              <a:effectLst/>
              <a:uFillTx/>
              <a:latin typeface="Times New Roman"/>
            </a:endParaRPr>
          </a:p>
          <a:p>
            <a:pPr lvl="4" marL="2057400" indent="-228600">
              <a:spcBef>
                <a:spcPts val="601"/>
              </a:spcBef>
              <a:buClr>
                <a:srgbClr val="00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Fifth Outline Level</a:t>
            </a:r>
            <a:endParaRPr b="0" lang="en-US" sz="2400" strike="noStrike" u="none">
              <a:solidFill>
                <a:srgbClr val="ffffff"/>
              </a:solidFill>
              <a:effectLst/>
              <a:uFillTx/>
              <a:latin typeface="Times New Roman"/>
            </a:endParaRPr>
          </a:p>
          <a:p>
            <a:pPr lvl="5" marL="2057400" indent="-228600">
              <a:spcBef>
                <a:spcPts val="601"/>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Sixth Outline Level</a:t>
            </a:r>
            <a:endParaRPr b="0" lang="en-US" sz="2400" strike="noStrike" u="none">
              <a:solidFill>
                <a:srgbClr val="ffffff"/>
              </a:solidFill>
              <a:effectLst/>
              <a:uFillTx/>
              <a:latin typeface="Times New Roman"/>
            </a:endParaRPr>
          </a:p>
          <a:p>
            <a:pPr lvl="6" marL="2057400" indent="-228600">
              <a:spcBef>
                <a:spcPts val="601"/>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Seventh Outline Level</a:t>
            </a:r>
            <a:endParaRPr b="0" lang="en-US" sz="2400" strike="noStrike" u="none">
              <a:solidFill>
                <a:srgbClr val="ffffff"/>
              </a:solidFill>
              <a:effectLst/>
              <a:uFillTx/>
              <a:latin typeface="Times New Roman"/>
            </a:endParaRPr>
          </a:p>
        </p:txBody>
      </p:sp>
      <p:sp>
        <p:nvSpPr>
          <p:cNvPr id="7" name=""/>
          <p:cNvSpPr/>
          <p:nvPr/>
        </p:nvSpPr>
        <p:spPr>
          <a:xfrm>
            <a:off x="4000680" y="270036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ffffff"/>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graphicFrame>
        <p:nvGraphicFramePr>
          <p:cNvPr id="8" name=""/>
          <p:cNvGraphicFramePr/>
          <p:nvPr/>
        </p:nvGraphicFramePr>
        <p:xfrm>
          <a:off x="0" y="6172200"/>
          <a:ext cx="646200" cy="685800"/>
        </p:xfrm>
        <a:graphic>
          <a:graphicData uri="http://schemas.openxmlformats.org/presentationml/2006/ole">
            <p:oleObj r:id="rId2" spid="">
              <p:embed/>
              <p:pic>
                <p:nvPicPr>
                  <p:cNvPr id="9" name="" descr=""/>
                  <p:cNvPicPr/>
                  <p:nvPr/>
                </p:nvPicPr>
                <p:blipFill>
                  <a:blip r:embed="rId3"/>
                  <a:stretch/>
                </p:blipFill>
                <p:spPr>
                  <a:xfrm>
                    <a:off x="0" y="6172200"/>
                    <a:ext cx="646200" cy="685800"/>
                  </a:xfrm>
                  <a:prstGeom prst="rect">
                    <a:avLst/>
                  </a:prstGeom>
                  <a:solidFill>
                    <a:srgbClr val="00ffff"/>
                  </a:solidFill>
                  <a:ln w="9360">
                    <a:solidFill>
                      <a:srgbClr val="000000"/>
                    </a:solidFill>
                    <a:miter/>
                  </a:ln>
                </p:spPr>
              </p:pic>
            </p:oleObj>
          </a:graphicData>
        </a:graphic>
      </p:graphicFrame>
      <p:sp>
        <p:nvSpPr>
          <p:cNvPr id="10"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Click to edit the title text format</a:t>
            </a:r>
            <a:endParaRPr b="1" lang="en-US" sz="2800" strike="noStrike" u="none">
              <a:solidFill>
                <a:srgbClr val="ffff66"/>
              </a:solidFill>
              <a:effectLst/>
              <a:uFillTx/>
              <a:latin typeface="Arial"/>
            </a:endParaRPr>
          </a:p>
        </p:txBody>
      </p:sp>
      <p:sp>
        <p:nvSpPr>
          <p:cNvPr id="11" name="PlaceHolder 2"/>
          <p:cNvSpPr>
            <a:spLocks noGrp="1"/>
          </p:cNvSpPr>
          <p:nvPr>
            <p:ph type="dt" idx="4"/>
          </p:nvPr>
        </p:nvSpPr>
        <p:spPr>
          <a:xfrm>
            <a:off x="685800" y="6248520"/>
            <a:ext cx="1905120" cy="457200"/>
          </a:xfrm>
          <a:prstGeom prst="rect">
            <a:avLst/>
          </a:prstGeom>
          <a:noFill/>
          <a:ln w="0">
            <a:noFill/>
          </a:ln>
        </p:spPr>
        <p:txBody>
          <a:bodyPr lIns="92160" rIns="92160" tIns="46080" bIns="46080" anchor="ctr">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&lt;date/time&gt;</a:t>
            </a:r>
            <a:endParaRPr b="0" lang="en-US" sz="1400" strike="noStrike" u="none">
              <a:solidFill>
                <a:srgbClr val="ffffff"/>
              </a:solidFill>
              <a:effectLst/>
              <a:uFillTx/>
              <a:latin typeface="Times New Roman"/>
            </a:endParaRPr>
          </a:p>
        </p:txBody>
      </p:sp>
      <p:sp>
        <p:nvSpPr>
          <p:cNvPr id="12" name="PlaceHolder 3"/>
          <p:cNvSpPr>
            <a:spLocks noGrp="1"/>
          </p:cNvSpPr>
          <p:nvPr>
            <p:ph type="ftr" idx="5"/>
          </p:nvPr>
        </p:nvSpPr>
        <p:spPr>
          <a:xfrm>
            <a:off x="2971800" y="6400800"/>
            <a:ext cx="3200400" cy="457200"/>
          </a:xfrm>
          <a:prstGeom prst="rect">
            <a:avLst/>
          </a:prstGeom>
          <a:noFill/>
          <a:ln w="0">
            <a:noFill/>
          </a:ln>
        </p:spPr>
        <p:txBody>
          <a:bodyPr lIns="92160" rIns="92160" tIns="46080" bIns="46080" anchor="ctr">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66"/>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66"/>
                </a:solidFill>
                <a:effectLst/>
                <a:uFillTx/>
                <a:latin typeface="Times New Roman"/>
              </a:rPr>
              <a:t>Prepared by the Enron Research Group</a:t>
            </a:r>
            <a:endParaRPr b="0" lang="en-US" sz="1400" strike="noStrike" u="none">
              <a:solidFill>
                <a:srgbClr val="ffffff"/>
              </a:solidFill>
              <a:effectLst/>
              <a:uFillTx/>
              <a:latin typeface="Times New Roman"/>
            </a:endParaRPr>
          </a:p>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66"/>
                </a:solidFill>
                <a:effectLst/>
                <a:uFillTx/>
                <a:latin typeface="Times New Roman"/>
              </a:rPr>
              <a:t>FX and Sovereign Risk</a:t>
            </a:r>
            <a:endParaRPr b="0" lang="en-US" sz="1400" strike="noStrike" u="none">
              <a:solidFill>
                <a:srgbClr val="ffffff"/>
              </a:solidFill>
              <a:effectLst/>
              <a:uFillTx/>
              <a:latin typeface="Times New Roman"/>
            </a:endParaRPr>
          </a:p>
        </p:txBody>
      </p:sp>
      <p:sp>
        <p:nvSpPr>
          <p:cNvPr id="13" name="PlaceHolder 4"/>
          <p:cNvSpPr>
            <a:spLocks noGrp="1"/>
          </p:cNvSpPr>
          <p:nvPr>
            <p:ph type="sldNum" idx="6"/>
          </p:nvPr>
        </p:nvSpPr>
        <p:spPr>
          <a:xfrm>
            <a:off x="7238880" y="6400800"/>
            <a:ext cx="1905120" cy="457200"/>
          </a:xfrm>
          <a:prstGeom prst="rect">
            <a:avLst/>
          </a:prstGeom>
          <a:noFill/>
          <a:ln w="0">
            <a:noFill/>
          </a:ln>
        </p:spPr>
        <p:txBody>
          <a:bodyPr lIns="92160" rIns="92160" tIns="46080" bIns="4608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66"/>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6B6A173-FD20-4031-B83C-DF2463A06F3A}" type="slidenum">
              <a:rPr b="0" lang="en-US" sz="1400" strike="noStrike" u="none">
                <a:solidFill>
                  <a:srgbClr val="ffff66"/>
                </a:solidFill>
                <a:effectLst/>
                <a:uFillTx/>
                <a:latin typeface="Times New Roman"/>
              </a:rPr>
              <a:t>&lt;number&gt;</a:t>
            </a:fld>
            <a:endParaRPr b="0" lang="en-US" sz="1400" strike="noStrike" u="none">
              <a:solidFill>
                <a:srgbClr val="ffffff"/>
              </a:solidFill>
              <a:effectLst/>
              <a:uFillTx/>
              <a:latin typeface="Times New Roman"/>
            </a:endParaRPr>
          </a:p>
        </p:txBody>
      </p:sp>
      <p:sp>
        <p:nvSpPr>
          <p:cNvPr id="14" name="PlaceHolder 5"/>
          <p:cNvSpPr>
            <a:spLocks noGrp="1"/>
          </p:cNvSpPr>
          <p:nvPr>
            <p:ph type="body"/>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Click to edit the outline text format</a:t>
            </a:r>
            <a:endParaRPr b="0" lang="en-US" sz="2400" strike="noStrike" u="none">
              <a:solidFill>
                <a:srgbClr val="ffffff"/>
              </a:solidFill>
              <a:effectLst/>
              <a:uFillTx/>
              <a:latin typeface="Times New Roman"/>
            </a:endParaRPr>
          </a:p>
          <a:p>
            <a:pPr lvl="1" marL="743040" indent="-285840">
              <a:spcBef>
                <a:spcPts val="601"/>
              </a:spcBef>
              <a:buClr>
                <a:srgbClr val="ffffff"/>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Second Outline Level</a:t>
            </a:r>
            <a:endParaRPr b="0" lang="en-US" sz="2400" strike="noStrike" u="none">
              <a:solidFill>
                <a:srgbClr val="ffffff"/>
              </a:solidFill>
              <a:effectLst/>
              <a:uFillTx/>
              <a:latin typeface="Times New Roman"/>
            </a:endParaRPr>
          </a:p>
          <a:p>
            <a:pPr lvl="2" marL="1143000" indent="-228600">
              <a:spcBef>
                <a:spcPts val="601"/>
              </a:spcBef>
              <a:buClr>
                <a:srgbClr val="00ffff"/>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Third Outline Level</a:t>
            </a:r>
            <a:endParaRPr b="0" lang="en-US" sz="2400" strike="noStrike" u="none">
              <a:solidFill>
                <a:srgbClr val="ffffff"/>
              </a:solidFill>
              <a:effectLst/>
              <a:uFillTx/>
              <a:latin typeface="Times New Roman"/>
            </a:endParaRPr>
          </a:p>
          <a:p>
            <a:pPr lvl="3" marL="1600200" indent="-228600">
              <a:spcBef>
                <a:spcPts val="601"/>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Fourth Outline Level</a:t>
            </a:r>
            <a:endParaRPr b="0" lang="en-US" sz="2400" strike="noStrike" u="none">
              <a:solidFill>
                <a:srgbClr val="ffffff"/>
              </a:solidFill>
              <a:effectLst/>
              <a:uFillTx/>
              <a:latin typeface="Times New Roman"/>
            </a:endParaRPr>
          </a:p>
          <a:p>
            <a:pPr lvl="4" marL="2057400" indent="-228600">
              <a:spcBef>
                <a:spcPts val="601"/>
              </a:spcBef>
              <a:buClr>
                <a:srgbClr val="00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Fifth Outline Level</a:t>
            </a:r>
            <a:endParaRPr b="0" lang="en-US" sz="2400" strike="noStrike" u="none">
              <a:solidFill>
                <a:srgbClr val="ffffff"/>
              </a:solidFill>
              <a:effectLst/>
              <a:uFillTx/>
              <a:latin typeface="Times New Roman"/>
            </a:endParaRPr>
          </a:p>
          <a:p>
            <a:pPr lvl="5" marL="2057400" indent="-228600">
              <a:spcBef>
                <a:spcPts val="601"/>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Sixth Outline Level</a:t>
            </a:r>
            <a:endParaRPr b="0" lang="en-US" sz="2400" strike="noStrike" u="none">
              <a:solidFill>
                <a:srgbClr val="ffffff"/>
              </a:solidFill>
              <a:effectLst/>
              <a:uFillTx/>
              <a:latin typeface="Times New Roman"/>
            </a:endParaRPr>
          </a:p>
          <a:p>
            <a:pPr lvl="6" marL="2057400" indent="-228600">
              <a:spcBef>
                <a:spcPts val="601"/>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Seventh Outline Level</a:t>
            </a:r>
            <a:endParaRPr b="0" lang="en-US" sz="2400" strike="noStrike" u="none">
              <a:solidFill>
                <a:srgbClr val="ffffff"/>
              </a:solidFill>
              <a:effectLst/>
              <a:uFillTx/>
              <a:latin typeface="Times New Roman"/>
            </a:endParaRPr>
          </a:p>
        </p:txBody>
      </p:sp>
      <p:sp>
        <p:nvSpPr>
          <p:cNvPr id="7" name=""/>
          <p:cNvSpPr/>
          <p:nvPr/>
        </p:nvSpPr>
        <p:spPr>
          <a:xfrm>
            <a:off x="4000680" y="270036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ffffff"/>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grpSp>
        <p:nvGrpSpPr>
          <p:cNvPr id="15" name=""/>
          <p:cNvGrpSpPr/>
          <p:nvPr/>
        </p:nvGrpSpPr>
        <p:grpSpPr>
          <a:xfrm>
            <a:off x="-7761240" y="1460520"/>
            <a:ext cx="16905240" cy="10794600"/>
            <a:chOff x="-7761240" y="1460520"/>
            <a:chExt cx="16905240" cy="10794600"/>
          </a:xfrm>
        </p:grpSpPr>
        <p:sp>
          <p:nvSpPr>
            <p:cNvPr id="16" name=""/>
            <p:cNvSpPr/>
            <p:nvPr/>
          </p:nvSpPr>
          <p:spPr>
            <a:xfrm>
              <a:off x="3271680" y="2709720"/>
              <a:ext cx="5872320" cy="4148280"/>
            </a:xfrm>
            <a:custGeom>
              <a:avLst/>
              <a:gdLst/>
              <a:ahLst/>
              <a:rect l="l" t="t" r="r" b="b"/>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rgbClr val="3366ff"/>
                </a:gs>
                <a:gs pos="100000">
                  <a:srgbClr val="172f75"/>
                </a:gs>
              </a:gsLst>
              <a:lin ang="10800000"/>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7" name=""/>
            <p:cNvSpPr/>
            <p:nvPr/>
          </p:nvSpPr>
          <p:spPr>
            <a:xfrm>
              <a:off x="-7761240" y="1460520"/>
              <a:ext cx="13452120" cy="10794600"/>
            </a:xfrm>
            <a:custGeom>
              <a:avLst/>
              <a:gdLst/>
              <a:ahLst/>
              <a:rect l="l" t="t" r="r" b="b"/>
              <a:pathLst>
                <a:path stroke="0" w="21600" h="21600">
                  <a:moveTo>
                    <a:pt x="12789" y="185"/>
                  </a:moveTo>
                  <a:arcTo wR="10800" hR="10800" stAng="-4763376" swAng="4763376"/>
                  <a:lnTo>
                    <a:pt x="10800" y="10800"/>
                  </a:lnTo>
                  <a:close/>
                </a:path>
                <a:path fill="none" w="21600" h="21600">
                  <a:moveTo>
                    <a:pt x="12789" y="185"/>
                  </a:moveTo>
                  <a:arcTo wR="10800" hR="10800" stAng="-4763376" swAng="4763376"/>
                </a:path>
              </a:pathLst>
            </a:custGeom>
            <a:noFill/>
            <a:ln cap="rnd" w="12600">
              <a:solidFill>
                <a:srgbClr val="3366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grpSp>
      <p:sp>
        <p:nvSpPr>
          <p:cNvPr id="18" name="PlaceHolder 1"/>
          <p:cNvSpPr>
            <a:spLocks noGrp="1"/>
          </p:cNvSpPr>
          <p:nvPr>
            <p:ph type="title"/>
          </p:nvPr>
        </p:nvSpPr>
        <p:spPr>
          <a:xfrm>
            <a:off x="1293840" y="761760"/>
            <a:ext cx="7772400" cy="114300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Click to edit the title text format</a:t>
            </a:r>
            <a:endParaRPr b="1" lang="en-US" sz="2800" strike="noStrike" u="none">
              <a:solidFill>
                <a:srgbClr val="ffff66"/>
              </a:solidFill>
              <a:effectLst/>
              <a:uFillTx/>
              <a:latin typeface="Arial"/>
            </a:endParaRPr>
          </a:p>
        </p:txBody>
      </p:sp>
      <p:sp>
        <p:nvSpPr>
          <p:cNvPr id="19" name="PlaceHolder 2"/>
          <p:cNvSpPr>
            <a:spLocks noGrp="1"/>
          </p:cNvSpPr>
          <p:nvPr>
            <p:ph type="dt" idx="7"/>
          </p:nvPr>
        </p:nvSpPr>
        <p:spPr>
          <a:xfrm>
            <a:off x="685800" y="6248520"/>
            <a:ext cx="1905120" cy="457200"/>
          </a:xfrm>
          <a:prstGeom prst="rect">
            <a:avLst/>
          </a:prstGeom>
          <a:noFill/>
          <a:ln w="0">
            <a:noFill/>
          </a:ln>
        </p:spPr>
        <p:txBody>
          <a:bodyPr lIns="92160" rIns="92160" tIns="46080" bIns="46080" anchor="ctr">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&lt;date/time&gt;</a:t>
            </a:r>
            <a:endParaRPr b="0" lang="en-US" sz="1400" strike="noStrike" u="none">
              <a:solidFill>
                <a:srgbClr val="ffffff"/>
              </a:solidFill>
              <a:effectLst/>
              <a:uFillTx/>
              <a:latin typeface="Times New Roman"/>
            </a:endParaRPr>
          </a:p>
        </p:txBody>
      </p:sp>
      <p:sp>
        <p:nvSpPr>
          <p:cNvPr id="20" name="PlaceHolder 3"/>
          <p:cNvSpPr>
            <a:spLocks noGrp="1"/>
          </p:cNvSpPr>
          <p:nvPr>
            <p:ph type="ftr" idx="8"/>
          </p:nvPr>
        </p:nvSpPr>
        <p:spPr>
          <a:xfrm>
            <a:off x="3124080" y="6248520"/>
            <a:ext cx="2895840" cy="457200"/>
          </a:xfrm>
          <a:prstGeom prst="rect">
            <a:avLst/>
          </a:prstGeom>
          <a:noFill/>
          <a:ln w="0">
            <a:noFill/>
          </a:ln>
        </p:spPr>
        <p:txBody>
          <a:bodyPr lIns="92160" rIns="92160" tIns="46080" bIns="46080" anchor="ctr">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&lt;footer&gt;</a:t>
            </a:r>
            <a:endParaRPr b="0" lang="en-US" sz="1400" strike="noStrike" u="none">
              <a:solidFill>
                <a:srgbClr val="ffffff"/>
              </a:solidFill>
              <a:effectLst/>
              <a:uFillTx/>
              <a:latin typeface="Times New Roman"/>
            </a:endParaRPr>
          </a:p>
        </p:txBody>
      </p:sp>
      <p:sp>
        <p:nvSpPr>
          <p:cNvPr id="21" name="PlaceHolder 4"/>
          <p:cNvSpPr>
            <a:spLocks noGrp="1"/>
          </p:cNvSpPr>
          <p:nvPr>
            <p:ph type="sldNum" idx="9"/>
          </p:nvPr>
        </p:nvSpPr>
        <p:spPr>
          <a:xfrm>
            <a:off x="6553080" y="6248520"/>
            <a:ext cx="1905120" cy="457200"/>
          </a:xfrm>
          <a:prstGeom prst="rect">
            <a:avLst/>
          </a:prstGeom>
          <a:noFill/>
          <a:ln w="0">
            <a:noFill/>
          </a:ln>
        </p:spPr>
        <p:txBody>
          <a:bodyPr lIns="92160" rIns="92160" tIns="46080" bIns="46080" anchor="ctr">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41383FC-17BA-4FD6-8233-E4658C5958F6}" type="slidenum">
              <a:rPr b="0" lang="en-US" sz="1400" strike="noStrike" u="none">
                <a:solidFill>
                  <a:srgbClr val="ffffff"/>
                </a:solidFill>
                <a:effectLst/>
                <a:uFillTx/>
                <a:latin typeface="Times New Roman"/>
              </a:rPr>
              <a:t>&lt;number&gt;</a:t>
            </a:fld>
            <a:endParaRPr b="0" lang="en-US" sz="1400" strike="noStrike" u="none">
              <a:solidFill>
                <a:srgbClr val="ffffff"/>
              </a:solidFill>
              <a:effectLst/>
              <a:uFillTx/>
              <a:latin typeface="Times New Roman"/>
            </a:endParaRPr>
          </a:p>
        </p:txBody>
      </p:sp>
      <p:sp>
        <p:nvSpPr>
          <p:cNvPr id="22"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Click to edit the outline text format</a:t>
            </a:r>
            <a:endParaRPr b="0" lang="en-US" sz="2400" strike="noStrike" u="none">
              <a:solidFill>
                <a:srgbClr val="ffffff"/>
              </a:solidFill>
              <a:effectLst/>
              <a:uFillTx/>
              <a:latin typeface="Times New Roman"/>
            </a:endParaRPr>
          </a:p>
          <a:p>
            <a:pPr lvl="1" marL="457200" indent="0" algn="ctr">
              <a:spcBef>
                <a:spcPts val="5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Times New Roman"/>
              </a:rPr>
              <a:t>Second Outline Level</a:t>
            </a:r>
            <a:endParaRPr b="0" lang="en-US" sz="2200" strike="noStrike" u="none">
              <a:solidFill>
                <a:srgbClr val="ffffff"/>
              </a:solidFill>
              <a:effectLst/>
              <a:uFillTx/>
              <a:latin typeface="Times New Roman"/>
            </a:endParaRPr>
          </a:p>
          <a:p>
            <a:pPr lvl="2" marL="914400" algn="ctr">
              <a:spcBef>
                <a:spcPts val="499"/>
              </a:spcBef>
              <a:buClr>
                <a:srgbClr val="00ffff"/>
              </a:buClr>
              <a:buSzPct val="60000"/>
              <a:buFont typeface="Wingdings" charset="2"/>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Third Outline Level</a:t>
            </a:r>
            <a:endParaRPr b="0" lang="en-US" sz="2000" strike="noStrike" u="none">
              <a:solidFill>
                <a:srgbClr val="ffffff"/>
              </a:solidFill>
              <a:effectLst/>
              <a:uFillTx/>
              <a:latin typeface="Times New Roman"/>
            </a:endParaRPr>
          </a:p>
          <a:p>
            <a:pPr lvl="3" marL="1371600" algn="ctr">
              <a:spcBef>
                <a:spcPts val="451"/>
              </a:spcBef>
              <a:buClr>
                <a:srgbClr val="ffffff"/>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Fourth Outline Level</a:t>
            </a:r>
            <a:endParaRPr b="0" lang="en-US" sz="1800" strike="noStrike" u="none">
              <a:solidFill>
                <a:srgbClr val="ffffff"/>
              </a:solidFill>
              <a:effectLst/>
              <a:uFillTx/>
              <a:latin typeface="Times New Roman"/>
            </a:endParaRPr>
          </a:p>
          <a:p>
            <a:pPr lvl="4" marL="1828800" algn="ctr">
              <a:spcBef>
                <a:spcPts val="400"/>
              </a:spcBef>
              <a:buClr>
                <a:srgbClr val="00ffff"/>
              </a:buClr>
              <a:buFont typeface="Times New Roman"/>
              <a:buChar char="•"/>
              <a:tabLst>
                <a:tab algn="l" pos="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Times New Roman"/>
              </a:rPr>
              <a:t>Fifth Outline Level</a:t>
            </a:r>
            <a:endParaRPr b="0" lang="en-US" sz="1600" strike="noStrike" u="none">
              <a:solidFill>
                <a:srgbClr val="ffffff"/>
              </a:solidFill>
              <a:effectLst/>
              <a:uFillTx/>
              <a:latin typeface="Times New Roman"/>
            </a:endParaRPr>
          </a:p>
          <a:p>
            <a:pPr lvl="5" marL="1828800">
              <a:spcBef>
                <a:spcPts val="4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Times New Roman"/>
              </a:rPr>
              <a:t>Sixth Outline Level</a:t>
            </a:r>
            <a:endParaRPr b="0" lang="en-US" sz="1600" strike="noStrike" u="none">
              <a:solidFill>
                <a:srgbClr val="ffffff"/>
              </a:solidFill>
              <a:effectLst/>
              <a:uFillTx/>
              <a:latin typeface="Times New Roman"/>
            </a:endParaRPr>
          </a:p>
          <a:p>
            <a:pPr lvl="6" marL="1828800">
              <a:spcBef>
                <a:spcPts val="4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Times New Roman"/>
              </a:rPr>
              <a:t>Seventh Outline Level</a:t>
            </a:r>
            <a:endParaRPr b="0" lang="en-US" sz="1600" strike="noStrike" u="none">
              <a:solidFill>
                <a:srgbClr val="ffffff"/>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6.wmf"/><Relationship Id="rId3"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7.wmf"/><Relationship Id="rId3"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838080" y="1599840"/>
            <a:ext cx="7772400" cy="114300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Economic Outlook: </a:t>
            </a:r>
            <a:br>
              <a:rPr sz="2800"/>
            </a:br>
            <a:r>
              <a:rPr b="1" lang="en-US" sz="2800" strike="noStrike" u="none">
                <a:solidFill>
                  <a:srgbClr val="ffff66"/>
                </a:solidFill>
                <a:effectLst/>
                <a:uFillTx/>
                <a:latin typeface="Arial"/>
              </a:rPr>
              <a:t>Argentina and Brazil</a:t>
            </a:r>
            <a:endParaRPr b="1" lang="en-US" sz="2800" strike="noStrike" u="none">
              <a:solidFill>
                <a:srgbClr val="ffff66"/>
              </a:solidFill>
              <a:effectLst/>
              <a:uFillTx/>
              <a:latin typeface="Arial"/>
            </a:endParaRPr>
          </a:p>
        </p:txBody>
      </p:sp>
      <p:sp>
        <p:nvSpPr>
          <p:cNvPr id="24" name="PlaceHolder 2"/>
          <p:cNvSpPr>
            <a:spLocks noGrp="1"/>
          </p:cNvSpPr>
          <p:nvPr>
            <p:ph type="subTitle"/>
          </p:nvPr>
        </p:nvSpPr>
        <p:spPr>
          <a:xfrm>
            <a:off x="1143000" y="3886200"/>
            <a:ext cx="6781680" cy="1752480"/>
          </a:xfrm>
          <a:prstGeom prst="rect">
            <a:avLst/>
          </a:prstGeom>
          <a:noFill/>
          <a:ln w="0">
            <a:noFill/>
          </a:ln>
        </p:spPr>
        <p:txBody>
          <a:bodyPr lIns="91440" rIns="91440" tIns="45720" bIns="45720" anchor="t">
            <a:no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Prepared by the Enron Research Group</a:t>
            </a:r>
            <a:endParaRPr b="0" lang="en-US" sz="2400" strike="noStrike" u="none">
              <a:solidFill>
                <a:srgbClr val="ffffff"/>
              </a:solidFill>
              <a:effectLst/>
              <a:uFillTx/>
              <a:latin typeface="Times New Roman"/>
            </a:endParaRPr>
          </a:p>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FX and Sovereign Risk</a:t>
            </a:r>
            <a:endParaRPr b="0" lang="en-US" sz="2400" strike="noStrike" u="none">
              <a:solidFill>
                <a:srgbClr val="ffffff"/>
              </a:solidFill>
              <a:effectLst/>
              <a:uFillTx/>
              <a:latin typeface="Times New Roman"/>
            </a:endParaRPr>
          </a:p>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31 August 2001</a:t>
            </a:r>
            <a:endParaRPr b="0" lang="en-US" sz="2400" strike="noStrike" u="none">
              <a:solidFill>
                <a:srgbClr val="ffffff"/>
              </a:solidFill>
              <a:effectLst/>
              <a:uFillTx/>
              <a:latin typeface="Times New Roman"/>
            </a:endParaRPr>
          </a:p>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Maureen Raymond-Castaneda &amp;</a:t>
            </a:r>
            <a:endParaRPr b="0" lang="en-US" sz="2400" strike="noStrike" u="none">
              <a:solidFill>
                <a:srgbClr val="ffffff"/>
              </a:solidFill>
              <a:effectLst/>
              <a:uFillTx/>
              <a:latin typeface="Times New Roman"/>
            </a:endParaRPr>
          </a:p>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Gwyn Koepke</a:t>
            </a:r>
            <a:endParaRPr b="0" lang="en-US" sz="2400" strike="noStrike" u="none">
              <a:solidFill>
                <a:srgbClr val="ffffff"/>
              </a:solidFill>
              <a:effectLst/>
              <a:uFillTx/>
              <a:latin typeface="Times New Roman"/>
            </a:endParaRPr>
          </a:p>
        </p:txBody>
      </p:sp>
      <p:sp>
        <p:nvSpPr>
          <p:cNvPr id="25" name=""/>
          <p:cNvSpPr/>
          <p:nvPr/>
        </p:nvSpPr>
        <p:spPr>
          <a:xfrm>
            <a:off x="4000680" y="270036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53" name="PlaceHolder 1"/>
          <p:cNvSpPr>
            <a:spLocks noGrp="1"/>
          </p:cNvSpPr>
          <p:nvPr>
            <p:ph type="title"/>
          </p:nvPr>
        </p:nvSpPr>
        <p:spPr>
          <a:xfrm>
            <a:off x="0" y="228600"/>
            <a:ext cx="9144000" cy="12952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Scenarios Over Next 36 Months in Argentina</a:t>
            </a:r>
            <a:endParaRPr b="1" lang="en-US" sz="2800" strike="noStrike" u="none">
              <a:solidFill>
                <a:srgbClr val="ffff66"/>
              </a:solidFill>
              <a:effectLst/>
              <a:uFillTx/>
              <a:latin typeface="Arial"/>
            </a:endParaRPr>
          </a:p>
        </p:txBody>
      </p:sp>
      <p:sp>
        <p:nvSpPr>
          <p:cNvPr id="5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499"/>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ffffff"/>
                </a:solidFill>
                <a:effectLst/>
                <a:uFillTx/>
                <a:latin typeface="Times New Roman"/>
              </a:rPr>
              <a:t>“Muddle Through” Scenario</a:t>
            </a:r>
            <a:r>
              <a:rPr b="0" lang="en-US" sz="2000" strike="noStrike" u="none">
                <a:solidFill>
                  <a:srgbClr val="ffffff"/>
                </a:solidFill>
                <a:effectLst/>
                <a:uFillTx/>
                <a:latin typeface="Times New Roman"/>
              </a:rPr>
              <a:t> – Political support retained for zero deficit plan (fiscal balance in 2001 and 2002), reserves stabilize, consumer confidence is restored, economy recovers gradually in late 2001 and 2002.   Economic recovery strengthens beyond 2002, depending on recovery in U.S. and Europe. </a:t>
            </a:r>
            <a:endParaRPr b="0" lang="en-US" sz="2000" strike="noStrike" u="none">
              <a:solidFill>
                <a:srgbClr val="ffffff"/>
              </a:solidFill>
              <a:effectLst/>
              <a:uFillTx/>
              <a:latin typeface="Times New Roman"/>
            </a:endParaRPr>
          </a:p>
          <a:p>
            <a:pPr marL="343080" indent="-343080">
              <a:lnSpc>
                <a:spcPct val="90000"/>
              </a:lnSpc>
              <a:spcBef>
                <a:spcPts val="499"/>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ffffff"/>
                </a:solidFill>
                <a:effectLst/>
                <a:uFillTx/>
                <a:latin typeface="Times New Roman"/>
              </a:rPr>
              <a:t>Election-Triggered Instability</a:t>
            </a:r>
            <a:r>
              <a:rPr b="0" lang="en-US" sz="2000" strike="noStrike" u="none">
                <a:solidFill>
                  <a:srgbClr val="ffffff"/>
                </a:solidFill>
                <a:effectLst/>
                <a:uFillTx/>
                <a:latin typeface="Times New Roman"/>
              </a:rPr>
              <a:t> - October 2001 election leads to reversal of reforms, flight of private deposits, reserve depletion, instability of banking system, and adoption of free floating peso by central bank to regain control of monetary policy tools.  IMF and foreign banks step in to capitalize local banks and bolster reserves.  Consumer confidence not restored immediately, with difficult economic recovery period.</a:t>
            </a:r>
            <a:endParaRPr b="0" lang="en-US" sz="2000" strike="noStrike" u="none">
              <a:solidFill>
                <a:srgbClr val="ffffff"/>
              </a:solidFill>
              <a:effectLst/>
              <a:uFillTx/>
              <a:latin typeface="Times New Roman"/>
            </a:endParaRPr>
          </a:p>
          <a:p>
            <a:pPr marL="343080" indent="-343080">
              <a:lnSpc>
                <a:spcPct val="90000"/>
              </a:lnSpc>
              <a:spcBef>
                <a:spcPts val="499"/>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ffffff"/>
                </a:solidFill>
                <a:effectLst/>
                <a:uFillTx/>
                <a:latin typeface="Times New Roman"/>
              </a:rPr>
              <a:t>Worst Case Scenario</a:t>
            </a:r>
            <a:r>
              <a:rPr b="0" lang="en-US" sz="2000" strike="noStrike" u="none">
                <a:solidFill>
                  <a:srgbClr val="ffffff"/>
                </a:solidFill>
                <a:effectLst/>
                <a:uFillTx/>
                <a:latin typeface="Times New Roman"/>
              </a:rPr>
              <a:t> – Run on banks forces peso devaluation.  Moratorium declared on all future public debt service payments, threatening creditworthiness of private sector borrowers. </a:t>
            </a:r>
            <a:endParaRPr b="0" lang="en-US" sz="20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F3379DEC-E065-47EE-A6B3-FA8BCDF12A99}"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55"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Brazil Macroeconomic Overview</a:t>
            </a:r>
            <a:br>
              <a:rPr sz="2800"/>
            </a:br>
            <a:endParaRPr b="1" lang="en-US" sz="2800" strike="noStrike" u="none">
              <a:solidFill>
                <a:srgbClr val="ffff66"/>
              </a:solidFill>
              <a:effectLst/>
              <a:uFillTx/>
              <a:latin typeface="Arial"/>
            </a:endParaRPr>
          </a:p>
        </p:txBody>
      </p:sp>
      <p:sp>
        <p:nvSpPr>
          <p:cNvPr id="56" name="PlaceHolder 2"/>
          <p:cNvSpPr>
            <a:spLocks noGrp="1"/>
          </p:cNvSpPr>
          <p:nvPr>
            <p:ph/>
          </p:nvPr>
        </p:nvSpPr>
        <p:spPr>
          <a:xfrm>
            <a:off x="609480" y="1219320"/>
            <a:ext cx="7848720" cy="4952880"/>
          </a:xfrm>
          <a:prstGeom prst="rect">
            <a:avLst/>
          </a:prstGeom>
          <a:noFill/>
          <a:ln w="0">
            <a:noFill/>
          </a:ln>
        </p:spPr>
        <p:txBody>
          <a:bodyPr lIns="90000" rIns="90000" tIns="46800" bIns="46800" anchor="t">
            <a:normAutofit/>
          </a:bodyPr>
          <a:p>
            <a:pPr marL="343080" indent="-343080">
              <a:spcBef>
                <a:spcPts val="499"/>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External Pressures Weigh on Brazil </a:t>
            </a:r>
            <a:endParaRPr b="0" lang="en-US" sz="2000" strike="noStrike" u="none">
              <a:solidFill>
                <a:srgbClr val="ffffff"/>
              </a:solidFill>
              <a:effectLst/>
              <a:uFillTx/>
              <a:latin typeface="Times New Roman"/>
            </a:endParaRPr>
          </a:p>
          <a:p>
            <a:pPr marL="343080" indent="-343080">
              <a:spcBef>
                <a:spcPts val="499"/>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Energy Crisis in Brazil</a:t>
            </a:r>
            <a:endParaRPr b="0" lang="en-US" sz="2000" strike="noStrike" u="none">
              <a:solidFill>
                <a:srgbClr val="ffffff"/>
              </a:solidFill>
              <a:effectLst/>
              <a:uFillTx/>
              <a:latin typeface="Times New Roman"/>
            </a:endParaRPr>
          </a:p>
          <a:p>
            <a:pPr marL="343080" indent="-343080">
              <a:spcBef>
                <a:spcPts val="1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ffffff"/>
              </a:solidFill>
              <a:effectLst/>
              <a:uFillTx/>
              <a:latin typeface="Times New Roman"/>
            </a:endParaRPr>
          </a:p>
          <a:p>
            <a:pPr marL="343080" indent="-343080">
              <a:spcBef>
                <a:spcPts val="499"/>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The Energy Crisis and Argentine Contagion has Negatively Impacted Brazil</a:t>
            </a:r>
            <a:endParaRPr b="0" lang="en-US" sz="2000" strike="noStrike" u="none">
              <a:solidFill>
                <a:srgbClr val="ffffff"/>
              </a:solidFill>
              <a:effectLst/>
              <a:uFillTx/>
              <a:latin typeface="Times New Roman"/>
            </a:endParaRPr>
          </a:p>
          <a:p>
            <a:pPr marL="343080" indent="-343080">
              <a:spcBef>
                <a:spcPts val="1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ffffff"/>
              </a:solidFill>
              <a:effectLst/>
              <a:uFillTx/>
              <a:latin typeface="Times New Roman"/>
            </a:endParaRPr>
          </a:p>
          <a:p>
            <a:pPr marL="343080" indent="-343080">
              <a:spcBef>
                <a:spcPts val="499"/>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GDP Growth Plummets</a:t>
            </a:r>
            <a:endParaRPr b="0" lang="en-US" sz="2000" strike="noStrike" u="none">
              <a:solidFill>
                <a:srgbClr val="ffffff"/>
              </a:solidFill>
              <a:effectLst/>
              <a:uFillTx/>
              <a:latin typeface="Times New Roman"/>
            </a:endParaRPr>
          </a:p>
          <a:p>
            <a:pPr marL="343080" indent="-343080">
              <a:spcBef>
                <a:spcPts val="1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ffffff"/>
              </a:solidFill>
              <a:effectLst/>
              <a:uFillTx/>
              <a:latin typeface="Times New Roman"/>
            </a:endParaRPr>
          </a:p>
          <a:p>
            <a:pPr marL="343080" indent="-343080">
              <a:spcBef>
                <a:spcPts val="499"/>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Monetary and Fiscal Policy</a:t>
            </a:r>
            <a:endParaRPr b="0" lang="en-US" sz="2000" strike="noStrike" u="none">
              <a:solidFill>
                <a:srgbClr val="ffffff"/>
              </a:solidFill>
              <a:effectLst/>
              <a:uFillTx/>
              <a:latin typeface="Times New Roman"/>
            </a:endParaRPr>
          </a:p>
          <a:p>
            <a:pPr marL="343080" indent="-343080">
              <a:spcBef>
                <a:spcPts val="1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ffffff"/>
              </a:solidFill>
              <a:effectLst/>
              <a:uFillTx/>
              <a:latin typeface="Times New Roman"/>
            </a:endParaRPr>
          </a:p>
          <a:p>
            <a:pPr marL="343080" indent="-343080">
              <a:spcBef>
                <a:spcPts val="499"/>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Brazil’s Latest IMF Package</a:t>
            </a:r>
            <a:endParaRPr b="0" lang="en-US" sz="2000" strike="noStrike" u="none">
              <a:solidFill>
                <a:srgbClr val="ffffff"/>
              </a:solidFill>
              <a:effectLst/>
              <a:uFillTx/>
              <a:latin typeface="Times New Roman"/>
            </a:endParaRPr>
          </a:p>
          <a:p>
            <a:pPr marL="343080" indent="-343080">
              <a:spcBef>
                <a:spcPts val="1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ffffff"/>
              </a:solidFill>
              <a:effectLst/>
              <a:uFillTx/>
              <a:latin typeface="Times New Roman"/>
            </a:endParaRPr>
          </a:p>
          <a:p>
            <a:pPr marL="343080" indent="-343080">
              <a:spcBef>
                <a:spcPts val="499"/>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Downside Risk in Brazil</a:t>
            </a:r>
            <a:endParaRPr b="0" lang="en-US" sz="2000" strike="noStrike" u="none">
              <a:solidFill>
                <a:srgbClr val="ffffff"/>
              </a:solidFill>
              <a:effectLst/>
              <a:uFillTx/>
              <a:latin typeface="Times New Roman"/>
            </a:endParaRPr>
          </a:p>
          <a:p>
            <a:pPr marL="343080" indent="-343080">
              <a:spcBef>
                <a:spcPts val="499"/>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Scenario Analysis</a:t>
            </a:r>
            <a:endParaRPr b="0" lang="en-US" sz="2000" strike="noStrike" u="none">
              <a:solidFill>
                <a:srgbClr val="ffffff"/>
              </a:solidFill>
              <a:effectLst/>
              <a:uFillTx/>
              <a:latin typeface="Times New Roman"/>
            </a:endParaRPr>
          </a:p>
          <a:p>
            <a:pPr marL="343080" indent="-343080">
              <a:spcBef>
                <a:spcPts val="1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ffffff"/>
              </a:solidFill>
              <a:effectLst/>
              <a:uFillTx/>
              <a:latin typeface="Times New Roman"/>
            </a:endParaRPr>
          </a:p>
          <a:p>
            <a:pPr marL="343080" indent="-343080">
              <a:spcBef>
                <a:spcPts val="499"/>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Enron Research Group Can Provide Strategic Information on Drought Conditions &amp; Spot Power Prices in Brazil</a:t>
            </a:r>
            <a:endParaRPr b="0" lang="en-US" sz="2000" strike="noStrike" u="none">
              <a:solidFill>
                <a:srgbClr val="ffffff"/>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a:p>
            <a:pPr marL="343080" indent="-343080">
              <a:spcBef>
                <a:spcPts val="1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ffffff"/>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9244F983-7252-42DF-B44E-5BC60E90252D}"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57"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External Pressures Weigh on Brazil</a:t>
            </a:r>
            <a:endParaRPr b="1" lang="en-US" sz="2800" strike="noStrike" u="none">
              <a:solidFill>
                <a:srgbClr val="ffff66"/>
              </a:solidFill>
              <a:effectLst/>
              <a:uFillTx/>
              <a:latin typeface="Arial"/>
            </a:endParaRPr>
          </a:p>
        </p:txBody>
      </p:sp>
      <p:sp>
        <p:nvSpPr>
          <p:cNvPr id="58" name=""/>
          <p:cNvSpPr/>
          <p:nvPr/>
        </p:nvSpPr>
        <p:spPr>
          <a:xfrm>
            <a:off x="609480" y="990720"/>
            <a:ext cx="7696440" cy="1678680"/>
          </a:xfrm>
          <a:prstGeom prst="rect">
            <a:avLst/>
          </a:prstGeom>
          <a:noFill/>
          <a:ln w="0">
            <a:noFill/>
          </a:ln>
        </p:spPr>
        <p:style>
          <a:lnRef idx="0"/>
          <a:fillRef idx="0"/>
          <a:effectRef idx="0"/>
          <a:fontRef idx="minor"/>
        </p:style>
        <p:txBody>
          <a:bodyPr lIns="90000" rIns="90000" tIns="46800" bIns="46800" anchor="t">
            <a:spAutoFit/>
          </a:bodyPr>
          <a:p>
            <a:pPr>
              <a:buClr>
                <a:srgbClr val="6699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  Argentina contagion exacerbates depreciation of the real </a:t>
            </a:r>
            <a:endParaRPr b="0" lang="en-US" sz="24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    and widens spreads.</a:t>
            </a:r>
            <a:endParaRPr b="0" lang="en-US" sz="24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a:buClr>
                <a:srgbClr val="6699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  Sharp slowdown in global growth.</a:t>
            </a:r>
            <a:endParaRPr b="0" lang="en-US" sz="2400" strike="noStrike" u="none">
              <a:solidFill>
                <a:srgbClr val="ffffff"/>
              </a:solidFill>
              <a:effectLst/>
              <a:uFillTx/>
              <a:latin typeface="Times New Roman"/>
            </a:endParaRPr>
          </a:p>
          <a:p>
            <a:pPr>
              <a:buClr>
                <a:srgbClr val="6699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graphicFrame>
        <p:nvGraphicFramePr>
          <p:cNvPr id="59" name=""/>
          <p:cNvGraphicFramePr/>
          <p:nvPr/>
        </p:nvGraphicFramePr>
        <p:xfrm>
          <a:off x="1066680" y="2438280"/>
          <a:ext cx="6934320" cy="3733920"/>
        </p:xfrm>
        <a:graphic>
          <a:graphicData uri="http://schemas.openxmlformats.org/presentationml/2006/ole">
            <p:oleObj progId="Excel.Sheet.12" r:id="rId1" spid="">
              <p:embed/>
              <p:pic>
                <p:nvPicPr>
                  <p:cNvPr id="60" name="" descr=""/>
                  <p:cNvPicPr/>
                  <p:nvPr/>
                </p:nvPicPr>
                <p:blipFill>
                  <a:blip r:embed="rId2"/>
                  <a:stretch/>
                </p:blipFill>
                <p:spPr>
                  <a:xfrm>
                    <a:off x="1066680" y="2438280"/>
                    <a:ext cx="6934320" cy="3733920"/>
                  </a:xfrm>
                  <a:prstGeom prst="rect">
                    <a:avLst/>
                  </a:prstGeom>
                  <a:noFill/>
                  <a:ln w="0">
                    <a:noFill/>
                  </a:ln>
                </p:spPr>
              </p:pic>
            </p:oleObj>
          </a:graphicData>
        </a:graphic>
      </p:graphicFrame>
      <p:sp>
        <p:nvSpPr>
          <p:cNvPr id="3" name="PlaceHolder 2"/>
          <p:cNvSpPr>
            <a:spLocks noGrp="1"/>
          </p:cNvSpPr>
          <p:nvPr>
            <p:ph type="sldNum" idx="3"/>
          </p:nvPr>
        </p:nvSpPr>
        <p:spPr/>
        <p:txBody>
          <a:bodyPr/>
          <a:p>
            <a:fld id="{D7E502C6-8E4F-46D1-AFEF-8EA90AB4A483}"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61"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Energy Crisis in Brazil</a:t>
            </a:r>
            <a:endParaRPr b="1" lang="en-US" sz="2800" strike="noStrike" u="none">
              <a:solidFill>
                <a:srgbClr val="ffff66"/>
              </a:solidFill>
              <a:effectLst/>
              <a:uFillTx/>
              <a:latin typeface="Arial"/>
            </a:endParaRPr>
          </a:p>
        </p:txBody>
      </p:sp>
      <p:sp>
        <p:nvSpPr>
          <p:cNvPr id="62" name="PlaceHolder 2"/>
          <p:cNvSpPr>
            <a:spLocks noGrp="1"/>
          </p:cNvSpPr>
          <p:nvPr>
            <p:ph/>
          </p:nvPr>
        </p:nvSpPr>
        <p:spPr>
          <a:xfrm>
            <a:off x="685800" y="1980720"/>
            <a:ext cx="7772400" cy="3429000"/>
          </a:xfrm>
          <a:prstGeom prst="rect">
            <a:avLst/>
          </a:prstGeom>
          <a:noFill/>
          <a:ln w="0">
            <a:noFill/>
          </a:ln>
        </p:spPr>
        <p:txBody>
          <a:bodyPr lIns="90000" rIns="90000" tIns="46800" bIns="46800" anchor="t">
            <a:normAutofit/>
          </a:bodyPr>
          <a:p>
            <a:pPr marL="343080" indent="-343080">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Drought has depleted Brazil’s reservoirs.</a:t>
            </a:r>
            <a:endParaRPr b="0" lang="en-US" sz="2400" strike="noStrike" u="none">
              <a:solidFill>
                <a:srgbClr val="ffffff"/>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Hydro-Power accounts for 93% of Brazil’s energy needs.</a:t>
            </a:r>
            <a:endParaRPr b="0" lang="en-US" sz="2400" strike="noStrike" u="none">
              <a:solidFill>
                <a:srgbClr val="ffffff"/>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Government mandated power rationing in June; ordered residential and corporate customers to cut 15%-25%.</a:t>
            </a:r>
            <a:endParaRPr b="0" lang="en-US" sz="2400" strike="noStrike" u="none">
              <a:solidFill>
                <a:srgbClr val="ffffff"/>
              </a:solidFill>
              <a:effectLst/>
              <a:uFillTx/>
              <a:latin typeface="Times New Roman"/>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9D844A18-6536-4A6F-BC8A-A387EEED640F}"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66"/>
                </a:solidFill>
                <a:effectLst/>
                <a:uFillTx/>
                <a:latin typeface="Arial"/>
              </a:rPr>
              <a:t>The Energy Crisis and Argentine Contagion has Negatively Impacted Brazil</a:t>
            </a:r>
            <a:endParaRPr b="1" lang="en-US" sz="2400" strike="noStrike" u="none">
              <a:solidFill>
                <a:srgbClr val="ffff66"/>
              </a:solidFill>
              <a:effectLst/>
              <a:uFillTx/>
              <a:latin typeface="Arial"/>
            </a:endParaRPr>
          </a:p>
        </p:txBody>
      </p:sp>
      <p:sp>
        <p:nvSpPr>
          <p:cNvPr id="64" name="PlaceHolder 2"/>
          <p:cNvSpPr>
            <a:spLocks noGrp="1"/>
          </p:cNvSpPr>
          <p:nvPr>
            <p:ph/>
          </p:nvPr>
        </p:nvSpPr>
        <p:spPr>
          <a:xfrm>
            <a:off x="685800" y="1600200"/>
            <a:ext cx="7772400" cy="4114800"/>
          </a:xfrm>
          <a:prstGeom prst="rect">
            <a:avLst/>
          </a:prstGeom>
          <a:noFill/>
          <a:ln w="0">
            <a:noFill/>
          </a:ln>
        </p:spPr>
        <p:txBody>
          <a:bodyPr lIns="90000" rIns="90000" tIns="46800" bIns="46800" anchor="t">
            <a:normAutofit/>
          </a:bodyPr>
          <a:p>
            <a:pPr marL="343080" indent="-343080">
              <a:lnSpc>
                <a:spcPct val="90000"/>
              </a:lnSpc>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Lower Economic Activity has reduced government revenues.</a:t>
            </a:r>
            <a:endParaRPr b="0" lang="en-US" sz="2400" strike="noStrike" u="none">
              <a:solidFill>
                <a:srgbClr val="ffffff"/>
              </a:solidFill>
              <a:effectLst/>
              <a:uFillTx/>
              <a:latin typeface="Times New Roman"/>
            </a:endParaRPr>
          </a:p>
          <a:p>
            <a:pPr marL="343080" indent="-34308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lnSpc>
                <a:spcPct val="90000"/>
              </a:lnSpc>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GDP Forecast for Brazil in 2001 revised down from 4% in beginning of 2001 to 1.3% in August.</a:t>
            </a:r>
            <a:endParaRPr b="0" lang="en-US" sz="2400" strike="noStrike" u="none">
              <a:solidFill>
                <a:srgbClr val="ffffff"/>
              </a:solidFill>
              <a:effectLst/>
              <a:uFillTx/>
              <a:latin typeface="Times New Roman"/>
            </a:endParaRPr>
          </a:p>
          <a:p>
            <a:pPr marL="343080" indent="-34308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lnSpc>
                <a:spcPct val="90000"/>
              </a:lnSpc>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Inflation (IGP-M) has increased to 11% YOY in July from 9.3% YOY in January.</a:t>
            </a:r>
            <a:endParaRPr b="0" lang="en-US" sz="2400" strike="noStrike" u="none">
              <a:solidFill>
                <a:srgbClr val="ffffff"/>
              </a:solidFill>
              <a:effectLst/>
              <a:uFillTx/>
              <a:latin typeface="Times New Roman"/>
            </a:endParaRPr>
          </a:p>
          <a:p>
            <a:pPr marL="343080" indent="-34308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lnSpc>
                <a:spcPct val="90000"/>
              </a:lnSpc>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Foreign Direct Investment has dropped off.</a:t>
            </a:r>
            <a:endParaRPr b="0" lang="en-US" sz="2400" strike="noStrike" u="none">
              <a:solidFill>
                <a:srgbClr val="ffffff"/>
              </a:solidFill>
              <a:effectLst/>
              <a:uFillTx/>
              <a:latin typeface="Times New Roman"/>
            </a:endParaRPr>
          </a:p>
          <a:p>
            <a:pPr marL="343080" indent="-34308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lnSpc>
                <a:spcPct val="90000"/>
              </a:lnSpc>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Companies have accelerated remittances of profits and dividends.</a:t>
            </a:r>
            <a:endParaRPr b="0" lang="en-US" sz="24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FD954E1D-4203-4245-8E28-4C34903DE144}"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65"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GDP Growth Plummets</a:t>
            </a:r>
            <a:endParaRPr b="1" lang="en-US" sz="2800" strike="noStrike" u="none">
              <a:solidFill>
                <a:srgbClr val="ffff66"/>
              </a:solidFill>
              <a:effectLst/>
              <a:uFillTx/>
              <a:latin typeface="Arial"/>
            </a:endParaRPr>
          </a:p>
        </p:txBody>
      </p:sp>
      <p:graphicFrame>
        <p:nvGraphicFramePr>
          <p:cNvPr id="66" name=""/>
          <p:cNvGraphicFramePr/>
          <p:nvPr/>
        </p:nvGraphicFramePr>
        <p:xfrm>
          <a:off x="685800" y="914400"/>
          <a:ext cx="7696080" cy="4724280"/>
        </p:xfrm>
        <a:graphic>
          <a:graphicData uri="http://schemas.openxmlformats.org/presentationml/2006/ole">
            <p:oleObj progId="Excel.Sheet.12" r:id="rId1" spid="">
              <p:embed/>
              <p:pic>
                <p:nvPicPr>
                  <p:cNvPr id="67" name="" descr=""/>
                  <p:cNvPicPr/>
                  <p:nvPr/>
                </p:nvPicPr>
                <p:blipFill>
                  <a:blip r:embed="rId2"/>
                  <a:stretch/>
                </p:blipFill>
                <p:spPr>
                  <a:xfrm>
                    <a:off x="685800" y="914400"/>
                    <a:ext cx="7696080" cy="4724280"/>
                  </a:xfrm>
                  <a:prstGeom prst="rect">
                    <a:avLst/>
                  </a:prstGeom>
                  <a:noFill/>
                  <a:ln w="0">
                    <a:noFill/>
                  </a:ln>
                </p:spPr>
              </p:pic>
            </p:oleObj>
          </a:graphicData>
        </a:graphic>
      </p:graphicFrame>
      <p:sp>
        <p:nvSpPr>
          <p:cNvPr id="68" name=""/>
          <p:cNvSpPr/>
          <p:nvPr/>
        </p:nvSpPr>
        <p:spPr>
          <a:xfrm>
            <a:off x="1218240" y="5410080"/>
            <a:ext cx="6812280" cy="825480"/>
          </a:xfrm>
          <a:prstGeom prst="rect">
            <a:avLst/>
          </a:prstGeom>
          <a:noFill/>
          <a:ln w="0">
            <a:noFill/>
          </a:ln>
        </p:spPr>
        <p:style>
          <a:lnRef idx="0"/>
          <a:fillRef idx="0"/>
          <a:effectRef idx="0"/>
          <a:fontRef idx="minor"/>
        </p:style>
        <p:txBody>
          <a:bodyPr wrap="none" lIns="90000" rIns="90000" tIns="46800" bIns="46800" anchor="t">
            <a:spAutoFit/>
          </a:bodyPr>
          <a:p>
            <a:pPr>
              <a:buClr>
                <a:srgbClr val="6699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 Higher interest rates and the energy crisis has caused</a:t>
            </a:r>
            <a:endParaRPr b="0" lang="en-US" sz="24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   growth to plummet.</a:t>
            </a:r>
            <a:endParaRPr b="0" lang="en-US" sz="2400" strike="noStrike" u="none">
              <a:solidFill>
                <a:srgbClr val="ffffff"/>
              </a:solidFill>
              <a:effectLst/>
              <a:uFillTx/>
              <a:latin typeface="Times New Roman"/>
            </a:endParaRPr>
          </a:p>
        </p:txBody>
      </p:sp>
      <p:sp>
        <p:nvSpPr>
          <p:cNvPr id="69" name=""/>
          <p:cNvSpPr/>
          <p:nvPr/>
        </p:nvSpPr>
        <p:spPr>
          <a:xfrm flipV="1">
            <a:off x="1752480" y="3809520"/>
            <a:ext cx="609840" cy="381240"/>
          </a:xfrm>
          <a:prstGeom prst="line">
            <a:avLst/>
          </a:prstGeom>
          <a:ln w="19080">
            <a:solidFill>
              <a:srgbClr val="00ff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0" name=""/>
          <p:cNvSpPr/>
          <p:nvPr/>
        </p:nvSpPr>
        <p:spPr>
          <a:xfrm flipV="1">
            <a:off x="2438280" y="2514600"/>
            <a:ext cx="609840" cy="1295280"/>
          </a:xfrm>
          <a:prstGeom prst="line">
            <a:avLst/>
          </a:prstGeom>
          <a:ln w="19080">
            <a:solidFill>
              <a:srgbClr val="00ff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1" name=""/>
          <p:cNvSpPr/>
          <p:nvPr/>
        </p:nvSpPr>
        <p:spPr>
          <a:xfrm>
            <a:off x="5105520" y="1752480"/>
            <a:ext cx="609480" cy="457200"/>
          </a:xfrm>
          <a:prstGeom prst="line">
            <a:avLst/>
          </a:prstGeom>
          <a:ln w="19080">
            <a:solidFill>
              <a:srgbClr val="00ff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2" name=""/>
          <p:cNvSpPr/>
          <p:nvPr/>
        </p:nvSpPr>
        <p:spPr>
          <a:xfrm flipV="1">
            <a:off x="5715000" y="2133360"/>
            <a:ext cx="685800" cy="75960"/>
          </a:xfrm>
          <a:prstGeom prst="line">
            <a:avLst/>
          </a:prstGeom>
          <a:ln w="19080">
            <a:solidFill>
              <a:srgbClr val="00ff00"/>
            </a:solidFill>
            <a:miter/>
          </a:ln>
        </p:spPr>
        <p:style>
          <a:lnRef idx="0"/>
          <a:fillRef idx="0"/>
          <a:effectRef idx="0"/>
          <a:fontRef idx="minor"/>
        </p:style>
        <p:txBody>
          <a:bodyPr lIns="90000" rIns="90000" tIns="29160" bIns="29160" anchor="t">
            <a:noAutofit/>
          </a:bodyPr>
          <a:p>
            <a:endParaRPr b="0" lang="en-US" sz="2400" strike="noStrike" u="none">
              <a:solidFill>
                <a:srgbClr val="ffffff"/>
              </a:solidFill>
              <a:effectLst/>
              <a:uFillTx/>
              <a:latin typeface="Times New Roman"/>
            </a:endParaRPr>
          </a:p>
        </p:txBody>
      </p:sp>
      <p:sp>
        <p:nvSpPr>
          <p:cNvPr id="73" name=""/>
          <p:cNvSpPr/>
          <p:nvPr/>
        </p:nvSpPr>
        <p:spPr>
          <a:xfrm>
            <a:off x="6400800" y="2133720"/>
            <a:ext cx="685800" cy="1523880"/>
          </a:xfrm>
          <a:prstGeom prst="line">
            <a:avLst/>
          </a:prstGeom>
          <a:ln w="19080">
            <a:solidFill>
              <a:srgbClr val="00ff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4" name=""/>
          <p:cNvSpPr/>
          <p:nvPr/>
        </p:nvSpPr>
        <p:spPr>
          <a:xfrm flipH="1">
            <a:off x="3733560" y="2057400"/>
            <a:ext cx="685800" cy="152280"/>
          </a:xfrm>
          <a:prstGeom prst="line">
            <a:avLst/>
          </a:prstGeom>
          <a:ln w="19080">
            <a:solidFill>
              <a:srgbClr val="00ff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5" name=""/>
          <p:cNvSpPr/>
          <p:nvPr/>
        </p:nvSpPr>
        <p:spPr>
          <a:xfrm flipV="1">
            <a:off x="3048120" y="2209320"/>
            <a:ext cx="685800" cy="304920"/>
          </a:xfrm>
          <a:prstGeom prst="line">
            <a:avLst/>
          </a:prstGeom>
          <a:ln w="19080">
            <a:solidFill>
              <a:srgbClr val="00ff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6" name=""/>
          <p:cNvSpPr/>
          <p:nvPr/>
        </p:nvSpPr>
        <p:spPr>
          <a:xfrm flipH="1">
            <a:off x="4419360" y="1752480"/>
            <a:ext cx="609480" cy="304920"/>
          </a:xfrm>
          <a:prstGeom prst="line">
            <a:avLst/>
          </a:prstGeom>
          <a:ln w="19080">
            <a:solidFill>
              <a:srgbClr val="00ff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 name="PlaceHolder 2"/>
          <p:cNvSpPr>
            <a:spLocks noGrp="1"/>
          </p:cNvSpPr>
          <p:nvPr>
            <p:ph type="sldNum" idx="3"/>
          </p:nvPr>
        </p:nvSpPr>
        <p:spPr/>
        <p:txBody>
          <a:bodyPr/>
          <a:p>
            <a:fld id="{91BEAE7B-E012-4233-98E4-61A192117BA7}"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graphicFrame>
        <p:nvGraphicFramePr>
          <p:cNvPr id="77" name=""/>
          <p:cNvGraphicFramePr/>
          <p:nvPr/>
        </p:nvGraphicFramePr>
        <p:xfrm>
          <a:off x="380880" y="1066680"/>
          <a:ext cx="8153640" cy="3581640"/>
        </p:xfrm>
        <a:graphic>
          <a:graphicData uri="http://schemas.openxmlformats.org/presentationml/2006/ole">
            <p:oleObj progId="Excel.Sheet.12" r:id="rId1" spid="">
              <p:embed/>
              <p:pic>
                <p:nvPicPr>
                  <p:cNvPr id="78" name="" descr=""/>
                  <p:cNvPicPr/>
                  <p:nvPr/>
                </p:nvPicPr>
                <p:blipFill>
                  <a:blip r:embed="rId2"/>
                  <a:stretch/>
                </p:blipFill>
                <p:spPr>
                  <a:xfrm>
                    <a:off x="380880" y="1066680"/>
                    <a:ext cx="8153640" cy="3581640"/>
                  </a:xfrm>
                  <a:prstGeom prst="rect">
                    <a:avLst/>
                  </a:prstGeom>
                  <a:noFill/>
                  <a:ln w="0">
                    <a:noFill/>
                  </a:ln>
                </p:spPr>
              </p:pic>
            </p:oleObj>
          </a:graphicData>
        </a:graphic>
      </p:graphicFrame>
      <p:sp>
        <p:nvSpPr>
          <p:cNvPr id="79" name="PlaceHolder 1"/>
          <p:cNvSpPr>
            <a:spLocks noGrp="1"/>
          </p:cNvSpPr>
          <p:nvPr>
            <p:ph type="title"/>
          </p:nvPr>
        </p:nvSpPr>
        <p:spPr>
          <a:xfrm>
            <a:off x="0" y="-360"/>
            <a:ext cx="9144000" cy="121932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Brazil’s Central Bank has Raised Interest Rates</a:t>
            </a:r>
            <a:endParaRPr b="1" lang="en-US" sz="2800" strike="noStrike" u="none">
              <a:solidFill>
                <a:srgbClr val="ffff66"/>
              </a:solidFill>
              <a:effectLst/>
              <a:uFillTx/>
              <a:latin typeface="Arial"/>
            </a:endParaRPr>
          </a:p>
        </p:txBody>
      </p:sp>
      <p:sp>
        <p:nvSpPr>
          <p:cNvPr id="80" name=""/>
          <p:cNvSpPr/>
          <p:nvPr/>
        </p:nvSpPr>
        <p:spPr>
          <a:xfrm>
            <a:off x="609480" y="4572000"/>
            <a:ext cx="7475760" cy="1953720"/>
          </a:xfrm>
          <a:prstGeom prst="rect">
            <a:avLst/>
          </a:prstGeom>
          <a:noFill/>
          <a:ln w="0">
            <a:noFill/>
          </a:ln>
        </p:spPr>
        <p:style>
          <a:lnRef idx="0"/>
          <a:fillRef idx="0"/>
          <a:effectRef idx="0"/>
          <a:fontRef idx="minor"/>
        </p:style>
        <p:txBody>
          <a:bodyPr lIns="90000" rIns="90000" tIns="46800" bIns="46800" anchor="t">
            <a:spAutoFit/>
          </a:bodyPr>
          <a:p>
            <a:pPr>
              <a:buClr>
                <a:srgbClr val="6699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Times New Roman"/>
              </a:rPr>
              <a:t> </a:t>
            </a:r>
            <a:r>
              <a:rPr b="0" lang="en-US" sz="2200" strike="noStrike" u="none">
                <a:solidFill>
                  <a:srgbClr val="ffffff"/>
                </a:solidFill>
                <a:effectLst/>
                <a:uFillTx/>
                <a:latin typeface="Times New Roman"/>
              </a:rPr>
              <a:t> </a:t>
            </a:r>
            <a:r>
              <a:rPr b="0" lang="en-US" sz="2000" strike="noStrike" u="none">
                <a:solidFill>
                  <a:srgbClr val="ffffff"/>
                </a:solidFill>
                <a:effectLst/>
                <a:uFillTx/>
                <a:latin typeface="Times New Roman"/>
              </a:rPr>
              <a:t>Interest rates have increased to 19% today from 15.25% in January.</a:t>
            </a:r>
            <a:endParaRPr b="0" lang="en-US" sz="2000" strike="noStrike" u="none">
              <a:solidFill>
                <a:srgbClr val="ffffff"/>
              </a:solidFill>
              <a:effectLst/>
              <a:uFillTx/>
              <a:latin typeface="Times New Roman"/>
            </a:endParaRPr>
          </a:p>
          <a:p>
            <a:pPr>
              <a:buClr>
                <a:srgbClr val="6699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  The Central Bank tightened policy in an effort to stem depreciation </a:t>
            </a:r>
            <a:endParaRPr b="0" lang="en-US" sz="20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    and contain inflation.</a:t>
            </a:r>
            <a:endParaRPr b="0" lang="en-US" sz="2000" strike="noStrike" u="none">
              <a:solidFill>
                <a:srgbClr val="ffffff"/>
              </a:solidFill>
              <a:effectLst/>
              <a:uFillTx/>
              <a:latin typeface="Times New Roman"/>
            </a:endParaRPr>
          </a:p>
          <a:p>
            <a:pPr>
              <a:buClr>
                <a:srgbClr val="6699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  The accelerated depreciation and higher interest rates have caused the</a:t>
            </a:r>
            <a:endParaRPr b="0" lang="en-US" sz="20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    fiscal situation to worsen.</a:t>
            </a:r>
            <a:endParaRPr b="0" lang="en-US" sz="2000" strike="noStrike" u="none">
              <a:solidFill>
                <a:srgbClr val="ffffff"/>
              </a:solidFill>
              <a:effectLst/>
              <a:uFillTx/>
              <a:latin typeface="Times New Roman"/>
            </a:endParaRPr>
          </a:p>
        </p:txBody>
      </p:sp>
      <p:sp>
        <p:nvSpPr>
          <p:cNvPr id="3" name="PlaceHolder 2"/>
          <p:cNvSpPr>
            <a:spLocks noGrp="1"/>
          </p:cNvSpPr>
          <p:nvPr>
            <p:ph type="sldNum" idx="3"/>
          </p:nvPr>
        </p:nvSpPr>
        <p:spPr/>
        <p:txBody>
          <a:bodyPr/>
          <a:p>
            <a:fld id="{0EE8484A-E41F-4BC5-BCF4-D44DC2DD761F}"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81"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Brazil’s Latest IMF Package</a:t>
            </a:r>
            <a:endParaRPr b="1" lang="en-US" sz="2800" strike="noStrike" u="none">
              <a:solidFill>
                <a:srgbClr val="ffff66"/>
              </a:solidFill>
              <a:effectLst/>
              <a:uFillTx/>
              <a:latin typeface="Arial"/>
            </a:endParaRPr>
          </a:p>
        </p:txBody>
      </p:sp>
      <p:sp>
        <p:nvSpPr>
          <p:cNvPr id="82" name="PlaceHolder 2"/>
          <p:cNvSpPr>
            <a:spLocks noGrp="1"/>
          </p:cNvSpPr>
          <p:nvPr>
            <p:ph/>
          </p:nvPr>
        </p:nvSpPr>
        <p:spPr>
          <a:xfrm>
            <a:off x="685800" y="1218960"/>
            <a:ext cx="7772400" cy="5257800"/>
          </a:xfrm>
          <a:prstGeom prst="rect">
            <a:avLst/>
          </a:prstGeom>
          <a:noFill/>
          <a:ln w="0">
            <a:noFill/>
          </a:ln>
        </p:spPr>
        <p:txBody>
          <a:bodyPr lIns="90000" rIns="90000" tIns="46800" bIns="46800" anchor="t">
            <a:normAutofit/>
          </a:bodyPr>
          <a:p>
            <a:pPr marL="343080" indent="-343080">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Brazil sought IMF assistance due to Real weakness, Argentine contagion, the energy crisis, and the rise in popularity of leftist candidates for next years presidential elections</a:t>
            </a:r>
            <a:endParaRPr b="0" lang="en-US" sz="2400" strike="noStrike" u="none">
              <a:solidFill>
                <a:srgbClr val="ffffff"/>
              </a:solidFill>
              <a:effectLst/>
              <a:uFillTx/>
              <a:latin typeface="Times New Roman"/>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International financial community does not want Argentine contagion to derail the Brazilian Economy</a:t>
            </a:r>
            <a:endParaRPr b="0" lang="en-US" sz="2400" strike="noStrike" u="none">
              <a:solidFill>
                <a:srgbClr val="ffffff"/>
              </a:solidFill>
              <a:effectLst/>
              <a:uFillTx/>
              <a:latin typeface="Times New Roman"/>
            </a:endParaRPr>
          </a:p>
          <a:p>
            <a:pPr marL="343080" indent="-343080">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ffffff"/>
              </a:solidFill>
              <a:effectLst/>
              <a:uFillTx/>
              <a:latin typeface="Times New Roman"/>
            </a:endParaRPr>
          </a:p>
          <a:p>
            <a:pPr marL="343080" indent="-343080">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The IMF approved a $15bn program to help counter contagion from Argentina</a:t>
            </a:r>
            <a:endParaRPr b="0" lang="en-US" sz="2400" strike="noStrike" u="none">
              <a:solidFill>
                <a:srgbClr val="ffffff"/>
              </a:solidFill>
              <a:effectLst/>
              <a:uFillTx/>
              <a:latin typeface="Times New Roman"/>
            </a:endParaRPr>
          </a:p>
          <a:p>
            <a:pPr marL="343080" indent="-343080">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ffffff"/>
              </a:solidFill>
              <a:effectLst/>
              <a:uFillTx/>
              <a:latin typeface="Times New Roman"/>
            </a:endParaRPr>
          </a:p>
          <a:p>
            <a:pPr marL="343080" indent="-343080">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$4.6bn becomes available in September, while Brazilians have stated that the program is precautionary (i.e, no disbursements are planned)</a:t>
            </a:r>
            <a:endParaRPr b="0" lang="en-US" sz="2400" strike="noStrike" u="none">
              <a:solidFill>
                <a:srgbClr val="ffffff"/>
              </a:solidFill>
              <a:effectLst/>
              <a:uFillTx/>
              <a:latin typeface="Times New Roman"/>
            </a:endParaRPr>
          </a:p>
          <a:p>
            <a:pPr marL="343080" indent="-343080">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ffffff"/>
              </a:solidFill>
              <a:effectLst/>
              <a:uFillTx/>
              <a:latin typeface="Times New Roman"/>
            </a:endParaRPr>
          </a:p>
          <a:p>
            <a:pPr marL="343080" indent="0">
              <a:spcBef>
                <a:spcPts val="2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4F6A2152-A250-4399-9E64-62979B1EA7F8}"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83"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Downside Risk in Brazil</a:t>
            </a:r>
            <a:endParaRPr b="1" lang="en-US" sz="2800" strike="noStrike" u="none">
              <a:solidFill>
                <a:srgbClr val="ffff66"/>
              </a:solidFill>
              <a:effectLst/>
              <a:uFillTx/>
              <a:latin typeface="Arial"/>
            </a:endParaRPr>
          </a:p>
        </p:txBody>
      </p:sp>
      <p:sp>
        <p:nvSpPr>
          <p:cNvPr id="84" name="PlaceHolder 2"/>
          <p:cNvSpPr>
            <a:spLocks noGrp="1"/>
          </p:cNvSpPr>
          <p:nvPr>
            <p:ph/>
          </p:nvPr>
        </p:nvSpPr>
        <p:spPr>
          <a:xfrm>
            <a:off x="685800" y="1523880"/>
            <a:ext cx="7772400" cy="4114800"/>
          </a:xfrm>
          <a:prstGeom prst="rect">
            <a:avLst/>
          </a:prstGeom>
          <a:noFill/>
          <a:ln w="0">
            <a:noFill/>
          </a:ln>
        </p:spPr>
        <p:txBody>
          <a:bodyPr lIns="90000" rIns="90000" tIns="46800" bIns="46800" anchor="t">
            <a:normAutofit/>
          </a:bodyPr>
          <a:p>
            <a:pPr lvl="2" marL="1143000" indent="-228600">
              <a:lnSpc>
                <a:spcPct val="90000"/>
              </a:lnSpc>
              <a:spcBef>
                <a:spcPts val="201"/>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lnSpc>
                <a:spcPct val="90000"/>
              </a:lnSpc>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Argentina contagion effects will worsen.</a:t>
            </a:r>
            <a:endParaRPr b="0" lang="en-US" sz="2400" strike="noStrike" u="none">
              <a:solidFill>
                <a:srgbClr val="ffffff"/>
              </a:solidFill>
              <a:effectLst/>
              <a:uFillTx/>
              <a:latin typeface="Times New Roman"/>
            </a:endParaRPr>
          </a:p>
          <a:p>
            <a:pPr marL="343080" indent="-34308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lnSpc>
                <a:spcPct val="90000"/>
              </a:lnSpc>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Rising Political Uncertainty in run up to October 2002 Elections.</a:t>
            </a:r>
            <a:endParaRPr b="0" lang="en-US" sz="2400" strike="noStrike" u="none">
              <a:solidFill>
                <a:srgbClr val="ffffff"/>
              </a:solidFill>
              <a:effectLst/>
              <a:uFillTx/>
              <a:latin typeface="Times New Roman"/>
            </a:endParaRPr>
          </a:p>
          <a:p>
            <a:pPr marL="343080" indent="-34308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lnSpc>
                <a:spcPct val="90000"/>
              </a:lnSpc>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Drought continues through 2002 and more severe rationing is implemented.</a:t>
            </a:r>
            <a:endParaRPr b="0" lang="en-US" sz="2400" strike="noStrike" u="none">
              <a:solidFill>
                <a:srgbClr val="ffffff"/>
              </a:solidFill>
              <a:effectLst/>
              <a:uFillTx/>
              <a:latin typeface="Times New Roman"/>
            </a:endParaRPr>
          </a:p>
          <a:p>
            <a:pPr marL="343080" indent="-343080">
              <a:lnSpc>
                <a:spcPct val="90000"/>
              </a:lnSpc>
              <a:spcBef>
                <a:spcPts val="1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ffffff"/>
              </a:solidFill>
              <a:effectLst/>
              <a:uFillTx/>
              <a:latin typeface="Times New Roman"/>
            </a:endParaRPr>
          </a:p>
          <a:p>
            <a:pPr lvl="1" marL="743040" indent="-285840">
              <a:lnSpc>
                <a:spcPct val="90000"/>
              </a:lnSpc>
              <a:spcBef>
                <a:spcPts val="550"/>
              </a:spcBef>
              <a:buClr>
                <a:srgbClr val="ffffff"/>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Times New Roman"/>
              </a:rPr>
              <a:t>Intensification of Energy Crisis</a:t>
            </a:r>
            <a:endParaRPr b="0" lang="en-US" sz="2200" strike="noStrike" u="none">
              <a:solidFill>
                <a:srgbClr val="ffffff"/>
              </a:solidFill>
              <a:effectLst/>
              <a:uFillTx/>
              <a:latin typeface="Times New Roman"/>
            </a:endParaRPr>
          </a:p>
          <a:p>
            <a:pPr lvl="1" marL="743040" indent="-28584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lnSpc>
                <a:spcPct val="90000"/>
              </a:lnSpc>
              <a:spcBef>
                <a:spcPts val="1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ffffff"/>
              </a:solidFill>
              <a:effectLst/>
              <a:uFillTx/>
              <a:latin typeface="Times New Roman"/>
            </a:endParaRPr>
          </a:p>
          <a:p>
            <a:pPr marL="343080" indent="-343080">
              <a:lnSpc>
                <a:spcPct val="90000"/>
              </a:lnSpc>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Enron Weather Service-advance warning could be used to forecast most likely S-T and seasonal rainfall.</a:t>
            </a:r>
            <a:endParaRPr b="0" lang="en-US" sz="2400" strike="noStrike" u="none">
              <a:solidFill>
                <a:srgbClr val="ffffff"/>
              </a:solidFill>
              <a:effectLst/>
              <a:uFillTx/>
              <a:latin typeface="Times New Roman"/>
            </a:endParaRPr>
          </a:p>
        </p:txBody>
      </p:sp>
      <p:sp>
        <p:nvSpPr>
          <p:cNvPr id="85" name=""/>
          <p:cNvSpPr/>
          <p:nvPr/>
        </p:nvSpPr>
        <p:spPr>
          <a:xfrm>
            <a:off x="4000680" y="270036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88E9F706-86DE-418B-9099-005FE4E35BE3}"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86"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Scenarios in Brazil</a:t>
            </a:r>
            <a:endParaRPr b="1" lang="en-US" sz="2800" strike="noStrike" u="none">
              <a:solidFill>
                <a:srgbClr val="ffff66"/>
              </a:solidFill>
              <a:effectLst/>
              <a:uFillTx/>
              <a:latin typeface="Arial"/>
            </a:endParaRPr>
          </a:p>
        </p:txBody>
      </p:sp>
      <p:sp>
        <p:nvSpPr>
          <p:cNvPr id="87" name="PlaceHolder 2"/>
          <p:cNvSpPr>
            <a:spLocks noGrp="1"/>
          </p:cNvSpPr>
          <p:nvPr>
            <p:ph/>
          </p:nvPr>
        </p:nvSpPr>
        <p:spPr>
          <a:xfrm>
            <a:off x="685800" y="1523880"/>
            <a:ext cx="7772400" cy="4114800"/>
          </a:xfrm>
          <a:prstGeom prst="rect">
            <a:avLst/>
          </a:prstGeom>
          <a:noFill/>
          <a:ln w="0">
            <a:noFill/>
          </a:ln>
        </p:spPr>
        <p:txBody>
          <a:bodyPr lIns="90000" rIns="90000" tIns="46800" bIns="46800" anchor="t">
            <a:normAutofit/>
          </a:bodyPr>
          <a:p>
            <a:pPr marL="343080" indent="-343080">
              <a:lnSpc>
                <a:spcPct val="90000"/>
              </a:lnSpc>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ffffff"/>
                </a:solidFill>
                <a:effectLst/>
                <a:uFillTx/>
                <a:latin typeface="Times New Roman"/>
                <a:ea typeface="Times New Roman"/>
              </a:rPr>
              <a:t>Brazilian Energy Crisis Abates, Argentina “Muddles Through”</a:t>
            </a:r>
            <a:r>
              <a:rPr b="0" lang="en-US" sz="2400" strike="noStrike" u="none">
                <a:solidFill>
                  <a:srgbClr val="ffffff"/>
                </a:solidFill>
                <a:effectLst/>
                <a:uFillTx/>
                <a:latin typeface="Times New Roman"/>
                <a:ea typeface="Times New Roman"/>
              </a:rPr>
              <a:t>: A receding energy crisis should restore foreign direct investment (FDI) in Brazil, projected to be $10-16bn in 2001, following $33bn FDI in 2000.  This would lead to a mild economic recovery in 2001.  Forecasts for GDP growth in Brazil have been revised downward this year, with growth projected to 1.2%-1.7% in 2001, and recovering in 2002 to about 3.5%.  Solid economic leadership under Central Bank Governor Fraga and Finance Minister Malan will continue to hold investor’s confidence.  The fragmented political coalition will holding but remain weak. </a:t>
            </a:r>
            <a:r>
              <a:rPr b="0" lang="en-US" sz="2400" strike="noStrike" u="none">
                <a:solidFill>
                  <a:srgbClr val="ffffff"/>
                </a:solidFill>
                <a:effectLst/>
                <a:uFillTx/>
                <a:latin typeface="Times New Roman"/>
              </a:rPr>
              <a:t> </a:t>
            </a:r>
            <a:endParaRPr b="0" lang="en-US" sz="24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752A348D-8696-4B8D-8849-685B68CD6B99}"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Argentina’s Economic Constraints Continue</a:t>
            </a:r>
            <a:endParaRPr b="1" lang="en-US" sz="2800" strike="noStrike" u="none">
              <a:solidFill>
                <a:srgbClr val="ffff66"/>
              </a:solidFill>
              <a:effectLst/>
              <a:uFillTx/>
              <a:latin typeface="Arial"/>
            </a:endParaRPr>
          </a:p>
        </p:txBody>
      </p:sp>
      <p:sp>
        <p:nvSpPr>
          <p:cNvPr id="27" name="PlaceHolder 2"/>
          <p:cNvSpPr>
            <a:spLocks noGrp="1"/>
          </p:cNvSpPr>
          <p:nvPr>
            <p:ph/>
          </p:nvPr>
        </p:nvSpPr>
        <p:spPr>
          <a:xfrm>
            <a:off x="685800" y="1523520"/>
            <a:ext cx="7772400" cy="4496040"/>
          </a:xfrm>
          <a:prstGeom prst="rect">
            <a:avLst/>
          </a:prstGeom>
          <a:noFill/>
          <a:ln w="0">
            <a:noFill/>
          </a:ln>
        </p:spPr>
        <p:txBody>
          <a:bodyPr lIns="90000" rIns="90000" tIns="46800" bIns="46800" anchor="t">
            <a:normAutofit/>
          </a:bodyPr>
          <a:p>
            <a:pPr marL="343080" indent="-343080">
              <a:lnSpc>
                <a:spcPct val="90000"/>
              </a:lnSpc>
              <a:spcBef>
                <a:spcPts val="476"/>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sng">
                <a:solidFill>
                  <a:srgbClr val="ffffff"/>
                </a:solidFill>
                <a:effectLst/>
                <a:uFillTx/>
                <a:latin typeface="Times New Roman"/>
              </a:rPr>
              <a:t>Overall Strength of US dollar</a:t>
            </a:r>
            <a:r>
              <a:rPr b="0" lang="en-US" sz="1900" strike="noStrike" u="none">
                <a:solidFill>
                  <a:srgbClr val="ffffff"/>
                </a:solidFill>
                <a:effectLst/>
                <a:uFillTx/>
                <a:latin typeface="Times New Roman"/>
              </a:rPr>
              <a:t>:  Argentine peso is tied to the US dollar, whose strength vis-à-vis most currencies over past few years has substantially weakened Argentina’s export competitiveness.  Currency board leaves Argentina vulnerable to depletion of international reserves.</a:t>
            </a:r>
            <a:endParaRPr b="0" lang="en-US" sz="1900" strike="noStrike" u="none">
              <a:solidFill>
                <a:srgbClr val="ffffff"/>
              </a:solidFill>
              <a:effectLst/>
              <a:uFillTx/>
              <a:latin typeface="Times New Roman"/>
            </a:endParaRPr>
          </a:p>
          <a:p>
            <a:pPr marL="343080" indent="-34308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lnSpc>
                <a:spcPct val="90000"/>
              </a:lnSpc>
              <a:spcBef>
                <a:spcPts val="476"/>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sng">
                <a:solidFill>
                  <a:srgbClr val="ffffff"/>
                </a:solidFill>
                <a:effectLst/>
                <a:uFillTx/>
                <a:latin typeface="Times New Roman"/>
              </a:rPr>
              <a:t>High Interest Rates</a:t>
            </a:r>
            <a:r>
              <a:rPr b="0" lang="en-US" sz="1900" strike="noStrike" u="none">
                <a:solidFill>
                  <a:srgbClr val="ffffff"/>
                </a:solidFill>
                <a:effectLst/>
                <a:uFillTx/>
                <a:latin typeface="Times New Roman"/>
              </a:rPr>
              <a:t>: Fed tightening cycle (Jun 1999-May 2000) raised interest rates in Argentina, choking off growth and prolonging Argentina’s 3-year recession.  Recent easing of Fed policy has not been transmitted to Argentina due to rising Argentine credit risk premiums.</a:t>
            </a:r>
            <a:endParaRPr b="0" lang="en-US" sz="1900" strike="noStrike" u="none">
              <a:solidFill>
                <a:srgbClr val="ffffff"/>
              </a:solidFill>
              <a:effectLst/>
              <a:uFillTx/>
              <a:latin typeface="Times New Roman"/>
            </a:endParaRPr>
          </a:p>
          <a:p>
            <a:pPr marL="343080" indent="-34308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lnSpc>
                <a:spcPct val="90000"/>
              </a:lnSpc>
              <a:spcBef>
                <a:spcPts val="476"/>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sng">
                <a:solidFill>
                  <a:srgbClr val="ffffff"/>
                </a:solidFill>
                <a:effectLst/>
                <a:uFillTx/>
                <a:latin typeface="Times New Roman"/>
              </a:rPr>
              <a:t>Depreciation of Brazilian Real</a:t>
            </a:r>
            <a:r>
              <a:rPr b="0" lang="en-US" sz="1900" strike="noStrike" u="none">
                <a:solidFill>
                  <a:srgbClr val="ffffff"/>
                </a:solidFill>
                <a:effectLst/>
                <a:uFillTx/>
                <a:latin typeface="Times New Roman"/>
              </a:rPr>
              <a:t>: Brazil’s currency has depreciated substantially in 2001 (23%), exacerbating Argentina’s export competitiveness</a:t>
            </a:r>
            <a:endParaRPr b="0" lang="en-US" sz="1900" strike="noStrike" u="none">
              <a:solidFill>
                <a:srgbClr val="ffffff"/>
              </a:solidFill>
              <a:effectLst/>
              <a:uFillTx/>
              <a:latin typeface="Times New Roman"/>
            </a:endParaRPr>
          </a:p>
          <a:p>
            <a:pPr marL="343080" indent="-34308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lnSpc>
                <a:spcPct val="90000"/>
              </a:lnSpc>
              <a:spcBef>
                <a:spcPts val="476"/>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sng">
                <a:solidFill>
                  <a:srgbClr val="ffffff"/>
                </a:solidFill>
                <a:effectLst/>
                <a:uFillTx/>
                <a:latin typeface="Times New Roman"/>
              </a:rPr>
              <a:t>Structural Weaknesses of Argentina’s Economy</a:t>
            </a:r>
            <a:r>
              <a:rPr b="0" lang="en-US" sz="1900" strike="noStrike" u="none">
                <a:solidFill>
                  <a:srgbClr val="ffffff"/>
                </a:solidFill>
                <a:effectLst/>
                <a:uFillTx/>
                <a:latin typeface="Times New Roman"/>
              </a:rPr>
              <a:t>: co-participation law (revenue-sharing arrangement with provinces), pension system, health care and tax administration</a:t>
            </a:r>
            <a:endParaRPr b="0" lang="en-US" sz="19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2DB19D08-0267-4C15-818A-4E63ACF1C87A}"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88"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Scenarios in Brazil</a:t>
            </a:r>
            <a:endParaRPr b="1" lang="en-US" sz="2800" strike="noStrike" u="none">
              <a:solidFill>
                <a:srgbClr val="ffff66"/>
              </a:solidFill>
              <a:effectLst/>
              <a:uFillTx/>
              <a:latin typeface="Arial"/>
            </a:endParaRPr>
          </a:p>
        </p:txBody>
      </p:sp>
      <p:sp>
        <p:nvSpPr>
          <p:cNvPr id="89" name="PlaceHolder 2"/>
          <p:cNvSpPr>
            <a:spLocks noGrp="1"/>
          </p:cNvSpPr>
          <p:nvPr>
            <p:ph/>
          </p:nvPr>
        </p:nvSpPr>
        <p:spPr>
          <a:xfrm>
            <a:off x="609480" y="1447920"/>
            <a:ext cx="7772400" cy="4114800"/>
          </a:xfrm>
          <a:prstGeom prst="rect">
            <a:avLst/>
          </a:prstGeom>
          <a:noFill/>
          <a:ln w="0">
            <a:noFill/>
          </a:ln>
        </p:spPr>
        <p:txBody>
          <a:bodyPr lIns="90000" rIns="90000" tIns="46800" bIns="46800" anchor="t">
            <a:normAutofit/>
          </a:bodyPr>
          <a:p>
            <a:pPr marL="343080" indent="-343080">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ffffff"/>
                </a:solidFill>
                <a:effectLst/>
                <a:uFillTx/>
                <a:latin typeface="Times New Roman"/>
                <a:ea typeface="Times New Roman"/>
              </a:rPr>
              <a:t>Argentine Contagion:</a:t>
            </a:r>
            <a:r>
              <a:rPr b="0" lang="en-US" sz="2400" strike="noStrike" u="none">
                <a:solidFill>
                  <a:srgbClr val="ffffff"/>
                </a:solidFill>
                <a:effectLst/>
                <a:uFillTx/>
                <a:latin typeface="Times New Roman"/>
                <a:ea typeface="Times New Roman"/>
              </a:rPr>
              <a:t> Peso devaluation could lead to a “herd effect,” transmitting higher risk aversion to emerging markets but most notably to Brazil.  If the peso devalues, non-FDI capital flows to Brazil would reverse, slowing economic activity further, with dim economic recovery prospects in the near-term following the Argentine devaluation.  The risk premium on Brazil rises sharply and interest rates are raised substantially to support the weakening Real.  </a:t>
            </a:r>
            <a:endParaRPr b="0" lang="en-US" sz="24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3B467EAB-DADE-4883-A80C-46F7BEEF6A71}"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90"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Scenarios in Brazil</a:t>
            </a:r>
            <a:endParaRPr b="1" lang="en-US" sz="2800" strike="noStrike" u="none">
              <a:solidFill>
                <a:srgbClr val="ffff66"/>
              </a:solidFill>
              <a:effectLst/>
              <a:uFillTx/>
              <a:latin typeface="Arial"/>
            </a:endParaRPr>
          </a:p>
        </p:txBody>
      </p:sp>
      <p:sp>
        <p:nvSpPr>
          <p:cNvPr id="91" name="PlaceHolder 2"/>
          <p:cNvSpPr>
            <a:spLocks noGrp="1"/>
          </p:cNvSpPr>
          <p:nvPr>
            <p:ph/>
          </p:nvPr>
        </p:nvSpPr>
        <p:spPr>
          <a:xfrm>
            <a:off x="609480" y="1447920"/>
            <a:ext cx="7772400" cy="4114800"/>
          </a:xfrm>
          <a:prstGeom prst="rect">
            <a:avLst/>
          </a:prstGeom>
          <a:noFill/>
          <a:ln w="0">
            <a:noFill/>
          </a:ln>
        </p:spPr>
        <p:txBody>
          <a:bodyPr lIns="90000" rIns="90000" tIns="46800" bIns="46800" anchor="t">
            <a:normAutofit/>
          </a:bodyPr>
          <a:p>
            <a:pPr marL="343080" indent="-343080">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ffffff"/>
                </a:solidFill>
                <a:effectLst/>
                <a:uFillTx/>
                <a:latin typeface="Times New Roman"/>
                <a:ea typeface="Times New Roman"/>
              </a:rPr>
              <a:t>Brazilian Energy Crisis Continues Through 2002</a:t>
            </a:r>
            <a:r>
              <a:rPr b="0" lang="en-US" sz="2400" strike="noStrike" u="none">
                <a:solidFill>
                  <a:srgbClr val="ffffff"/>
                </a:solidFill>
                <a:effectLst/>
                <a:uFillTx/>
                <a:latin typeface="Times New Roman"/>
                <a:ea typeface="Times New Roman"/>
              </a:rPr>
              <a:t>:  Persistent energy rationing would act as a significant drag on economic activity in Brazil.  It would also cause the Brazilian real to depreciate further, as FDI would also falloff due to continued energy rationing.  Inflationary pressures would accelerate and reaching IMF fiscal targets would be more difficult with declining government revenues. </a:t>
            </a:r>
            <a:endParaRPr b="0" lang="en-US" sz="24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C11F8FC8-8DEE-44D5-983E-D06DED3945E3}"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92" name="PlaceHolder 1"/>
          <p:cNvSpPr>
            <a:spLocks noGrp="1"/>
          </p:cNvSpPr>
          <p:nvPr>
            <p:ph type="title"/>
          </p:nvPr>
        </p:nvSpPr>
        <p:spPr>
          <a:xfrm>
            <a:off x="0" y="152280"/>
            <a:ext cx="9144000" cy="144792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66"/>
                </a:solidFill>
                <a:effectLst/>
                <a:uFillTx/>
                <a:latin typeface="Arial"/>
              </a:rPr>
              <a:t>Enron Research Group Can Provide Strategic Information on Drought Conditions &amp; Spot Power Prices in Brazil</a:t>
            </a:r>
            <a:endParaRPr b="1" lang="en-US" sz="2600" strike="noStrike" u="none">
              <a:solidFill>
                <a:srgbClr val="ffff66"/>
              </a:solidFill>
              <a:effectLst/>
              <a:uFillTx/>
              <a:latin typeface="Arial"/>
            </a:endParaRPr>
          </a:p>
        </p:txBody>
      </p:sp>
      <p:sp>
        <p:nvSpPr>
          <p:cNvPr id="93" name="PlaceHolder 2"/>
          <p:cNvSpPr>
            <a:spLocks noGrp="1"/>
          </p:cNvSpPr>
          <p:nvPr>
            <p:ph/>
          </p:nvPr>
        </p:nvSpPr>
        <p:spPr>
          <a:xfrm>
            <a:off x="685800" y="1828440"/>
            <a:ext cx="7772400" cy="4419720"/>
          </a:xfrm>
          <a:prstGeom prst="rect">
            <a:avLst/>
          </a:prstGeom>
          <a:noFill/>
          <a:ln w="0">
            <a:noFill/>
          </a:ln>
        </p:spPr>
        <p:txBody>
          <a:bodyPr lIns="90000" rIns="90000" tIns="46800" bIns="46800" anchor="t">
            <a:normAutofit/>
          </a:bodyPr>
          <a:p>
            <a:pPr marL="343080" indent="-343080">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Compare Government’s Newave model with the model used by Enron (SDDP)-licensed</a:t>
            </a:r>
            <a:endParaRPr b="0" lang="en-US" sz="2400" strike="noStrike" u="none">
              <a:solidFill>
                <a:srgbClr val="ffffff"/>
              </a:solidFill>
              <a:effectLst/>
              <a:uFillTx/>
              <a:latin typeface="Times New Roman"/>
            </a:endParaRPr>
          </a:p>
          <a:p>
            <a:pPr marL="343080" indent="0">
              <a:spcBef>
                <a:spcPts val="1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ffffff"/>
              </a:solidFill>
              <a:effectLst/>
              <a:uFillTx/>
              <a:latin typeface="Times New Roman"/>
            </a:endParaRPr>
          </a:p>
          <a:p>
            <a:pPr lvl="1" marL="743040" indent="-285840">
              <a:spcBef>
                <a:spcPts val="550"/>
              </a:spcBef>
              <a:buClr>
                <a:srgbClr val="ffffff"/>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Times New Roman"/>
              </a:rPr>
              <a:t> Enron Research Global Power Structuring</a:t>
            </a:r>
            <a:endParaRPr b="0" lang="en-US" sz="2200" strike="noStrike" u="none">
              <a:solidFill>
                <a:srgbClr val="ffffff"/>
              </a:solidFill>
              <a:effectLst/>
              <a:uFillTx/>
              <a:latin typeface="Times New Roman"/>
            </a:endParaRPr>
          </a:p>
          <a:p>
            <a:pPr lvl="1" marL="743040" indent="-28584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Predict distribution of power spot prices given a range of possible rainfall and lake and river inflows over the next two years</a:t>
            </a:r>
            <a:endParaRPr b="0" lang="en-US" sz="2400" strike="noStrike" u="none">
              <a:solidFill>
                <a:srgbClr val="ffffff"/>
              </a:solidFill>
              <a:effectLst/>
              <a:uFillTx/>
              <a:latin typeface="Times New Roman"/>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Predict spot prices for power using likely lake and river inflow scenarios developed by Enron Research Weather Group</a:t>
            </a:r>
            <a:endParaRPr b="0" lang="en-US" sz="2400" strike="noStrike" u="none">
              <a:solidFill>
                <a:srgbClr val="ffffff"/>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418E5EE8-5A12-48C7-AE07-4F8B858338E1}" type="slidenum">
              <a:t>22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Immediate Outlook - Argentina</a:t>
            </a:r>
            <a:endParaRPr b="1" lang="en-US" sz="2800" strike="noStrike" u="none">
              <a:solidFill>
                <a:srgbClr val="ffff66"/>
              </a:solidFill>
              <a:effectLst/>
              <a:uFillTx/>
              <a:latin typeface="Arial"/>
            </a:endParaRPr>
          </a:p>
        </p:txBody>
      </p:sp>
      <p:sp>
        <p:nvSpPr>
          <p:cNvPr id="29" name=""/>
          <p:cNvSpPr/>
          <p:nvPr/>
        </p:nvSpPr>
        <p:spPr>
          <a:xfrm>
            <a:off x="685800" y="1981080"/>
            <a:ext cx="7904160" cy="30200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Argentina’s prolonged recession and its fiscal deficits have </a:t>
            </a:r>
            <a:endParaRPr b="0" lang="en-US" sz="24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Undermined investor confidence.  The government has faced</a:t>
            </a:r>
            <a:endParaRPr b="0" lang="en-US" sz="24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Difficulties in restoring growth and returning the country to a </a:t>
            </a:r>
            <a:endParaRPr b="0" lang="en-US" sz="24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Path of renewed fiscal stability and growth.  To return to fiscal </a:t>
            </a:r>
            <a:endParaRPr b="0" lang="en-US" sz="24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Stability and increase market confidence, the Argentine</a:t>
            </a:r>
            <a:endParaRPr b="0" lang="en-US" sz="24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Government must implement difficult fiscal austerity and </a:t>
            </a:r>
            <a:endParaRPr b="0" lang="en-US" sz="24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Adjustment programs while retaining support from the</a:t>
            </a:r>
            <a:endParaRPr b="0" lang="en-US" sz="24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International financial community.</a:t>
            </a:r>
            <a:endParaRPr b="0" lang="en-US" sz="2400" strike="noStrike" u="none">
              <a:solidFill>
                <a:srgbClr val="ffffff"/>
              </a:solidFill>
              <a:effectLst/>
              <a:uFillTx/>
              <a:latin typeface="Times New Roman"/>
            </a:endParaRPr>
          </a:p>
        </p:txBody>
      </p:sp>
      <p:sp>
        <p:nvSpPr>
          <p:cNvPr id="3" name="PlaceHolder 2"/>
          <p:cNvSpPr>
            <a:spLocks noGrp="1"/>
          </p:cNvSpPr>
          <p:nvPr>
            <p:ph type="sldNum" idx="3"/>
          </p:nvPr>
        </p:nvSpPr>
        <p:spPr/>
        <p:txBody>
          <a:bodyPr/>
          <a:p>
            <a:fld id="{93877172-C132-4947-AAF1-8A6D3AE3164F}"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66"/>
                </a:solidFill>
                <a:effectLst/>
                <a:uFillTx/>
                <a:latin typeface="Arial"/>
              </a:rPr>
              <a:t>Immediate Outlook - Argentina</a:t>
            </a:r>
            <a:endParaRPr b="1" lang="en-US" sz="3000" strike="noStrike" u="none">
              <a:solidFill>
                <a:srgbClr val="ffff66"/>
              </a:solidFill>
              <a:effectLst/>
              <a:uFillTx/>
              <a:latin typeface="Arial"/>
            </a:endParaRPr>
          </a:p>
        </p:txBody>
      </p:sp>
      <p:sp>
        <p:nvSpPr>
          <p:cNvPr id="31" name=""/>
          <p:cNvSpPr/>
          <p:nvPr/>
        </p:nvSpPr>
        <p:spPr>
          <a:xfrm>
            <a:off x="-4320" y="990720"/>
            <a:ext cx="6150960" cy="8859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Times New Roman"/>
              </a:rPr>
              <a:t>Forced Debt Restructuring Averted and </a:t>
            </a:r>
            <a:endParaRPr b="0" lang="en-US" sz="26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Times New Roman"/>
              </a:rPr>
              <a:t>Currency Board Remains Intact, For Now</a:t>
            </a:r>
            <a:endParaRPr b="0" lang="en-US" sz="2600" strike="noStrike" u="none">
              <a:solidFill>
                <a:srgbClr val="ffffff"/>
              </a:solidFill>
              <a:effectLst/>
              <a:uFillTx/>
              <a:latin typeface="Times New Roman"/>
            </a:endParaRPr>
          </a:p>
        </p:txBody>
      </p:sp>
      <p:sp>
        <p:nvSpPr>
          <p:cNvPr id="32" name=""/>
          <p:cNvSpPr/>
          <p:nvPr/>
        </p:nvSpPr>
        <p:spPr>
          <a:xfrm>
            <a:off x="2880" y="1905120"/>
            <a:ext cx="8192160" cy="1465560"/>
          </a:xfrm>
          <a:prstGeom prst="rect">
            <a:avLst/>
          </a:prstGeom>
          <a:noFill/>
          <a:ln w="0">
            <a:noFill/>
          </a:ln>
        </p:spPr>
        <p:style>
          <a:lnRef idx="0"/>
          <a:fillRef idx="0"/>
          <a:effectRef idx="0"/>
          <a:fontRef idx="minor"/>
        </p:style>
        <p:txBody>
          <a:bodyPr wrap="none" lIns="90000" rIns="90000" tIns="46800" bIns="46800" anchor="t">
            <a:spAutoFit/>
          </a:bodyPr>
          <a:p>
            <a:pPr>
              <a:buClr>
                <a:srgbClr val="6699ff"/>
              </a:buClr>
              <a:buSzPct val="115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  IMF package of $8bn announced on Aug 21, 2001 should help to stabilize foreign </a:t>
            </a:r>
            <a:endParaRPr b="0" lang="en-US" sz="18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exchange reserves and peso-denominated deposits, two key barometers of investor and </a:t>
            </a:r>
            <a:endParaRPr b="0" lang="en-US" sz="18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local consumer confidence.  The purpose of the package is to stem deposit outflow and </a:t>
            </a:r>
            <a:endParaRPr b="0" lang="en-US" sz="18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bolster international reserves.  But package short on measures to tackle fundamental </a:t>
            </a:r>
            <a:endParaRPr b="0" lang="en-US" sz="18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issues key to economic growth.</a:t>
            </a:r>
            <a:endParaRPr b="0" lang="en-US" sz="1800" strike="noStrike" u="none">
              <a:solidFill>
                <a:srgbClr val="ffffff"/>
              </a:solidFill>
              <a:effectLst/>
              <a:uFillTx/>
              <a:latin typeface="Times New Roman"/>
            </a:endParaRPr>
          </a:p>
        </p:txBody>
      </p:sp>
      <p:graphicFrame>
        <p:nvGraphicFramePr>
          <p:cNvPr id="33" name=""/>
          <p:cNvGraphicFramePr/>
          <p:nvPr/>
        </p:nvGraphicFramePr>
        <p:xfrm>
          <a:off x="3276720" y="2819520"/>
          <a:ext cx="5867280" cy="3808440"/>
        </p:xfrm>
        <a:graphic>
          <a:graphicData uri="http://schemas.openxmlformats.org/presentationml/2006/ole">
            <p:oleObj progId="Excel.Sheet.12" r:id="rId1" spid="">
              <p:embed/>
              <p:pic>
                <p:nvPicPr>
                  <p:cNvPr id="34" name="" descr=""/>
                  <p:cNvPicPr/>
                  <p:nvPr/>
                </p:nvPicPr>
                <p:blipFill>
                  <a:blip r:embed="rId2"/>
                  <a:stretch/>
                </p:blipFill>
                <p:spPr>
                  <a:xfrm>
                    <a:off x="3276720" y="2819520"/>
                    <a:ext cx="5867280" cy="3808440"/>
                  </a:xfrm>
                  <a:prstGeom prst="rect">
                    <a:avLst/>
                  </a:prstGeom>
                  <a:noFill/>
                  <a:ln w="0">
                    <a:noFill/>
                  </a:ln>
                </p:spPr>
              </p:pic>
            </p:oleObj>
          </a:graphicData>
        </a:graphic>
      </p:graphicFrame>
      <p:sp>
        <p:nvSpPr>
          <p:cNvPr id="35" name=""/>
          <p:cNvSpPr/>
          <p:nvPr/>
        </p:nvSpPr>
        <p:spPr>
          <a:xfrm>
            <a:off x="2160" y="3733920"/>
            <a:ext cx="3729240" cy="916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Deposits and Reserves have stabilized,</a:t>
            </a:r>
            <a:endParaRPr b="0" lang="en-US" sz="18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but a few weeks of data is insufficient</a:t>
            </a:r>
            <a:endParaRPr b="0" lang="en-US" sz="18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to suggest any trends</a:t>
            </a:r>
            <a:endParaRPr b="0" lang="en-US" sz="1800" strike="noStrike" u="none">
              <a:solidFill>
                <a:srgbClr val="ffffff"/>
              </a:solidFill>
              <a:effectLst/>
              <a:uFillTx/>
              <a:latin typeface="Times New Roman"/>
            </a:endParaRPr>
          </a:p>
        </p:txBody>
      </p:sp>
      <p:sp>
        <p:nvSpPr>
          <p:cNvPr id="3" name="PlaceHolder 2"/>
          <p:cNvSpPr>
            <a:spLocks noGrp="1"/>
          </p:cNvSpPr>
          <p:nvPr>
            <p:ph type="sldNum" idx="3"/>
          </p:nvPr>
        </p:nvSpPr>
        <p:spPr/>
        <p:txBody>
          <a:bodyPr/>
          <a:p>
            <a:fld id="{CC04C332-5CA9-4DB7-99F0-3C5BDAC5CDBE}"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Immediate Outlook - Argentina</a:t>
            </a:r>
            <a:endParaRPr b="1" lang="en-US" sz="2800" strike="noStrike" u="none">
              <a:solidFill>
                <a:srgbClr val="ffff66"/>
              </a:solidFill>
              <a:effectLst/>
              <a:uFillTx/>
              <a:latin typeface="Arial"/>
            </a:endParaRPr>
          </a:p>
        </p:txBody>
      </p:sp>
      <p:sp>
        <p:nvSpPr>
          <p:cNvPr id="37" name=""/>
          <p:cNvSpPr/>
          <p:nvPr/>
        </p:nvSpPr>
        <p:spPr>
          <a:xfrm>
            <a:off x="-6840" y="1066680"/>
            <a:ext cx="8327520" cy="8859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Times New Roman"/>
              </a:rPr>
              <a:t>Forced Debt Restructuring Averted and Currency Board </a:t>
            </a:r>
            <a:endParaRPr b="0" lang="en-US" sz="26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Times New Roman"/>
              </a:rPr>
              <a:t>Remains Intact, For Now</a:t>
            </a:r>
            <a:endParaRPr b="0" lang="en-US" sz="2600" strike="noStrike" u="none">
              <a:solidFill>
                <a:srgbClr val="ffffff"/>
              </a:solidFill>
              <a:effectLst/>
              <a:uFillTx/>
              <a:latin typeface="Times New Roman"/>
            </a:endParaRPr>
          </a:p>
        </p:txBody>
      </p:sp>
      <p:graphicFrame>
        <p:nvGraphicFramePr>
          <p:cNvPr id="38" name=""/>
          <p:cNvGraphicFramePr/>
          <p:nvPr/>
        </p:nvGraphicFramePr>
        <p:xfrm>
          <a:off x="4419720" y="2666880"/>
          <a:ext cx="4952880" cy="3505320"/>
        </p:xfrm>
        <a:graphic>
          <a:graphicData uri="http://schemas.openxmlformats.org/presentationml/2006/ole">
            <p:oleObj progId="Excel.Sheet.12" r:id="rId1" spid="">
              <p:embed/>
              <p:pic>
                <p:nvPicPr>
                  <p:cNvPr id="39" name="" descr=""/>
                  <p:cNvPicPr/>
                  <p:nvPr/>
                </p:nvPicPr>
                <p:blipFill>
                  <a:blip r:embed="rId2"/>
                  <a:stretch/>
                </p:blipFill>
                <p:spPr>
                  <a:xfrm>
                    <a:off x="4419720" y="2666880"/>
                    <a:ext cx="4952880" cy="3505320"/>
                  </a:xfrm>
                  <a:prstGeom prst="rect">
                    <a:avLst/>
                  </a:prstGeom>
                  <a:noFill/>
                  <a:ln w="0">
                    <a:noFill/>
                  </a:ln>
                </p:spPr>
              </p:pic>
            </p:oleObj>
          </a:graphicData>
        </a:graphic>
      </p:graphicFrame>
      <p:sp>
        <p:nvSpPr>
          <p:cNvPr id="40" name=""/>
          <p:cNvSpPr/>
          <p:nvPr/>
        </p:nvSpPr>
        <p:spPr>
          <a:xfrm>
            <a:off x="306720" y="3733920"/>
            <a:ext cx="3876120" cy="14655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Argentina’s NDF Curve is Flatter </a:t>
            </a:r>
            <a:endParaRPr b="0" lang="en-US" sz="18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and Has Shifted Downward.  Flatter </a:t>
            </a:r>
            <a:endParaRPr b="0" lang="en-US" sz="18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short-end Reflects Optimism Following </a:t>
            </a:r>
            <a:endParaRPr b="0" lang="en-US" sz="18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IMF Package While Long-end Reflects </a:t>
            </a:r>
            <a:endParaRPr b="0" lang="en-US" sz="18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Continued Risk of Devaluation</a:t>
            </a:r>
            <a:endParaRPr b="0" lang="en-US" sz="1800" strike="noStrike" u="none">
              <a:solidFill>
                <a:srgbClr val="ffffff"/>
              </a:solidFill>
              <a:effectLst/>
              <a:uFillTx/>
              <a:latin typeface="Times New Roman"/>
            </a:endParaRPr>
          </a:p>
        </p:txBody>
      </p:sp>
      <p:sp>
        <p:nvSpPr>
          <p:cNvPr id="41" name=""/>
          <p:cNvSpPr/>
          <p:nvPr/>
        </p:nvSpPr>
        <p:spPr>
          <a:xfrm>
            <a:off x="2880" y="1981080"/>
            <a:ext cx="7988400" cy="1191240"/>
          </a:xfrm>
          <a:prstGeom prst="rect">
            <a:avLst/>
          </a:prstGeom>
          <a:noFill/>
          <a:ln w="0">
            <a:noFill/>
          </a:ln>
        </p:spPr>
        <p:style>
          <a:lnRef idx="0"/>
          <a:fillRef idx="0"/>
          <a:effectRef idx="0"/>
          <a:fontRef idx="minor"/>
        </p:style>
        <p:txBody>
          <a:bodyPr wrap="none" lIns="90000" rIns="90000" tIns="46800" bIns="46800" anchor="t">
            <a:spAutoFit/>
          </a:bodyPr>
          <a:p>
            <a:pPr>
              <a:buClr>
                <a:srgbClr val="6699ff"/>
              </a:buClr>
              <a:buSzPct val="11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  Argentina NDF (non-deliverable forward) curve, as proxy for foreign investor </a:t>
            </a:r>
            <a:endParaRPr b="0" lang="en-US" sz="18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confidence in Argentina’s financial assets, has flattened on the short-end, but steeper </a:t>
            </a:r>
            <a:endParaRPr b="0" lang="en-US" sz="18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long-end suggests risk of devaluation persists.</a:t>
            </a:r>
            <a:endParaRPr b="0" lang="en-US" sz="18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p:txBody>
      </p:sp>
      <p:sp>
        <p:nvSpPr>
          <p:cNvPr id="3" name="PlaceHolder 2"/>
          <p:cNvSpPr>
            <a:spLocks noGrp="1"/>
          </p:cNvSpPr>
          <p:nvPr>
            <p:ph type="sldNum" idx="3"/>
          </p:nvPr>
        </p:nvSpPr>
        <p:spPr/>
        <p:txBody>
          <a:bodyPr/>
          <a:p>
            <a:fld id="{A99039C8-1C89-4283-A97F-BBA3F791E0C8}"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Immediate Outlook - Argentina</a:t>
            </a:r>
            <a:endParaRPr b="1" lang="en-US" sz="2800" strike="noStrike" u="none">
              <a:solidFill>
                <a:srgbClr val="ffff66"/>
              </a:solidFill>
              <a:effectLst/>
              <a:uFillTx/>
              <a:latin typeface="Arial"/>
            </a:endParaRPr>
          </a:p>
        </p:txBody>
      </p:sp>
      <p:sp>
        <p:nvSpPr>
          <p:cNvPr id="43" name="PlaceHolder 2"/>
          <p:cNvSpPr>
            <a:spLocks noGrp="1"/>
          </p:cNvSpPr>
          <p:nvPr>
            <p:ph/>
          </p:nvPr>
        </p:nvSpPr>
        <p:spPr>
          <a:xfrm>
            <a:off x="685800" y="2057400"/>
            <a:ext cx="7848720" cy="4572000"/>
          </a:xfrm>
          <a:prstGeom prst="rect">
            <a:avLst/>
          </a:prstGeom>
          <a:noFill/>
          <a:ln w="0">
            <a:noFill/>
          </a:ln>
        </p:spPr>
        <p:txBody>
          <a:bodyPr lIns="90000" rIns="90000" tIns="46800" bIns="46800" anchor="t">
            <a:normAutofit/>
          </a:bodyPr>
          <a:p>
            <a:pPr marL="343080" indent="-343080">
              <a:spcBef>
                <a:spcPts val="499"/>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ffffff"/>
                </a:solidFill>
                <a:effectLst/>
                <a:uFillTx/>
                <a:latin typeface="Times New Roman"/>
              </a:rPr>
              <a:t>Fiscal Policy is Key to Restoring Investor Confidence</a:t>
            </a:r>
            <a:r>
              <a:rPr b="0" lang="en-US" sz="2000" strike="noStrike" u="none">
                <a:solidFill>
                  <a:srgbClr val="ffffff"/>
                </a:solidFill>
                <a:effectLst/>
                <a:uFillTx/>
                <a:latin typeface="Times New Roman"/>
              </a:rPr>
              <a:t>: “zero deficit” plan aims to balance the budget in 2001 and 2002.  But, a balanced budget is dependent upon lower interest rates and politically contentious spending cuts.</a:t>
            </a:r>
            <a:endParaRPr b="0" lang="en-US" sz="2000" strike="noStrike" u="none">
              <a:solidFill>
                <a:srgbClr val="ffffff"/>
              </a:solidFill>
              <a:effectLst/>
              <a:uFillTx/>
              <a:latin typeface="Times New Roman"/>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spcBef>
                <a:spcPts val="499"/>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ffffff"/>
                </a:solidFill>
                <a:effectLst/>
                <a:uFillTx/>
                <a:latin typeface="Times New Roman"/>
              </a:rPr>
              <a:t>Liability Management Plan Is Only A Temporary Fix, While Details Remain Unclear</a:t>
            </a:r>
            <a:r>
              <a:rPr b="0" lang="en-US" sz="2000" strike="noStrike" u="none">
                <a:solidFill>
                  <a:srgbClr val="ffffff"/>
                </a:solidFill>
                <a:effectLst/>
                <a:uFillTx/>
                <a:latin typeface="Times New Roman"/>
              </a:rPr>
              <a:t>: Market awaits clarification on debt exchange.</a:t>
            </a:r>
            <a:endParaRPr b="0" lang="en-US" sz="2000" strike="noStrike" u="none">
              <a:solidFill>
                <a:srgbClr val="ffffff"/>
              </a:solidFill>
              <a:effectLst/>
              <a:uFillTx/>
              <a:latin typeface="Times New Roman"/>
            </a:endParaRPr>
          </a:p>
          <a:p>
            <a:pPr marL="343080" indent="-343080">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ffffff"/>
              </a:solidFill>
              <a:effectLst/>
              <a:uFillTx/>
              <a:latin typeface="Times New Roman"/>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spcBef>
                <a:spcPts val="499"/>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ffffff"/>
                </a:solidFill>
                <a:effectLst/>
                <a:uFillTx/>
                <a:latin typeface="Times New Roman"/>
              </a:rPr>
              <a:t>October 2001 Elections Could Undermine Reforms</a:t>
            </a:r>
            <a:r>
              <a:rPr b="0" lang="en-US" sz="2000" strike="noStrike" u="none">
                <a:solidFill>
                  <a:srgbClr val="ffffff"/>
                </a:solidFill>
                <a:effectLst/>
                <a:uFillTx/>
                <a:latin typeface="Times New Roman"/>
              </a:rPr>
              <a:t>: Opposition Peronists could reverse efforts to achieve fiscal balance, or provincial governors could oppose reform, to co-participation payment system, which is important to IMF.</a:t>
            </a:r>
            <a:endParaRPr b="0" lang="en-US" sz="2000" strike="noStrike" u="none">
              <a:solidFill>
                <a:srgbClr val="ffffff"/>
              </a:solidFill>
              <a:effectLst/>
              <a:uFillTx/>
              <a:latin typeface="Times New Roman"/>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spcBef>
                <a:spcPts val="499"/>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ffffff"/>
                </a:solidFill>
                <a:effectLst/>
                <a:uFillTx/>
                <a:latin typeface="Times New Roman"/>
              </a:rPr>
              <a:t>Metrics to Watch</a:t>
            </a:r>
            <a:r>
              <a:rPr b="0" lang="en-US" sz="2000" strike="noStrike" u="none">
                <a:solidFill>
                  <a:srgbClr val="ffffff"/>
                </a:solidFill>
                <a:effectLst/>
                <a:uFillTx/>
                <a:latin typeface="Times New Roman"/>
              </a:rPr>
              <a:t>: Foreign exchange reserves, private sector bank deposits, Argentina’s NDF curve and benchmark yields.</a:t>
            </a:r>
            <a:endParaRPr b="0" lang="en-US" sz="2000" strike="noStrike" u="none">
              <a:solidFill>
                <a:srgbClr val="ffffff"/>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p:txBody>
      </p:sp>
      <p:sp>
        <p:nvSpPr>
          <p:cNvPr id="44" name=""/>
          <p:cNvSpPr/>
          <p:nvPr/>
        </p:nvSpPr>
        <p:spPr>
          <a:xfrm>
            <a:off x="-5040" y="1066680"/>
            <a:ext cx="8208360" cy="8859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Times New Roman"/>
              </a:rPr>
              <a:t>But, We Expect Short-Term Financial Market Volatility </a:t>
            </a:r>
            <a:endParaRPr b="0" lang="en-US" sz="26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Times New Roman"/>
              </a:rPr>
              <a:t>to Continue</a:t>
            </a:r>
            <a:endParaRPr b="0" lang="en-US" sz="26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80315028-77BF-49A5-BE5F-CED08FA8121D}"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Short-Term Outlook - Argentina</a:t>
            </a:r>
            <a:endParaRPr b="1" lang="en-US" sz="2800" strike="noStrike" u="none">
              <a:solidFill>
                <a:srgbClr val="ffff66"/>
              </a:solidFill>
              <a:effectLst/>
              <a:uFillTx/>
              <a:latin typeface="Arial"/>
            </a:endParaRPr>
          </a:p>
        </p:txBody>
      </p:sp>
      <p:sp>
        <p:nvSpPr>
          <p:cNvPr id="46" name=""/>
          <p:cNvSpPr/>
          <p:nvPr/>
        </p:nvSpPr>
        <p:spPr>
          <a:xfrm>
            <a:off x="304560" y="1066680"/>
            <a:ext cx="8502120" cy="11912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ffffff"/>
                </a:solidFill>
                <a:effectLst/>
                <a:uFillTx/>
                <a:latin typeface="Times New Roman"/>
              </a:rPr>
              <a:t>New Enron Argentine Peso Forecast Calls for Weaker Peso</a:t>
            </a:r>
            <a:r>
              <a:rPr b="0" lang="en-US" sz="2400" strike="noStrike" u="none">
                <a:solidFill>
                  <a:srgbClr val="ffffff"/>
                </a:solidFill>
                <a:effectLst/>
                <a:uFillTx/>
                <a:latin typeface="Times New Roman"/>
              </a:rPr>
              <a:t>: </a:t>
            </a:r>
            <a:endParaRPr b="0" lang="en-US" sz="24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Based on NDF markets quotes, we assume a 12.3% depreciation </a:t>
            </a:r>
            <a:endParaRPr b="0" lang="en-US" sz="24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By Dec 2001 to P1.14 and 10.2% depreciation in Dec 2002 to P1.27</a:t>
            </a:r>
            <a:endParaRPr b="0" lang="en-US" sz="2400" strike="noStrike" u="none">
              <a:solidFill>
                <a:srgbClr val="ffffff"/>
              </a:solidFill>
              <a:effectLst/>
              <a:uFillTx/>
              <a:latin typeface="Times New Roman"/>
            </a:endParaRPr>
          </a:p>
        </p:txBody>
      </p:sp>
      <p:graphicFrame>
        <p:nvGraphicFramePr>
          <p:cNvPr id="47" name=""/>
          <p:cNvGraphicFramePr/>
          <p:nvPr/>
        </p:nvGraphicFramePr>
        <p:xfrm>
          <a:off x="1219320" y="2133720"/>
          <a:ext cx="7086600" cy="4343400"/>
        </p:xfrm>
        <a:graphic>
          <a:graphicData uri="http://schemas.openxmlformats.org/presentationml/2006/ole">
            <p:oleObj progId="Excel.Sheet.12" r:id="rId1" spid="">
              <p:embed/>
              <p:pic>
                <p:nvPicPr>
                  <p:cNvPr id="48" name="" descr=""/>
                  <p:cNvPicPr/>
                  <p:nvPr/>
                </p:nvPicPr>
                <p:blipFill>
                  <a:blip r:embed="rId2"/>
                  <a:stretch/>
                </p:blipFill>
                <p:spPr>
                  <a:xfrm>
                    <a:off x="1219320" y="2133720"/>
                    <a:ext cx="7086600" cy="4343400"/>
                  </a:xfrm>
                  <a:prstGeom prst="rect">
                    <a:avLst/>
                  </a:prstGeom>
                  <a:noFill/>
                  <a:ln w="0">
                    <a:noFill/>
                  </a:ln>
                </p:spPr>
              </p:pic>
            </p:oleObj>
          </a:graphicData>
        </a:graphic>
      </p:graphicFrame>
      <p:sp>
        <p:nvSpPr>
          <p:cNvPr id="3" name="PlaceHolder 2"/>
          <p:cNvSpPr>
            <a:spLocks noGrp="1"/>
          </p:cNvSpPr>
          <p:nvPr>
            <p:ph type="sldNum" idx="3"/>
          </p:nvPr>
        </p:nvSpPr>
        <p:spPr/>
        <p:txBody>
          <a:bodyPr/>
          <a:p>
            <a:fld id="{5988A987-702C-4503-ADB0-DD2CE8B67CCD}"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49"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Short-Term Outlook - Argentina</a:t>
            </a:r>
            <a:endParaRPr b="1" lang="en-US" sz="2800" strike="noStrike" u="none">
              <a:solidFill>
                <a:srgbClr val="ffff66"/>
              </a:solidFill>
              <a:effectLst/>
              <a:uFillTx/>
              <a:latin typeface="Arial"/>
            </a:endParaRPr>
          </a:p>
        </p:txBody>
      </p:sp>
      <p:sp>
        <p:nvSpPr>
          <p:cNvPr id="50" name="PlaceHolder 2"/>
          <p:cNvSpPr>
            <a:spLocks noGrp="1"/>
          </p:cNvSpPr>
          <p:nvPr>
            <p:ph/>
          </p:nvPr>
        </p:nvSpPr>
        <p:spPr>
          <a:xfrm>
            <a:off x="533520" y="1523520"/>
            <a:ext cx="7772400" cy="4419720"/>
          </a:xfrm>
          <a:prstGeom prst="rect">
            <a:avLst/>
          </a:prstGeom>
          <a:noFill/>
          <a:ln w="0">
            <a:noFill/>
          </a:ln>
        </p:spPr>
        <p:txBody>
          <a:bodyPr lIns="90000" rIns="90000" tIns="46800" bIns="46800" anchor="t">
            <a:normAutofit/>
          </a:bodyPr>
          <a:p>
            <a:pPr marL="343080" indent="-343080">
              <a:spcBef>
                <a:spcPts val="45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ffffff"/>
                </a:solidFill>
                <a:effectLst/>
                <a:uFillTx/>
                <a:latin typeface="Times New Roman"/>
              </a:rPr>
              <a:t>“Muddling Through” Scenario</a:t>
            </a:r>
            <a:r>
              <a:rPr b="0" lang="en-US" sz="1800" strike="noStrike" u="none">
                <a:solidFill>
                  <a:srgbClr val="ffffff"/>
                </a:solidFill>
                <a:effectLst/>
                <a:uFillTx/>
                <a:latin typeface="Times New Roman"/>
              </a:rPr>
              <a:t>: Government maintains support for zero deficit plan, meeting its fiscal targets, and investor confidence is restored, leading to a gradual recovery.</a:t>
            </a:r>
            <a:endParaRPr b="0" lang="en-US" sz="1800" strike="noStrike" u="none">
              <a:solidFill>
                <a:srgbClr val="ffffff"/>
              </a:solidFill>
              <a:effectLst/>
              <a:uFillTx/>
              <a:latin typeface="Times New Roman"/>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spcBef>
                <a:spcPts val="45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ffffff"/>
                </a:solidFill>
                <a:effectLst/>
                <a:uFillTx/>
                <a:latin typeface="Times New Roman"/>
              </a:rPr>
              <a:t>Argentina’s Economic Fundamentals Remain Frail</a:t>
            </a:r>
            <a:r>
              <a:rPr b="0" lang="en-US" sz="1800" strike="noStrike" u="none">
                <a:solidFill>
                  <a:srgbClr val="ffffff"/>
                </a:solidFill>
                <a:effectLst/>
                <a:uFillTx/>
                <a:latin typeface="Times New Roman"/>
              </a:rPr>
              <a:t>: Growth outlook is weak while fiscal balance depends on political resolve and economic growth.  </a:t>
            </a:r>
            <a:endParaRPr b="0" lang="en-US" sz="1800" strike="noStrike" u="none">
              <a:solidFill>
                <a:srgbClr val="ffffff"/>
              </a:solidFill>
              <a:effectLst/>
              <a:uFillTx/>
              <a:latin typeface="Times New Roman"/>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spcBef>
                <a:spcPts val="45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ffffff"/>
                </a:solidFill>
                <a:effectLst/>
                <a:uFillTx/>
                <a:latin typeface="Times New Roman"/>
              </a:rPr>
              <a:t>Currency Regime</a:t>
            </a:r>
            <a:r>
              <a:rPr b="0" lang="en-US" sz="1800" strike="noStrike" u="none">
                <a:solidFill>
                  <a:srgbClr val="ffffff"/>
                </a:solidFill>
                <a:effectLst/>
                <a:uFillTx/>
                <a:latin typeface="Times New Roman"/>
              </a:rPr>
              <a:t>: Free float of peso is more likely than adoption of USD-EUR basket, which is contingent upon USD-EUR parity and does not gain much competitiveness for Argentina’s exports. But, Peso float would exacerbate public and private sector external debt exposure.</a:t>
            </a:r>
            <a:endParaRPr b="0" lang="en-US" sz="1800" strike="noStrike" u="none">
              <a:solidFill>
                <a:srgbClr val="ffffff"/>
              </a:solidFill>
              <a:effectLst/>
              <a:uFillTx/>
              <a:latin typeface="Times New Roman"/>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spcBef>
                <a:spcPts val="45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ffffff"/>
                </a:solidFill>
                <a:effectLst/>
                <a:uFillTx/>
                <a:latin typeface="Times New Roman"/>
              </a:rPr>
              <a:t>Default Risk</a:t>
            </a:r>
            <a:r>
              <a:rPr b="0" lang="en-US" sz="1800" strike="noStrike" u="none">
                <a:solidFill>
                  <a:srgbClr val="ffffff"/>
                </a:solidFill>
                <a:effectLst/>
                <a:uFillTx/>
                <a:latin typeface="Times New Roman"/>
              </a:rPr>
              <a:t>: Short-term default risks have been reduced by additional IMF funds and the voluntary nature of the debt exchange tied to IMF funds.  However, risks of debt default and insolvency increase in 2003 (as fiscal balance has been promised in 2001 and 2002) and rise substantially after 2005.</a:t>
            </a:r>
            <a:endParaRPr b="0" lang="en-US" sz="18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B44BD47A-1F0D-48E4-BF63-42B54DD00B94}"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51"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Key Risks - Argentina</a:t>
            </a:r>
            <a:endParaRPr b="1" lang="en-US" sz="2800" strike="noStrike" u="none">
              <a:solidFill>
                <a:srgbClr val="ffff66"/>
              </a:solidFill>
              <a:effectLst/>
              <a:uFillTx/>
              <a:latin typeface="Arial"/>
            </a:endParaRPr>
          </a:p>
        </p:txBody>
      </p:sp>
      <p:sp>
        <p:nvSpPr>
          <p:cNvPr id="52" name="PlaceHolder 2"/>
          <p:cNvSpPr>
            <a:spLocks noGrp="1"/>
          </p:cNvSpPr>
          <p:nvPr>
            <p:ph/>
          </p:nvPr>
        </p:nvSpPr>
        <p:spPr>
          <a:xfrm>
            <a:off x="533520" y="1142640"/>
            <a:ext cx="7772400" cy="5181480"/>
          </a:xfrm>
          <a:prstGeom prst="rect">
            <a:avLst/>
          </a:prstGeom>
          <a:noFill/>
          <a:ln w="0">
            <a:noFill/>
          </a:ln>
        </p:spPr>
        <p:txBody>
          <a:bodyPr lIns="90000" rIns="90000" tIns="46800" bIns="46800" anchor="t">
            <a:normAutofit/>
          </a:bodyPr>
          <a:p>
            <a:pPr marL="343080" indent="-343080">
              <a:lnSpc>
                <a:spcPct val="90000"/>
              </a:lnSpc>
              <a:spcBef>
                <a:spcPts val="45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Risks of default or devaluation scenarios are greater in 2002-2004 than in 2001.  But, NDF market suggests doubts about peso persist in 2001.</a:t>
            </a:r>
            <a:endParaRPr b="0" lang="en-US" sz="1800" strike="noStrike" u="none">
              <a:solidFill>
                <a:srgbClr val="ffffff"/>
              </a:solidFill>
              <a:effectLst/>
              <a:uFillTx/>
              <a:latin typeface="Times New Roman"/>
            </a:endParaRPr>
          </a:p>
          <a:p>
            <a:pPr marL="343080" indent="-34308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lnSpc>
                <a:spcPct val="90000"/>
              </a:lnSpc>
              <a:spcBef>
                <a:spcPts val="45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ffffff"/>
                </a:solidFill>
                <a:effectLst/>
                <a:uFillTx/>
                <a:latin typeface="Times New Roman"/>
              </a:rPr>
              <a:t>Local Consumer Confidence Wanes</a:t>
            </a:r>
            <a:r>
              <a:rPr b="0" lang="en-US" sz="1800" strike="noStrike" u="none">
                <a:solidFill>
                  <a:srgbClr val="ffffff"/>
                </a:solidFill>
                <a:effectLst/>
                <a:uFillTx/>
                <a:latin typeface="Times New Roman"/>
              </a:rPr>
              <a:t>: Argentina is in the midst of a delicate confidence game.  Argentines have been rapidly converting pesos into dollar deposits or completely withdrawing them from the banking system. Confidence of Argentine citizens in the government’s ability to manage the economy is critical.  </a:t>
            </a:r>
            <a:endParaRPr b="0" lang="en-US" sz="1800" strike="noStrike" u="none">
              <a:solidFill>
                <a:srgbClr val="ffffff"/>
              </a:solidFill>
              <a:effectLst/>
              <a:uFillTx/>
              <a:latin typeface="Times New Roman"/>
            </a:endParaRPr>
          </a:p>
          <a:p>
            <a:pPr marL="343080" indent="-34308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lnSpc>
                <a:spcPct val="90000"/>
              </a:lnSpc>
              <a:spcBef>
                <a:spcPts val="45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ffffff"/>
                </a:solidFill>
                <a:effectLst/>
                <a:uFillTx/>
                <a:latin typeface="Times New Roman"/>
              </a:rPr>
              <a:t>Argentina Becomes Insolvent</a:t>
            </a:r>
            <a:r>
              <a:rPr b="0" lang="en-US" sz="1800" strike="noStrike" u="none">
                <a:solidFill>
                  <a:srgbClr val="ffffff"/>
                </a:solidFill>
                <a:effectLst/>
                <a:uFillTx/>
                <a:latin typeface="Times New Roman"/>
              </a:rPr>
              <a:t>: Yields would rise due to higher investor risk premium.  Emerging market yields would rise, with notable impact on Brazil.  Threatens credit-worthiness of private sector borrowers.</a:t>
            </a:r>
            <a:endParaRPr b="0" lang="en-US" sz="1800" strike="noStrike" u="none">
              <a:solidFill>
                <a:srgbClr val="ffffff"/>
              </a:solidFill>
              <a:effectLst/>
              <a:uFillTx/>
              <a:latin typeface="Times New Roman"/>
            </a:endParaRPr>
          </a:p>
          <a:p>
            <a:pPr marL="343080" indent="-34308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lnSpc>
                <a:spcPct val="90000"/>
              </a:lnSpc>
              <a:spcBef>
                <a:spcPts val="45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ffffff"/>
                </a:solidFill>
                <a:effectLst/>
                <a:uFillTx/>
                <a:latin typeface="Times New Roman"/>
              </a:rPr>
              <a:t>Argentina Devalues</a:t>
            </a:r>
            <a:r>
              <a:rPr b="0" lang="en-US" sz="1800" strike="noStrike" u="none">
                <a:solidFill>
                  <a:srgbClr val="ffffff"/>
                </a:solidFill>
                <a:effectLst/>
                <a:uFillTx/>
                <a:latin typeface="Times New Roman"/>
              </a:rPr>
              <a:t>:  A break from the dollar peg gives Argentina’s central bank control over Monetary Policy.  A devaluation would raise external debt and debt linked to peso interest rates, exacerbating Argentina’s external debt service obligations. But, a devaluation would increase Argentina’s export competitiveness, which make up 10% of Argentina’s economy.</a:t>
            </a:r>
            <a:endParaRPr b="0" lang="en-US" sz="1800" strike="noStrike" u="none">
              <a:solidFill>
                <a:srgbClr val="ffffff"/>
              </a:solidFill>
              <a:effectLst/>
              <a:uFillTx/>
              <a:latin typeface="Times New Roman"/>
            </a:endParaRPr>
          </a:p>
          <a:p>
            <a:pPr marL="343080" indent="-34308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lnSpc>
                <a:spcPct val="90000"/>
              </a:lnSpc>
              <a:spcBef>
                <a:spcPts val="45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ffffff"/>
                </a:solidFill>
                <a:effectLst/>
                <a:uFillTx/>
                <a:latin typeface="Times New Roman"/>
              </a:rPr>
              <a:t>Additional Government Measures to Circumvent Currency Board</a:t>
            </a:r>
            <a:r>
              <a:rPr b="0" lang="en-US" sz="1800" strike="noStrike" u="none">
                <a:solidFill>
                  <a:srgbClr val="ffffff"/>
                </a:solidFill>
                <a:effectLst/>
                <a:uFillTx/>
                <a:latin typeface="Times New Roman"/>
              </a:rPr>
              <a:t>: Buenos Aires decision to issue “</a:t>
            </a:r>
            <a:r>
              <a:rPr b="0" i="1" lang="en-US" sz="1800" strike="noStrike" u="none">
                <a:solidFill>
                  <a:srgbClr val="ffffff"/>
                </a:solidFill>
                <a:effectLst/>
                <a:uFillTx/>
                <a:latin typeface="Times New Roman"/>
              </a:rPr>
              <a:t>patacones” </a:t>
            </a:r>
            <a:r>
              <a:rPr b="0" lang="en-US" sz="1800" strike="noStrike" u="none">
                <a:solidFill>
                  <a:srgbClr val="ffffff"/>
                </a:solidFill>
                <a:effectLst/>
                <a:uFillTx/>
                <a:latin typeface="Times New Roman"/>
              </a:rPr>
              <a:t>as a form of money creation.</a:t>
            </a:r>
            <a:endParaRPr b="0" lang="en-US" sz="1800" strike="noStrike" u="none">
              <a:solidFill>
                <a:srgbClr val="ffffff"/>
              </a:solidFill>
              <a:effectLst/>
              <a:uFillTx/>
              <a:latin typeface="Times New Roman"/>
            </a:endParaRPr>
          </a:p>
          <a:p>
            <a:pPr marL="343080" indent="0">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41989098-6681-4F99-B21E-D5862E1D3F72}"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1814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2001-08-28T13:51:13Z</dcterms:created>
  <dc:creator>lwalton2</dc:creator>
  <dc:description/>
  <dc:language>en-US</dc:language>
  <cp:lastModifiedBy>mraymon</cp:lastModifiedBy>
  <dcterms:modified xsi:type="dcterms:W3CDTF">2001-08-30T18:10:39Z</dcterms:modified>
  <cp:revision>43</cp:revision>
  <dc:subject/>
  <dc:title>PowerPoint Presentation</dc:title>
</cp:coreProperties>
</file>