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media/image1.wmf" ContentType="image/x-wmf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Clip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oleObject" Target="../embeddings/oleObject1.bin"/><Relationship Id="rId3" Type="http://schemas.openxmlformats.org/officeDocument/2006/relationships/image" Target="../media/image1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142640"/>
            <a:ext cx="777240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spcBef>
                <a:spcPts val="6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spcBef>
                <a:spcPts val="60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762120" y="6477120"/>
            <a:ext cx="8305560" cy="0"/>
          </a:xfrm>
          <a:prstGeom prst="line">
            <a:avLst/>
          </a:prstGeom>
          <a:ln w="19080">
            <a:solidFill>
              <a:srgbClr val="66ff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380880" y="304920"/>
            <a:ext cx="8382240" cy="7596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66ff66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" name=""/>
          <p:cNvGraphicFramePr/>
          <p:nvPr/>
        </p:nvGraphicFramePr>
        <p:xfrm>
          <a:off x="152280" y="6248520"/>
          <a:ext cx="533520" cy="533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2280" y="6248520"/>
                    <a:ext cx="533520" cy="533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" name=""/>
          <p:cNvSpPr/>
          <p:nvPr/>
        </p:nvSpPr>
        <p:spPr>
          <a:xfrm>
            <a:off x="8610480" y="6477120"/>
            <a:ext cx="457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BEB5BC-81AD-4CC5-8037-74B6A657123C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3200400" y="6461280"/>
            <a:ext cx="2590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Enron South America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Confidential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701280" y="4191120"/>
            <a:ext cx="7860600" cy="17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Project Starburst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Overview of Acquisition of 70 MW Combined Cycle Power Plant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Argentina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December 7th, 2000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6400800" y="619452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Foto_Planta" descr=""/>
          <p:cNvPicPr/>
          <p:nvPr/>
        </p:nvPicPr>
        <p:blipFill>
          <a:blip r:embed="rId1"/>
          <a:stretch/>
        </p:blipFill>
        <p:spPr>
          <a:xfrm>
            <a:off x="3083040" y="947880"/>
            <a:ext cx="3098520" cy="30207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"/>
          <p:cNvGrpSpPr/>
          <p:nvPr/>
        </p:nvGrpSpPr>
        <p:grpSpPr>
          <a:xfrm>
            <a:off x="1050840" y="2079720"/>
            <a:ext cx="7325640" cy="3800160"/>
            <a:chOff x="1050840" y="2079720"/>
            <a:chExt cx="7325640" cy="3800160"/>
          </a:xfrm>
        </p:grpSpPr>
        <p:sp>
          <p:nvSpPr>
            <p:cNvPr id="55" name=""/>
            <p:cNvSpPr/>
            <p:nvPr/>
          </p:nvSpPr>
          <p:spPr>
            <a:xfrm>
              <a:off x="1050840" y="5878080"/>
              <a:ext cx="78120" cy="18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1050840" y="5115960"/>
              <a:ext cx="78120" cy="32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1050840" y="4359960"/>
              <a:ext cx="78120" cy="32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1050840" y="359784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1050840" y="284508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1050840" y="2079720"/>
              <a:ext cx="78120" cy="14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1" name=""/>
            <p:cNvGrpSpPr/>
            <p:nvPr/>
          </p:nvGrpSpPr>
          <p:grpSpPr>
            <a:xfrm>
              <a:off x="1128960" y="2079720"/>
              <a:ext cx="7247520" cy="3799800"/>
              <a:chOff x="1128960" y="2079720"/>
              <a:chExt cx="7247520" cy="3799800"/>
            </a:xfrm>
          </p:grpSpPr>
          <p:sp>
            <p:nvSpPr>
              <p:cNvPr id="62" name=""/>
              <p:cNvSpPr/>
              <p:nvPr/>
            </p:nvSpPr>
            <p:spPr>
              <a:xfrm>
                <a:off x="1128960" y="5115600"/>
                <a:ext cx="7247520" cy="32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1128960" y="4359960"/>
                <a:ext cx="7247520" cy="648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320" bIns="-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1128960" y="359748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1128960" y="284508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1128960" y="2079720"/>
                <a:ext cx="7247520" cy="144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1128960" y="2079720"/>
                <a:ext cx="1800" cy="37980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1128960" y="5877720"/>
                <a:ext cx="7247520" cy="1800"/>
              </a:xfrm>
              <a:prstGeom prst="line">
                <a:avLst/>
              </a:prstGeom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69" name=""/>
          <p:cNvSpPr/>
          <p:nvPr/>
        </p:nvSpPr>
        <p:spPr>
          <a:xfrm flipV="1">
            <a:off x="1128600" y="5878080"/>
            <a:ext cx="3240" cy="889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3320" y="5457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Value Drivers</a:t>
            </a:r>
            <a:br>
              <a:rPr sz="2500"/>
            </a:b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($ Million) - IRR 26.84%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568520" y="4761000"/>
            <a:ext cx="1046160" cy="1058760"/>
          </a:xfrm>
          <a:prstGeom prst="rect">
            <a:avLst/>
          </a:prstGeom>
          <a:solidFill>
            <a:srgbClr val="00cc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$6.0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2610000" y="4307040"/>
            <a:ext cx="1019160" cy="439560"/>
          </a:xfrm>
          <a:prstGeom prst="rect">
            <a:avLst/>
          </a:prstGeom>
          <a:solidFill>
            <a:srgbClr val="3333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$2.3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629160" y="4079880"/>
            <a:ext cx="1062000" cy="222120"/>
          </a:xfrm>
          <a:prstGeom prst="rect">
            <a:avLst/>
          </a:prstGeom>
          <a:solidFill>
            <a:srgbClr val="cc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$0.7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99640" y="565632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99640" y="490680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99640" y="4167360"/>
            <a:ext cx="85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07840" y="341964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07840" y="267984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829440" y="1959120"/>
            <a:ext cx="1702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3263760" y="5213520"/>
            <a:ext cx="24084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Merchant Activities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Power/Gas/Ops Savings/Taxes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264920" y="4533840"/>
            <a:ext cx="185724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EPEC PPA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25 MW (12 month term)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1828080" y="3457440"/>
            <a:ext cx="17478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Arcor PPA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6.5MW (3 years Term)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2612880" y="5292720"/>
            <a:ext cx="551160" cy="114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3613320" y="4500720"/>
            <a:ext cx="525240" cy="250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H="1" flipV="1">
            <a:off x="3639960" y="3710160"/>
            <a:ext cx="501840" cy="35856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170840" y="3649680"/>
            <a:ext cx="1074600" cy="2181240"/>
          </a:xfrm>
          <a:prstGeom prst="rect">
            <a:avLst/>
          </a:prstGeom>
          <a:solidFill>
            <a:srgbClr val="ff00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$11.6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ahoma"/>
              </a:rPr>
              <a:t>Total Upfront Payment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751360" y="3637080"/>
            <a:ext cx="1062360" cy="212760"/>
          </a:xfrm>
          <a:prstGeom prst="rect">
            <a:avLst/>
          </a:prstGeom>
          <a:solidFill>
            <a:srgbClr val="ffff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$1.1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818320" y="2743200"/>
            <a:ext cx="204768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Tax &amp; Transaction Costs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407280" y="3006360"/>
            <a:ext cx="395280" cy="638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686480" y="3838680"/>
            <a:ext cx="1062000" cy="226800"/>
          </a:xfrm>
          <a:prstGeom prst="rect">
            <a:avLst/>
          </a:prstGeom>
          <a:solidFill>
            <a:srgbClr val="99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$1.5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302000" y="3152880"/>
            <a:ext cx="1297080" cy="27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True Up Value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 flipH="1" flipV="1">
            <a:off x="5046840" y="3433680"/>
            <a:ext cx="158400" cy="3556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&amp; Results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55360" y="1141560"/>
            <a:ext cx="7537320" cy="514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Assumptions: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Discount Rate: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Term: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Level of Debt: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Results: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Merchant Activities: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$ 14,606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PPA’ 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  2,334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Terminal Value: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$   1,688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Total Value: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$ 18,628 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CF Drivers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Curve: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Mid Curve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Dispatch: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89% (15 year average)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Tax Recovery: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Yes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Prices: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Mid Curve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- Monthly Cashflow - 2001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196920" y="1522440"/>
            <a:ext cx="8520120" cy="369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– Cash Flow &amp; Generation - Yearly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683320" y="6600960"/>
            <a:ext cx="317160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Without Salvage Value in year 15 = 13,732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9" name=""/>
          <p:cNvGrpSpPr/>
          <p:nvPr/>
        </p:nvGrpSpPr>
        <p:grpSpPr>
          <a:xfrm>
            <a:off x="449280" y="1206360"/>
            <a:ext cx="8694720" cy="5043600"/>
            <a:chOff x="449280" y="1206360"/>
            <a:chExt cx="8694720" cy="5043600"/>
          </a:xfrm>
        </p:grpSpPr>
        <p:graphicFrame>
          <p:nvGraphicFramePr>
            <p:cNvPr id="100" name=""/>
            <p:cNvGraphicFramePr/>
            <p:nvPr/>
          </p:nvGraphicFramePr>
          <p:xfrm>
            <a:off x="449280" y="1206360"/>
            <a:ext cx="8694720" cy="5043600"/>
          </p:xfrm>
          <a:graphic>
            <a:graphicData uri="http://schemas.openxmlformats.org/presentationml/2006/ole">
              <p:oleObj progId="Excel.Sheet.12" r:id="rId1" spid="">
                <p:embed/>
                <p:pic>
                  <p:nvPicPr>
                    <p:cNvPr id="10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449280" y="1206360"/>
                      <a:ext cx="8694720" cy="5043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02" name=""/>
            <p:cNvSpPr/>
            <p:nvPr/>
          </p:nvSpPr>
          <p:spPr>
            <a:xfrm>
              <a:off x="7991640" y="3560760"/>
              <a:ext cx="412560" cy="25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1100" strike="noStrike" u="none">
                  <a:solidFill>
                    <a:srgbClr val="000000"/>
                  </a:solidFill>
                  <a:effectLst/>
                  <a:uFillTx/>
                  <a:latin typeface="Tahoma"/>
                </a:rPr>
                <a:t>(1) </a:t>
              </a:r>
              <a:endParaRPr b="0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Results – Revenues &amp; Expenses</a:t>
            </a:r>
            <a:br>
              <a:rPr sz="2500"/>
            </a:b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s-MX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($ Million) 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770040" y="1074600"/>
            <a:ext cx="7761240" cy="531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- Forward Power Curve 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5983200" y="6600960"/>
            <a:ext cx="266724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Monthly Averages - Monomic prices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776160" y="1185840"/>
          <a:ext cx="7464600" cy="4711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6160" y="1185840"/>
                    <a:ext cx="7464600" cy="4711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304920" y="1066320"/>
            <a:ext cx="8153280" cy="49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380880" y="1285920"/>
          <a:ext cx="4191120" cy="243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285920"/>
                    <a:ext cx="419112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4724280" y="1285920"/>
          <a:ext cx="4186440" cy="2438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724280" y="1285920"/>
                    <a:ext cx="418644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380880" y="3876840"/>
          <a:ext cx="4191120" cy="2438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80880" y="3876840"/>
                    <a:ext cx="419112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6" name=""/>
          <p:cNvSpPr/>
          <p:nvPr/>
        </p:nvSpPr>
        <p:spPr>
          <a:xfrm>
            <a:off x="4724280" y="3876840"/>
            <a:ext cx="4191120" cy="22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198360" indent="-19836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Increase Volatility Drivers: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Significant Spread Increase between NG &amp; Oil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Exports =&gt; 10% Load Increase (Brazil + Uruguay)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Frequent Gas Curtailments due to Pipeline Saturation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Low Reliability of CC in Switching to Gas Oil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Lack of Grid Expansion (Basis Differential)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System Vulnerability to Large CC (800MW Units)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98360" indent="-198360">
              <a:lnSpc>
                <a:spcPct val="15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Oct-00 $1500 per MWh - Comahue Line Outage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248520" y="1847880"/>
            <a:ext cx="2361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Low reservoir levels, low stock of Fuel Oil, thermal &amp; nuclear unavailability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 flipH="1">
            <a:off x="6019560" y="2057400"/>
            <a:ext cx="228600" cy="1522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5486400" y="2971800"/>
            <a:ext cx="609480" cy="152280"/>
          </a:xfrm>
          <a:prstGeom prst="leftRightArrow">
            <a:avLst>
              <a:gd name="adj1" fmla="val 47917"/>
              <a:gd name="adj2" fmla="val 47954"/>
            </a:avLst>
          </a:prstGeom>
          <a:gradFill rotWithShape="0">
            <a:gsLst>
              <a:gs pos="0">
                <a:srgbClr val="ffffff"/>
              </a:gs>
              <a:gs pos="100000">
                <a:srgbClr val="80808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360" rIns="90360" tIns="28800" bIns="28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676520" y="2057400"/>
            <a:ext cx="259056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MX" sz="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Mild Winter, low WTI prices, El Niño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Volatility - Increase of Winter Daily Prices 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5983200" y="6600960"/>
            <a:ext cx="266724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(1) Daily Averages - Energy Prices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zoom dir="in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Agenda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2301840" y="1392120"/>
            <a:ext cx="3457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826240" y="1373040"/>
            <a:ext cx="331776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136160" y="1328400"/>
            <a:ext cx="7518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Opportunity &amp; Structure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Plant Profile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Performance &amp; Statistical Summary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History of the Transaction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Amendments to the Original Dash Executed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Value Drivers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4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Valuation Assumptions &amp; Results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365040" y="4292640"/>
            <a:ext cx="2714760" cy="20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7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996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Opportunity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304920" y="1467000"/>
            <a:ext cx="5219640" cy="37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s-AR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is a family-controlled food giant. Vertically integrated, the company wants to divest of non-core assets.  Included in this strategy is a 70 MW Combined Cycle Power Plant located in Rio Cuarto Córdoba, Central Argentina.</a:t>
            </a:r>
            <a:r>
              <a:rPr b="0" lang="es-AR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Asset Purchase - US$ 12 MM plus VAT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100% Equity Transaction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Arcor Will Transfer Plant employees to Enron.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1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Closing Expected by December 15th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2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Foto_Planta" descr=""/>
          <p:cNvPicPr/>
          <p:nvPr/>
        </p:nvPicPr>
        <p:blipFill>
          <a:blip r:embed="rId1"/>
          <a:stretch/>
        </p:blipFill>
        <p:spPr>
          <a:xfrm>
            <a:off x="5702400" y="2052720"/>
            <a:ext cx="2968560" cy="289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Logo%20Arcor%203" descr=""/>
          <p:cNvPicPr/>
          <p:nvPr/>
        </p:nvPicPr>
        <p:blipFill>
          <a:blip r:embed="rId2"/>
          <a:stretch/>
        </p:blipFill>
        <p:spPr>
          <a:xfrm>
            <a:off x="746280" y="1339920"/>
            <a:ext cx="796680" cy="53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728640" y="33307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Structure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padiego" descr="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531720" y="1114560"/>
            <a:ext cx="3884760" cy="5027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583920"/>
            <a:ext cx="7772400" cy="39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Power Plant Profile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1028880" y="2162160"/>
            <a:ext cx="422244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38080" y="166680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4822920" y="1211400"/>
            <a:ext cx="4321080" cy="298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4600" indent="-174600"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MODESTO MARANZANA PLANT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70 MW Installed Capacity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Operating in Argentina since March 1995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Load Factor last three years: 87%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Avg. Marginal Cost of Production: $14.50/MWh.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Heat Rate: 2,200 Kcal/KWh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17 direct employees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4600" indent="-174600">
              <a:lnSpc>
                <a:spcPct val="100000"/>
              </a:lnSpc>
              <a:spcBef>
                <a:spcPts val="938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85800" y="1666800"/>
            <a:ext cx="184320" cy="3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952640" y="3174840"/>
            <a:ext cx="3317760" cy="23353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Foto_Planta" descr=""/>
          <p:cNvPicPr/>
          <p:nvPr/>
        </p:nvPicPr>
        <p:blipFill>
          <a:blip r:embed="rId2">
            <a:lum bright="18000"/>
          </a:blip>
          <a:stretch/>
        </p:blipFill>
        <p:spPr>
          <a:xfrm>
            <a:off x="5369040" y="5122800"/>
            <a:ext cx="1174680" cy="1147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304560" y="814320"/>
            <a:ext cx="8839080" cy="542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Purchase the Power Plant as a “Power Trading Position”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Physical Hedge Against Upward Price Changes (Natural Cap).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Take Advantage of Upward Price Volatility - Option Value.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Ability To Swing Plant Between Natural Gas/Diesel Consumption and As a Vehicle for Fuel/Electron Arbitrage.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Access to Market Information via participation on Generator’s Association.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Space, Facilities and Scale Economies to Expand Generating Capacity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“Where’s Your Steel?”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Duke Energy (Our Closest Merchant Services Competitor) has Recently Purchased 950 MW (Dominion Assets).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Cement Physical Generating Presence - Commitment to the Market.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Assist New Market Penetration and Access to Deal Flow.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Address Local Industry Concerns/Demands.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Natural Gas Demand Position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Marketing Opportunities (Plant Max Consumption 440,000m3/d).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6"/>
              </a:spcBef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Ability to Penetrate TGN Territory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With Firm Capacity.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Rationale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2809800" y="2201760"/>
            <a:ext cx="3457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683320" y="1531800"/>
            <a:ext cx="331776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302760" y="1056960"/>
            <a:ext cx="8636040" cy="525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63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It’s Cheap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Enron is paying $180 per kW versus recent Argentine Power Plant Acquisitions on Average $250 per kW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63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Strategic Long Position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This Acquisition Can Solve Two Current Constraints in EA’s Role as a Power Marketer in Argentina: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374"/>
              </a:spcBef>
              <a:buClr>
                <a:srgbClr val="000000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Constant Market Evolution: Tight Liquidity and Recent Increase in Winter Volatility Make Getting Long a Challenge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374"/>
              </a:spcBef>
              <a:buClr>
                <a:srgbClr val="000000"/>
              </a:buClr>
              <a:buFont typeface="Tahom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Still Some Cultural Bias Against “Marketers” (Fear of Lack of Physical Backup/”Where´s Your Steel?”)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Torn Sleeve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Q12001 - Monetization of Merchant MWs - Years 1-5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Machine Value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425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Plant Has a Physical Break-up Value of at Least $ 8.0 Million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30000"/>
              </a:lnSpc>
              <a:spcBef>
                <a:spcPts val="4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549360" y="4387680"/>
            <a:ext cx="8286840" cy="525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74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735120" y="392112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000" y="226800"/>
            <a:ext cx="84596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Financial Performance and Statistical Summary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909720" y="3570120"/>
            <a:ext cx="7524720" cy="1819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2000 </a:t>
            </a:r>
            <a:r>
              <a:rPr b="0" lang="en-US" sz="1400" strike="noStrike" u="sng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1999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1998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Generation (MWh-yr)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474,203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455,684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498,056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469,568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Spot Monomic price ($/MWh)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23.5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23.3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21.3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21.7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Average EPEC PPA price  ($/MWh)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37.9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Variable Cost of Production ($/MWh)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(3)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18.4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18.2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19.5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18.6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934920" y="1417680"/>
            <a:ext cx="7499520" cy="1726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(US$ million)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2000 </a:t>
            </a:r>
            <a:r>
              <a:rPr b="0" lang="en-US" sz="1400" strike="noStrike" u="sng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1999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1998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Tahoma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Gross Revenues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14.8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(2)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16.2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16.4          16.0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EBITDA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4.6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4.7           4.8           4.8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Estimated Book value of the assets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     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13.7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15.5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 </a:t>
            </a: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17.2          17.2     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                     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934200" y="5378400"/>
            <a:ext cx="4024080" cy="9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(1)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Based upon December Estimations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(2)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Epec PPA Contract Volume Reduction May’00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(3)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Inclusive of All Demand Charges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/>
          </p:nvPr>
        </p:nvSpPr>
        <p:spPr>
          <a:xfrm>
            <a:off x="304560" y="1191960"/>
            <a:ext cx="8839080" cy="51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May 31st – Original Dash Executed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June 6th – Asset Purchase Agreement Executed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Main Condition Precedents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Antitrust Commission Approval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EPEC PPA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Gas Supply Contract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Municipality Tax Exemption Transfer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Extra Due Diligence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lnSpc>
                <a:spcPct val="11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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Water Well Test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September 30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Original Closing Date (all condition precedents met except EPEC PPA &amp; the Municipality Tax Exemption)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November 30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- 1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st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Extension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476"/>
              </a:spcBef>
              <a:buClr>
                <a:srgbClr val="3333cc"/>
              </a:buClr>
              <a:buFont typeface="Tahom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December 15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th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- 2</a:t>
            </a:r>
            <a:r>
              <a:rPr b="0" lang="en-US" sz="1900" strike="noStrike" u="none" baseline="30000">
                <a:solidFill>
                  <a:srgbClr val="000000"/>
                </a:solidFill>
                <a:effectLst/>
                <a:uFillTx/>
                <a:latin typeface="Tahoma"/>
              </a:rPr>
              <a:t>nd</a:t>
            </a:r>
            <a:r>
              <a:rPr b="0" lang="en-US" sz="19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Extension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History of the Transaction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6907320" y="6567480"/>
            <a:ext cx="170784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s-AR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(*) EPEC is the LDC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Amendments to the Original Dash Executed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1106640" y="1397160"/>
          <a:ext cx="6788160" cy="4309920"/>
        </p:xfrm>
        <a:graphic>
          <a:graphicData uri="http://schemas.openxmlformats.org/drawingml/2006/table">
            <a:tbl>
              <a:tblPr/>
              <a:tblGrid>
                <a:gridCol w="3165480"/>
                <a:gridCol w="1855800"/>
                <a:gridCol w="1766880"/>
              </a:tblGrid>
              <a:tr h="53136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Terms &amp; Conditions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Old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New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b2">
                        <a:alpha val="50000"/>
                      </a:srgbClr>
                    </a:solidFill>
                  </a:tcPr>
                </a:tc>
              </a:tr>
              <a:tr h="5652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1- EPEC PPA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8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1.1- Volume [MW]: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6.5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52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1.2- Price [$/MWh]: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1.3- Term [Months]: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52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12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     1.4- PV PPA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(.3)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2- True Up Value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1.5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9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3- Forward Curve Impact [MM$]: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ahoma"/>
                        </a:rPr>
                        <a:t>3.7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1998-04-17T13:44:26Z</dcterms:created>
  <dc:creator>Rebecca Anderson</dc:creator>
  <dc:description/>
  <dc:language>en-US</dc:language>
  <cp:lastModifiedBy>Jeffrey M Kabel</cp:lastModifiedBy>
  <cp:lastPrinted>2000-12-07T16:32:29Z</cp:lastPrinted>
  <dcterms:modified xsi:type="dcterms:W3CDTF">2000-12-07T17:25:19Z</dcterms:modified>
  <cp:revision>816</cp:revision>
  <dc:subject/>
  <dc:title>TODOs</dc:title>
</cp:coreProperties>
</file>