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4055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262B5E-40A3-4F54-8D52-E504778DFF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9AC9D8-46A3-4F3F-A211-91A5EB862BD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1921B2-3777-4C3D-BA4C-ACC2840009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265B8F-235D-4483-9BA1-185109AF53A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85800" y="1793880"/>
            <a:ext cx="7783560" cy="13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LNG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59000" y="5029200"/>
            <a:ext cx="64008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05,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22280" y="2959200"/>
            <a:ext cx="83250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96960" y="270000"/>
            <a:ext cx="7772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Next Steps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146240"/>
            <a:ext cx="7772400" cy="49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4th Q’ 2000 extremely pivotal.  Scheduled to conclude Venezuela in country agreements and permits, and finalize Elba Island documents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near term activities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Jose LNG Venezuela agreements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Elba Island documents (Doug Arnell and Les Weber)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conversations with El Paso (Cove Point) and CMS (Lake Charles)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on EPC Contractor (EE&amp;CC vis-à-vis third party contractor)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with Banks for project financing package (Larry Lawyer and Martin Rees)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 possible Equity investors after all key contracts are in place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approval process: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on approach for PDVSA’s Participation Agreement (LNG off-take arrangement)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Marketing/pricing approach with EGM/J. Shankman/ENA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we prepared to be 100% off-takers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 to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$13.5MM for the full four year. Includes Elba Island and Cove point efforts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AFE increase to move forward. AFE increase will depend on EPC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46040" y="963720"/>
            <a:ext cx="8325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/>
          </p:nvPr>
        </p:nvSpPr>
        <p:spPr>
          <a:xfrm>
            <a:off x="304920" y="990720"/>
            <a:ext cx="82296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Main Characteristics of GSA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350,000 MMBtu/day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Price: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$0.85/MMBtu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Escalation: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17.5% @ USCPI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17.5% @ 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65.0% @ commodities to be selected mirroring off-take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prices: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$2.33/MMBtu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$18.15/bbl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$16.82/bbl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Price: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$0.85/MMBtu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(PDVSA has monthly Puts @ reference prices de-escalated at CPI and 1%)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Bonus: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first 12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gets 12.5% of: LNG FOB Price - ($0.70/MMBtu + $1.55/MMBtu * E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LNG FOB Price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hedges and E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escalator for the base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has semi-annual Puts with strike prices that make the threshold ($0.70/MMBtu +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$1.55/MMBtu * E</a:t>
            </a:r>
            <a:r>
              <a:rPr b="0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smaller than the FOB obtained with the swapped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last 8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gets 40% of:  LNG FOB Price - ($0.70/MMBtu + $1.55/MMBtu * E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LNG FOB Price is based on spot market and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hedges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"/>
              </a:spcBef>
              <a:buNone/>
              <a:tabLst>
                <a:tab algn="l" pos="0"/>
                <a:tab algn="l" pos="1252440"/>
                <a:tab algn="l" pos="1487520"/>
                <a:tab algn="l" pos="1827360"/>
                <a:tab algn="l" pos="309240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has semi-annual Calls with strike prices that make the un-swapped FOB price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than the threshold ($0.70/MMBtu + $1.55/MMBtu * E</a:t>
            </a:r>
            <a:r>
              <a:rPr b="0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33520" y="83808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Gas Purchase - PDVSA Contract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Proposed Project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33520" y="91440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429000" y="4191120"/>
            <a:ext cx="2209680" cy="53316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95480" y="5105520"/>
            <a:ext cx="1524240" cy="533160"/>
          </a:xfrm>
          <a:prstGeom prst="rect">
            <a:avLst/>
          </a:prstGeom>
          <a:solidFill>
            <a:srgbClr val="ff7c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20" y="4191120"/>
            <a:ext cx="1600200" cy="53316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657600" y="6019920"/>
            <a:ext cx="1905120" cy="53316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24280" y="5105520"/>
            <a:ext cx="1524240" cy="533160"/>
          </a:xfrm>
          <a:prstGeom prst="rect">
            <a:avLst/>
          </a:prstGeom>
          <a:solidFill>
            <a:srgbClr val="ff7c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&amp; Pier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657600" y="4724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410080" y="4724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45880" y="4722840"/>
            <a:ext cx="1474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 to provide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and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85760" y="5637240"/>
            <a:ext cx="1699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PDVSA-Gas obligations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backed by parent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905120" y="4495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638680" y="44956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934320" y="4191120"/>
            <a:ext cx="1600200" cy="53316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4800600"/>
            <a:ext cx="25146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EE&amp;CC to provide Turn-Key for the project. EPC price and EPC contract in final negotiation. Other potential EPC contractors explored. Check EPC slide for complete summary of pros/cons of using EE&amp;CC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9560" y="4249800"/>
            <a:ext cx="12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 $580MM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39400" y="4249800"/>
            <a:ext cx="12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4% of EPC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400800" y="4800600"/>
            <a:ext cx="274320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provide O&amp;M services to project. Several options available for adding third parties to O&amp;M Contract. Most O&amp;M activities could be contracted to third parties, while keeping a core senior management team at the project level for relationships and expansions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988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1008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95280" y="2590920"/>
            <a:ext cx="1600200" cy="533160"/>
          </a:xfrm>
          <a:prstGeom prst="rect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324480" y="2666880"/>
            <a:ext cx="1600200" cy="533520"/>
          </a:xfrm>
          <a:prstGeom prst="rect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0400" y="1143000"/>
            <a:ext cx="1219320" cy="30492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724280" y="1143000"/>
            <a:ext cx="1219320" cy="30492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3809880" y="297144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8954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5410080" y="297144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100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572000" y="2362320"/>
            <a:ext cx="0" cy="1828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09880" y="1828800"/>
            <a:ext cx="1600200" cy="53352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12400" y="30481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$210MM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23760" y="30463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$490MM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28600" y="2133720"/>
            <a:ext cx="914400" cy="30456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8600" y="3276720"/>
            <a:ext cx="914400" cy="30456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380880" y="27432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0880" y="2971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5440" y="2498760"/>
            <a:ext cx="9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75%-$157MM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3808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5640" y="2971800"/>
            <a:ext cx="89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25%-$53MM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380880" y="24379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8600" y="1432080"/>
            <a:ext cx="19810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to continue sell-down strategy to accomplish off-Balance Sheet treatment and MTM.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48520" y="3260880"/>
            <a:ext cx="2590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from bank and bond market. Basic assumptions are: T-650; 14-y tenor,; fees of 200+50; coverage ratio 1.50x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411480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495288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150804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 off-take (75,000MMBtu/d)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29000" y="242244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Off-take 300,000MMBtu/d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2000" y="2422440"/>
            <a:ext cx="1905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 to be split between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&amp; PDVSA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33720" y="1508040"/>
            <a:ext cx="2133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off-take (225,000MMBtu/d)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685800" y="228600"/>
            <a:ext cx="7772400" cy="79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Price Exposure Analysis</a:t>
            </a:r>
            <a:endParaRPr b="0" lang="en-US" sz="3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6040" y="963720"/>
            <a:ext cx="8325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12840" y="2673360"/>
            <a:ext cx="1225440" cy="7556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33920" y="5840280"/>
            <a:ext cx="1371600" cy="757440"/>
          </a:xfrm>
          <a:prstGeom prst="roundRect">
            <a:avLst>
              <a:gd name="adj" fmla="val 16667"/>
            </a:avLst>
          </a:prstGeom>
          <a:solidFill>
            <a:srgbClr val="99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Corp.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470640" y="4114800"/>
            <a:ext cx="1225440" cy="75708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CPI based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33920" y="2209680"/>
            <a:ext cx="1541520" cy="75744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25440" y="4881600"/>
            <a:ext cx="1289160" cy="75708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225440" y="4049640"/>
            <a:ext cx="1276560" cy="75744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Principal/Interest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4120" y="4800600"/>
            <a:ext cx="1295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$0.65 @ HH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$0.15 @ flat 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$0.15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257800" y="4816440"/>
            <a:ext cx="76320" cy="533520"/>
          </a:xfrm>
          <a:custGeom>
            <a:avLst/>
            <a:gdLst>
              <a:gd name="textAreaLeft" fmla="*/ 48960 w 76320"/>
              <a:gd name="textAreaRight" fmla="*/ 76320 w 76320"/>
              <a:gd name="textAreaTop" fmla="*/ 13680 h 533520"/>
              <a:gd name="textAreaBottom" fmla="*/ 519840 h 533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518000" y="4944960"/>
            <a:ext cx="15019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 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95680" y="16765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95680" y="18288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HH + Basis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876920" y="3429000"/>
            <a:ext cx="1523880" cy="1143000"/>
          </a:xfrm>
          <a:custGeom>
            <a:avLst/>
            <a:gdLst/>
            <a:ahLst/>
            <a:rect l="l" t="t" r="r" b="b"/>
            <a:pathLst>
              <a:path w="976" h="864">
                <a:moveTo>
                  <a:pt x="16" y="0"/>
                </a:moveTo>
                <a:cubicBezTo>
                  <a:pt x="8" y="288"/>
                  <a:pt x="0" y="576"/>
                  <a:pt x="160" y="720"/>
                </a:cubicBezTo>
                <a:cubicBezTo>
                  <a:pt x="320" y="864"/>
                  <a:pt x="840" y="824"/>
                  <a:pt x="976" y="864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34120" y="425124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$ 0.20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425124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$ 1.25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87692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449568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411480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105520" y="33526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411520" y="3259080"/>
            <a:ext cx="108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to match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458760" y="3106800"/>
            <a:ext cx="2458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inlet gas: Basic price, floor and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costs escalation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recovery and return (Flat)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590920" y="3505320"/>
            <a:ext cx="1549440" cy="1295280"/>
          </a:xfrm>
          <a:custGeom>
            <a:avLst/>
            <a:gdLst/>
            <a:ahLst/>
            <a:rect l="l" t="t" r="r" b="b"/>
            <a:pathLst>
              <a:path w="976" h="816">
                <a:moveTo>
                  <a:pt x="960" y="0"/>
                </a:moveTo>
                <a:cubicBezTo>
                  <a:pt x="968" y="148"/>
                  <a:pt x="976" y="296"/>
                  <a:pt x="816" y="432"/>
                </a:cubicBezTo>
                <a:cubicBezTo>
                  <a:pt x="656" y="568"/>
                  <a:pt x="328" y="692"/>
                  <a:pt x="0" y="81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400800" y="3124080"/>
            <a:ext cx="76320" cy="533520"/>
          </a:xfrm>
          <a:custGeom>
            <a:avLst/>
            <a:gdLst>
              <a:gd name="textAreaLeft" fmla="*/ 48960 w 76320"/>
              <a:gd name="textAreaRight" fmla="*/ 76320 w 76320"/>
              <a:gd name="textAreaTop" fmla="*/ 13680 h 533520"/>
              <a:gd name="textAreaBottom" fmla="*/ 519840 h 533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2437920" y="285120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666880" y="2835360"/>
            <a:ext cx="106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629400" y="1523880"/>
            <a:ext cx="1600200" cy="1067040"/>
          </a:xfrm>
          <a:prstGeom prst="ellipse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5257800" y="2286000"/>
            <a:ext cx="14479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0920" y="1981080"/>
            <a:ext cx="111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 Hedging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Instruments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162920" y="1905120"/>
            <a:ext cx="739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12840" y="1835280"/>
            <a:ext cx="1225440" cy="7556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EXMAR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Leir Hoergh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2437920" y="237816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666880" y="1981080"/>
            <a:ext cx="106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495680" y="47242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33920" y="3962520"/>
            <a:ext cx="1422360" cy="76176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495680" y="3429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9880" y="3200400"/>
            <a:ext cx="1295640" cy="3049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95480" y="1143000"/>
            <a:ext cx="3276720" cy="60948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28600" y="4038480"/>
            <a:ext cx="609480" cy="1600200"/>
          </a:xfrm>
          <a:custGeom>
            <a:avLst/>
            <a:gdLst>
              <a:gd name="textAreaLeft" fmla="*/ 29520 w 609480"/>
              <a:gd name="textAreaRight" fmla="*/ 579960 w 609480"/>
              <a:gd name="textAreaTop" fmla="*/ 29520 h 1600200"/>
              <a:gd name="textAreaBottom" fmla="*/ 1570680 h 1600200"/>
            </a:gdLst>
            <a:ahLst/>
            <a:cxnLst/>
            <a:rect l="textAreaLeft" t="textAreaTop" r="textAreaRight" b="textAreaBottom"/>
            <a:pathLst>
              <a:path w="21600" h="56690">
                <a:moveTo>
                  <a:pt x="3600" y="0"/>
                </a:moveTo>
                <a:arcTo wR="3600" hR="3600" stAng="16200000" swAng="-5400000"/>
                <a:lnTo>
                  <a:pt x="0" y="53090"/>
                </a:lnTo>
                <a:arcTo wR="3600" hR="3600" stAng="10800000" swAng="-5400000"/>
                <a:lnTo>
                  <a:pt x="18000" y="5669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837720" y="44197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837720" y="52578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914400" y="4191120"/>
            <a:ext cx="30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5013360"/>
            <a:ext cx="30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533520" y="68580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-360"/>
            <a:ext cx="82296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Economics - Liquefaction Toll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800" y="6858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1647720" y="990720"/>
          <a:ext cx="5429520" cy="264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7720" y="990720"/>
                    <a:ext cx="5429520" cy="264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7" name=""/>
          <p:cNvGraphicFramePr/>
          <p:nvPr/>
        </p:nvGraphicFramePr>
        <p:xfrm>
          <a:off x="1371600" y="3733920"/>
          <a:ext cx="5745240" cy="3057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371600" y="3733920"/>
                    <a:ext cx="5745240" cy="305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4572000" y="3687840"/>
            <a:ext cx="3886200" cy="198360"/>
          </a:xfrm>
          <a:prstGeom prst="rect">
            <a:avLst/>
          </a:prstGeom>
          <a:solidFill>
            <a:srgbClr val="ff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38080" y="3700440"/>
            <a:ext cx="3733920" cy="2160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620120" y="3600360"/>
            <a:ext cx="142920" cy="447840"/>
          </a:xfrm>
          <a:custGeom>
            <a:avLst/>
            <a:gdLst/>
            <a:ahLst/>
            <a:rect l="l" t="t" r="r" b="b"/>
            <a:pathLst>
              <a:path w="72" h="291">
                <a:moveTo>
                  <a:pt x="72" y="0"/>
                </a:moveTo>
                <a:cubicBezTo>
                  <a:pt x="44" y="39"/>
                  <a:pt x="16" y="79"/>
                  <a:pt x="8" y="127"/>
                </a:cubicBezTo>
                <a:cubicBezTo>
                  <a:pt x="0" y="175"/>
                  <a:pt x="30" y="246"/>
                  <a:pt x="26" y="291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781760" y="3595680"/>
            <a:ext cx="142920" cy="447840"/>
          </a:xfrm>
          <a:custGeom>
            <a:avLst/>
            <a:gdLst/>
            <a:ahLst/>
            <a:rect l="l" t="t" r="r" b="b"/>
            <a:pathLst>
              <a:path w="72" h="291">
                <a:moveTo>
                  <a:pt x="72" y="0"/>
                </a:moveTo>
                <a:cubicBezTo>
                  <a:pt x="44" y="39"/>
                  <a:pt x="16" y="79"/>
                  <a:pt x="8" y="127"/>
                </a:cubicBezTo>
                <a:cubicBezTo>
                  <a:pt x="0" y="175"/>
                  <a:pt x="30" y="246"/>
                  <a:pt x="26" y="291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286000" y="368136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50532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57200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286000" y="4038480"/>
            <a:ext cx="0" cy="1100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674720" y="2286000"/>
            <a:ext cx="129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Dec.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all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505320" y="3997440"/>
            <a:ext cx="0" cy="707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657600" y="5334120"/>
            <a:ext cx="19810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$20MM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Cancellation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owner and Completion Guarantee for EE&amp;CC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56272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705720" y="36860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705720" y="3965400"/>
            <a:ext cx="0" cy="91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638680" y="4892760"/>
            <a:ext cx="2133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commitment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FC may be bridge 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equity option starts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final commitment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848720" y="2209680"/>
            <a:ext cx="111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286000" y="290052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3505320" y="2624040"/>
            <a:ext cx="0" cy="9684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820960" y="216360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Feb.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Obtained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6705720" y="2316240"/>
            <a:ext cx="1440" cy="1285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981760" y="1676520"/>
            <a:ext cx="148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Closing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5562720" y="290520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8458200" y="290052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315200" y="56545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$30MM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(operations)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Performance Guarantee from EE&amp;CC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46040" y="836640"/>
            <a:ext cx="83250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211480" y="3924360"/>
            <a:ext cx="136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Up to 7 mos 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7200" y="152280"/>
            <a:ext cx="8229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Timeline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-1440" y="4876920"/>
            <a:ext cx="129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523880" y="510552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$1.25MM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(pre-construction)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4648320"/>
            <a:ext cx="144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 -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(pre-construction)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62520" y="1523880"/>
            <a:ext cx="136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EPC Contract NTP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4572000" y="2163600"/>
            <a:ext cx="0" cy="14256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724280" y="2286000"/>
            <a:ext cx="1752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Arrangement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458200" y="3687840"/>
            <a:ext cx="533520" cy="1983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458200" y="36878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14400" y="3763800"/>
            <a:ext cx="6705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848720" y="3763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648320" y="432756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Cancellation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562720" y="399240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707160" y="269712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Jan.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91520" y="36878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391520" y="399240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629400" y="444960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expires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7391520" y="3133440"/>
            <a:ext cx="0" cy="4777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0" y="2286000"/>
            <a:ext cx="129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572000" y="3962520"/>
            <a:ext cx="0" cy="1328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09480" y="1447920"/>
            <a:ext cx="182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Nov.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Participation Agreement Completed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1447920" y="2057040"/>
            <a:ext cx="0" cy="153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447920" y="367020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3520" y="5578560"/>
            <a:ext cx="1752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Off-take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structure established/ final commitment before FC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447920" y="39625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458200" y="39625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685800" y="4114440"/>
            <a:ext cx="609480" cy="76212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62120" y="2743200"/>
            <a:ext cx="533160" cy="8380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/>
          </p:nvPr>
        </p:nvSpPr>
        <p:spPr>
          <a:xfrm>
            <a:off x="990720" y="990720"/>
            <a:ext cx="73152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NYMEX gas SWAP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cents are worth $55MM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Better Basis Market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cents are worth $55MM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PDVSA Mkting Fee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cents are worth $33MM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Refinancing for 4 additional years is worth $25MM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Pipeline 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be worth 5 cents or $25MM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Discount Rate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 is worth $15MM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sell-down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Terminal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Expansions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Tax Optimization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25178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Arbitrage trading, O&amp;M profits, EPC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33520" y="83808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Potential Economic Upsides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/>
          </p:nvPr>
        </p:nvSpPr>
        <p:spPr>
          <a:xfrm>
            <a:off x="457200" y="914040"/>
            <a:ext cx="82296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EE&amp;CC to be the EPC contractor of the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Speed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fast-track engineering and construction process (4 months FEED study). Negotiation on advanced stage of development (EPC contract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not-to-exceed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within 4-5 weeks)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Experience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EE&amp;CC’s ACCRO experience in Venezuela very valuable (adjacent to LNG site)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relationship with several local providers (labor component)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cryogenic team assigned for this job within EE&amp;CC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fits application perfectly (small-scale plant). B&amp;VP is widely recognize as a top cryogenic/extraction industry player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Profits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significant profit making activity if performed under budget ($39MM in profits, plus contingency)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EPC Price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important delay on obtaining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not-to-exceed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EPC price. Difficult to determine FOB price from marketing companies to project (unknown EPC price until FEEDs are completed)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Performance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issues on several jobs performed by EE&amp;CC recently (all completed w/ troubles)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issues on MTM during construction (currently under study/probably manageable)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exposed during construction of the facility (profit &amp; contingency should account for this)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Affiliate Transaction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potential transfer pricing issues with PDVSA and other partners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33520" y="83808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EPC Options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09480" y="914400"/>
            <a:ext cx="7772400" cy="46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2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To bid EPC contract among top EPC contractors in the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may not be responsible for completion guarantee (depending on level of LDs from Contractor)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proven track record of selected Contractors and competitive bid guarantee attractive EPC price (although it will be unknown for at least 5-6 months)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Speed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significant delay in obtaining final EPC Price and EPC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least two FEEDs studies will have to be paid by ENE and other partners (estimated cost is $4.5MM/each)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unlikely that EPC contractors are willing to take elevated LDs (as per current EPC contract)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Only a handful of players in the industry (two technologies available other than BV&amp;P’s PRYCO)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Philip’s only available through Bechtel (exclusive partnership)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APCI is available through a number of contractors. Technology is designed for large plants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Performance: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issues/problems similar to EE&amp;CC’s are typical in this industry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proper supervision and large change orders are common with most large projects and Contractors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33520" y="83808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57200" y="152280"/>
            <a:ext cx="8229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EPC Options (cont.)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"/>
          <p:cNvSpPr/>
          <p:nvPr/>
        </p:nvSpPr>
        <p:spPr>
          <a:xfrm>
            <a:off x="685800" y="1066680"/>
            <a:ext cx="800100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ENE to be the Turn-Key O&amp;M contractor of the Project (current plan)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Plant Optimization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significant increase in probability that plant will be able to produce more LNG if operated by owner (owner will look for small improvements to optimize plant operations)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needs to maintain management team for communication channel with PDVSA (commercial team). Numerous options available for sub-contracting pieces O&amp;M at any given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Flexibility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logistics are critical in LNG plants. O&amp;M provider will have flexibility to ease logistic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Operability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coordination with EPC contractor in pre-NTP phase is critical for operational friendly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issues for lease model present depending on LDs (probably able to structure around)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Limited Experience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has never operated a LNG liquefaction plant (not necessarely difficult)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exposed to LDs agreed in O&amp;M contract (only if not pass to sub-contractors)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2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To bid O&amp;M contract among experience contractors in the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limited exposure to ENE (it will depends on LDs obtained from O&amp;M contractor)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easy to avoid lease treatment due to O&amp;M situation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Experience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O&amp;M contractors to be selected will have significant LNG experience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Flexibility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O&amp;M contractor will not necessarily be looking to provide flexible production scheme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Plant Optimization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motivation of O&amp;M contractor for certain plant improvements is less likely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will have to find strong O&amp;M contractor capable of backing significant LDs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ENE is less likely to have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33520" y="83808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57200" y="152280"/>
            <a:ext cx="8229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Operations and Maintenance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2000-10-23T02:05:14Z</dcterms:created>
  <dc:creator>gblack</dc:creator>
  <dc:description/>
  <dc:language>en-US</dc:language>
  <cp:lastModifiedBy>gcarant</cp:lastModifiedBy>
  <cp:lastPrinted>2000-11-06T17:57:03Z</cp:lastPrinted>
  <dcterms:modified xsi:type="dcterms:W3CDTF">2000-11-06T18:04:44Z</dcterms:modified>
  <cp:revision>40</cp:revision>
  <dc:subject/>
  <dc:title>Marketing Structure</dc:title>
</cp:coreProperties>
</file>