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0" y="-360"/>
            <a:ext cx="91440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600" strike="noStrike" u="none">
              <a:solidFill>
                <a:srgbClr val="ffcc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44792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6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6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4668480" y="144792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6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6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18A3751-C1BD-4405-9A97-371AFAF0720F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0" y="-360"/>
            <a:ext cx="91440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600" strike="noStrike" u="none">
              <a:solidFill>
                <a:srgbClr val="ffcc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685800" y="14479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6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6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07646E8-F3DE-4973-8D9E-ACF9EB83903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3.png"/><Relationship Id="rId6" Type="http://schemas.openxmlformats.org/officeDocument/2006/relationships/image" Target="../media/image3.png"/><Relationship Id="rId7" Type="http://schemas.openxmlformats.org/officeDocument/2006/relationships/slideLayout" Target="../slideLayouts/slideLayout1.xml"/><Relationship Id="rId8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33cc"/>
            </a:gs>
            <a:gs pos="50000">
              <a:srgbClr val="3399ff"/>
            </a:gs>
            <a:gs pos="100000">
              <a:srgbClr val="0033cc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0" y="-360"/>
            <a:ext cx="91440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cc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1" lang="en-US" sz="3600" strike="noStrike" u="none">
              <a:solidFill>
                <a:srgbClr val="ffcc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4479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49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6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49"/>
              </a:spcBef>
              <a:buClr>
                <a:srgbClr val="ff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6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49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6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649"/>
              </a:spcBef>
              <a:buClr>
                <a:srgbClr val="ff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6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649"/>
              </a:spcBef>
              <a:buSzPct val="100000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6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649"/>
              </a:spcBef>
              <a:buSzPct val="100000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6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649"/>
              </a:spcBef>
              <a:buSzPct val="100000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6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2895480" y="6248520"/>
            <a:ext cx="32004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cc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cc00"/>
                </a:solidFill>
                <a:effectLst/>
                <a:uFillTx/>
                <a:latin typeface="Times New Roman"/>
              </a:rPr>
              <a:t>&lt;footer&gt;</a:t>
            </a:r>
            <a:r>
              <a:rPr b="0" lang="en-US" sz="1400" strike="noStrike" u="none">
                <a:solidFill>
                  <a:srgbClr val="ffcc00"/>
                </a:solidFill>
                <a:effectLst/>
                <a:uFillTx/>
                <a:latin typeface="Times New Roman"/>
              </a:rPr>
              <a:t>Prepared by the Enron Research Group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cc00"/>
                </a:solidFill>
                <a:effectLst/>
                <a:uFillTx/>
                <a:latin typeface="Times New Roman"/>
              </a:rPr>
              <a:t>FX and Sovereign Risk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400" strike="noStrike" u="none">
                <a:solidFill>
                  <a:srgbClr val="ffcc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37150AA-ADAB-40B0-9E4E-E0B4232518EC}" type="slidenum">
              <a:rPr b="1" lang="en-US" sz="1400" strike="noStrike" u="none">
                <a:solidFill>
                  <a:srgbClr val="ffcc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0" y="1219320"/>
            <a:ext cx="3886200" cy="0"/>
          </a:xfrm>
          <a:prstGeom prst="line">
            <a:avLst/>
          </a:prstGeom>
          <a:ln w="76320">
            <a:solidFill>
              <a:srgbClr val="3399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5257800" y="6095880"/>
            <a:ext cx="3886200" cy="0"/>
          </a:xfrm>
          <a:prstGeom prst="line">
            <a:avLst/>
          </a:prstGeom>
          <a:ln w="76320">
            <a:solidFill>
              <a:srgbClr val="3399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7"/>
    <p:sldLayoutId id="2147483650" r:id="rId8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.png"/><Relationship Id="rId3" Type="http://schemas.openxmlformats.org/officeDocument/2006/relationships/image" Target="../media/image1.png"/><Relationship Id="rId4" Type="http://schemas.openxmlformats.org/officeDocument/2006/relationships/image" Target="../media/image1.png"/><Relationship Id="rId5" Type="http://schemas.openxmlformats.org/officeDocument/2006/relationships/image" Target="../media/image1.png"/><Relationship Id="rId6" Type="http://schemas.openxmlformats.org/officeDocument/2006/relationships/image" Target="../media/image1.png"/><Relationship Id="rId7" Type="http://schemas.openxmlformats.org/officeDocument/2006/relationships/image" Target="../media/image1.png"/><Relationship Id="rId8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.png"/><Relationship Id="rId3" Type="http://schemas.openxmlformats.org/officeDocument/2006/relationships/image" Target="../media/image1.png"/><Relationship Id="rId4" Type="http://schemas.openxmlformats.org/officeDocument/2006/relationships/image" Target="../media/image1.png"/><Relationship Id="rId5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.png"/><Relationship Id="rId3" Type="http://schemas.openxmlformats.org/officeDocument/2006/relationships/image" Target="../media/image1.png"/><Relationship Id="rId4" Type="http://schemas.openxmlformats.org/officeDocument/2006/relationships/image" Target="../media/image1.png"/><Relationship Id="rId5" Type="http://schemas.openxmlformats.org/officeDocument/2006/relationships/image" Target="../media/image1.png"/><Relationship Id="rId6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.png"/><Relationship Id="rId3" Type="http://schemas.openxmlformats.org/officeDocument/2006/relationships/image" Target="../media/image1.png"/><Relationship Id="rId4" Type="http://schemas.openxmlformats.org/officeDocument/2006/relationships/image" Target="../media/image1.png"/><Relationship Id="rId5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4.png"/><Relationship Id="rId5" Type="http://schemas.openxmlformats.org/officeDocument/2006/relationships/image" Target="../media/image4.png"/><Relationship Id="rId6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.png"/><Relationship Id="rId3" Type="http://schemas.openxmlformats.org/officeDocument/2006/relationships/image" Target="../media/image1.png"/><Relationship Id="rId4" Type="http://schemas.openxmlformats.org/officeDocument/2006/relationships/image" Target="../media/image1.png"/><Relationship Id="rId5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33cc"/>
            </a:gs>
            <a:gs pos="50000">
              <a:srgbClr val="3399ff"/>
            </a:gs>
            <a:gs pos="100000">
              <a:srgbClr val="0033cc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0" y="-360"/>
            <a:ext cx="91440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cc00"/>
                </a:solidFill>
                <a:effectLst/>
                <a:uFillTx/>
                <a:latin typeface="Times New Roman"/>
              </a:rPr>
              <a:t>Resources</a:t>
            </a:r>
            <a:endParaRPr b="1" lang="en-US" sz="3600" strike="noStrike" u="none">
              <a:solidFill>
                <a:srgbClr val="ffcc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685800" y="14479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49"/>
              </a:spcBef>
              <a:buSzPct val="100000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Investment Banks</a:t>
            </a:r>
            <a:endParaRPr b="0" lang="en-US" sz="26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49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Data Service Organizations</a:t>
            </a:r>
            <a:endParaRPr b="0" lang="en-US" sz="26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49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Official Creditors (e.g. IMF, World Bank)</a:t>
            </a:r>
            <a:endParaRPr b="0" lang="en-US" sz="26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49"/>
              </a:spcBef>
              <a:buSzPct val="100000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Central Banks</a:t>
            </a:r>
            <a:endParaRPr b="0" lang="en-US" sz="26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49"/>
              </a:spcBef>
              <a:buSzPct val="100000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Bloomberg</a:t>
            </a:r>
            <a:endParaRPr b="0" lang="en-US" sz="26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49"/>
              </a:spcBef>
              <a:buSzPct val="100000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Financial and Economic News Sources &amp; Journals</a:t>
            </a:r>
            <a:endParaRPr b="0" lang="en-US" sz="26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49"/>
              </a:spcBef>
              <a:buSzPct val="100000"/>
              <a:buBlip>
                <a:blip r:embed="rId7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Traders</a:t>
            </a:r>
            <a:endParaRPr b="0" lang="en-US" sz="26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33cc"/>
            </a:gs>
            <a:gs pos="50000">
              <a:srgbClr val="3399ff"/>
            </a:gs>
            <a:gs pos="100000">
              <a:srgbClr val="0033cc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0" y="-360"/>
            <a:ext cx="91440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cc00"/>
                </a:solidFill>
                <a:effectLst/>
                <a:uFillTx/>
                <a:latin typeface="Times New Roman"/>
              </a:rPr>
              <a:t>Investment Banks</a:t>
            </a:r>
            <a:endParaRPr b="1" lang="en-US" sz="3600" strike="noStrike" u="none">
              <a:solidFill>
                <a:srgbClr val="ffcc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85800" y="14479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49"/>
              </a:spcBef>
              <a:buSzPct val="100000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Goldman Sachs, JP Morgan, Deutsche Bank, Citibank</a:t>
            </a:r>
            <a:endParaRPr b="0" lang="en-US" sz="26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550"/>
              </a:spcBef>
              <a:buClr>
                <a:srgbClr val="ff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Economic Analysis and Forecast Consensus</a:t>
            </a:r>
            <a:endParaRPr b="0" lang="en-US" sz="22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SzPct val="100000"/>
              <a:buBlip>
                <a:blip r:embed="rId2"/>
              </a:buBlip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FX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SzPct val="100000"/>
              <a:buBlip>
                <a:blip r:embed="rId3"/>
              </a:buBlip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Inflation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SzPct val="100000"/>
              <a:buBlip>
                <a:blip r:embed="rId4"/>
              </a:buBlip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GDP and other economic indicators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550"/>
              </a:spcBef>
              <a:buClr>
                <a:srgbClr val="ff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Economic History and its impact on different industries</a:t>
            </a:r>
            <a:endParaRPr b="0" lang="en-US" sz="22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550"/>
              </a:spcBef>
              <a:buClr>
                <a:srgbClr val="ff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Risk Factors</a:t>
            </a:r>
            <a:endParaRPr b="0" lang="en-US" sz="22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33cc"/>
            </a:gs>
            <a:gs pos="50000">
              <a:srgbClr val="3399ff"/>
            </a:gs>
            <a:gs pos="100000">
              <a:srgbClr val="0033cc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0" y="-360"/>
            <a:ext cx="91440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cc00"/>
                </a:solidFill>
                <a:effectLst/>
                <a:uFillTx/>
                <a:latin typeface="Times New Roman"/>
              </a:rPr>
              <a:t>Data Services</a:t>
            </a:r>
            <a:endParaRPr b="1" lang="en-US" sz="3600" strike="noStrike" u="none">
              <a:solidFill>
                <a:srgbClr val="ffcc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685800" y="14479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49"/>
              </a:spcBef>
              <a:buSzPct val="100000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DRI-WEFA, Consensus Economics, Institute of International Finance (IIF), Oxford Analytica, and Rundt’s</a:t>
            </a:r>
            <a:endParaRPr b="0" lang="en-US" sz="26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550"/>
              </a:spcBef>
              <a:buClr>
                <a:srgbClr val="ff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Economic Analysis and Forecasts</a:t>
            </a:r>
            <a:endParaRPr b="0" lang="en-US" sz="22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33cc"/>
            </a:gs>
            <a:gs pos="50000">
              <a:srgbClr val="3399ff"/>
            </a:gs>
            <a:gs pos="100000">
              <a:srgbClr val="0033cc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0" y="-360"/>
            <a:ext cx="91440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cc00"/>
                </a:solidFill>
                <a:effectLst/>
                <a:uFillTx/>
                <a:latin typeface="Times New Roman"/>
              </a:rPr>
              <a:t>Official Creditors</a:t>
            </a:r>
            <a:br>
              <a:rPr sz="3600"/>
            </a:br>
            <a:r>
              <a:rPr b="1" lang="en-US" sz="3600" strike="noStrike" u="none">
                <a:solidFill>
                  <a:srgbClr val="ffcc00"/>
                </a:solidFill>
                <a:effectLst/>
                <a:uFillTx/>
                <a:latin typeface="Times New Roman"/>
              </a:rPr>
              <a:t>International Monetary Fund</a:t>
            </a:r>
            <a:endParaRPr b="1" lang="en-US" sz="3600" strike="noStrike" u="none">
              <a:solidFill>
                <a:srgbClr val="ffcc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685800" y="14479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49"/>
              </a:spcBef>
              <a:buSzPct val="100000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Type of Agreements</a:t>
            </a:r>
            <a:endParaRPr b="0" lang="en-US" sz="26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550"/>
              </a:spcBef>
              <a:buClr>
                <a:srgbClr val="ff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EFF and SBA</a:t>
            </a:r>
            <a:endParaRPr b="0" lang="en-US" sz="22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49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Package Size (in US$) and disbursement schedule, plus contingencies (e.g. fiscal and monetary targets)</a:t>
            </a:r>
            <a:endParaRPr b="0" lang="en-US" sz="26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49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Memorandum of Economic Understanding</a:t>
            </a:r>
            <a:endParaRPr b="0" lang="en-US" sz="26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49"/>
              </a:spcBef>
              <a:buSzPct val="100000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Program Criteria and composition of official and private sector contribution to overall package</a:t>
            </a:r>
            <a:endParaRPr b="0" lang="en-US" sz="26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49"/>
              </a:spcBef>
              <a:buSzPct val="100000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Article IV Reviews (e.g. IMF termed U.S. current account “unsustainable” in the long run) </a:t>
            </a:r>
            <a:endParaRPr b="0" lang="en-US" sz="26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33cc"/>
            </a:gs>
            <a:gs pos="50000">
              <a:srgbClr val="3399ff"/>
            </a:gs>
            <a:gs pos="100000">
              <a:srgbClr val="0033cc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0" y="-360"/>
            <a:ext cx="91440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cc00"/>
                </a:solidFill>
                <a:effectLst/>
                <a:uFillTx/>
                <a:latin typeface="Times New Roman"/>
              </a:rPr>
              <a:t>Central Bank Websites</a:t>
            </a:r>
            <a:endParaRPr b="1" lang="en-US" sz="3600" strike="noStrike" u="none">
              <a:solidFill>
                <a:srgbClr val="ffcc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685800" y="14479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49"/>
              </a:spcBef>
              <a:buSzPct val="100000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Interest Rates and other Economic Data</a:t>
            </a:r>
            <a:endParaRPr b="0" lang="en-US" sz="26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49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Monetary Policy Announcements, Meeting Schedule and Minutes</a:t>
            </a:r>
            <a:endParaRPr b="0" lang="en-US" sz="26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49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Monetary Policy Objectives</a:t>
            </a:r>
            <a:endParaRPr b="0" lang="en-US" sz="26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49"/>
              </a:spcBef>
              <a:buSzPct val="100000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Level of Independence</a:t>
            </a:r>
            <a:endParaRPr b="0" lang="en-US" sz="26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6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33cc"/>
            </a:gs>
            <a:gs pos="50000">
              <a:srgbClr val="3399ff"/>
            </a:gs>
            <a:gs pos="100000">
              <a:srgbClr val="0033cc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0" y="-360"/>
            <a:ext cx="91440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cc00"/>
                </a:solidFill>
                <a:effectLst/>
                <a:uFillTx/>
                <a:latin typeface="Times New Roman"/>
              </a:rPr>
              <a:t>Bloomberg</a:t>
            </a:r>
            <a:endParaRPr b="1" lang="en-US" sz="3600" strike="noStrike" u="none">
              <a:solidFill>
                <a:srgbClr val="ffcc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685440" y="1828800"/>
            <a:ext cx="3809880" cy="3733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550"/>
              </a:spcBef>
              <a:buSzPct val="100000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News Analysis on Economic Results</a:t>
            </a:r>
            <a:endParaRPr b="0" lang="en-US" sz="22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24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Credit Rating Changes</a:t>
            </a:r>
            <a:endParaRPr b="0" lang="en-US" sz="21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76"/>
              </a:spcBef>
              <a:buClr>
                <a:srgbClr val="ff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9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Standard and Poors</a:t>
            </a:r>
            <a:endParaRPr b="0" lang="en-US" sz="19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76"/>
              </a:spcBef>
              <a:buClr>
                <a:srgbClr val="ff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9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Moody’s</a:t>
            </a:r>
            <a:endParaRPr b="0" lang="en-US" sz="19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76"/>
              </a:spcBef>
              <a:buClr>
                <a:srgbClr val="ff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9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Fitch</a:t>
            </a:r>
            <a:endParaRPr b="0" lang="en-US" sz="19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4647960" y="1828800"/>
            <a:ext cx="3809880" cy="3733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601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Data</a:t>
            </a:r>
            <a:endParaRPr b="0" lang="en-US" sz="24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76"/>
              </a:spcBef>
              <a:buClr>
                <a:srgbClr val="ff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9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Inflation                                  </a:t>
            </a:r>
            <a:endParaRPr b="0" lang="en-US" sz="19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25"/>
              </a:spcBef>
              <a:buSzPct val="100000"/>
              <a:buBlip>
                <a:blip r:embed="rId4"/>
              </a:buBlip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Consumer Prices</a:t>
            </a:r>
            <a:endParaRPr b="0" lang="en-US" sz="17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25"/>
              </a:spcBef>
              <a:buSzPct val="100000"/>
              <a:buBlip>
                <a:blip r:embed="rId5"/>
              </a:buBlip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Producer Prices</a:t>
            </a:r>
            <a:endParaRPr b="0" lang="en-US" sz="17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76"/>
              </a:spcBef>
              <a:buClr>
                <a:srgbClr val="ff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9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Gross Domestic Product</a:t>
            </a:r>
            <a:endParaRPr b="0" lang="en-US" sz="19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76"/>
              </a:spcBef>
              <a:buClr>
                <a:srgbClr val="ff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9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FX Spot Rates</a:t>
            </a:r>
            <a:endParaRPr b="0" lang="en-US" sz="19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76"/>
              </a:spcBef>
              <a:buClr>
                <a:srgbClr val="ff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9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Interest Rates, real interest rate differentials</a:t>
            </a:r>
            <a:endParaRPr b="0" lang="en-US" sz="19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76"/>
              </a:spcBef>
              <a:buClr>
                <a:srgbClr val="ff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9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Price of Brent Crude Oil and Gasoline</a:t>
            </a:r>
            <a:endParaRPr b="0" lang="en-US" sz="19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76"/>
              </a:spcBef>
              <a:buClr>
                <a:srgbClr val="ff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9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Stories</a:t>
            </a:r>
            <a:endParaRPr b="0" lang="en-US" sz="19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76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9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609480" y="1600200"/>
            <a:ext cx="5318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Historical Information to Observe Trends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33cc"/>
            </a:gs>
            <a:gs pos="50000">
              <a:srgbClr val="3399ff"/>
            </a:gs>
            <a:gs pos="100000">
              <a:srgbClr val="0033cc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0" y="-360"/>
            <a:ext cx="91440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cc00"/>
                </a:solidFill>
                <a:effectLst/>
                <a:uFillTx/>
                <a:latin typeface="Times New Roman"/>
              </a:rPr>
              <a:t>News Sources</a:t>
            </a:r>
            <a:endParaRPr b="1" lang="en-US" sz="3600" strike="noStrike" u="none">
              <a:solidFill>
                <a:srgbClr val="ffcc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685800" y="14479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49"/>
              </a:spcBef>
              <a:buSzPct val="100000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Financial Times</a:t>
            </a:r>
            <a:endParaRPr b="0" lang="en-US" sz="26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49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Wall Street Journal</a:t>
            </a:r>
            <a:endParaRPr b="0" lang="en-US" sz="26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49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New York Times</a:t>
            </a:r>
            <a:endParaRPr b="0" lang="en-US" sz="26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49"/>
              </a:spcBef>
              <a:buSzPct val="100000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Economist</a:t>
            </a:r>
            <a:endParaRPr b="0" lang="en-US" sz="26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33cc"/>
            </a:gs>
            <a:gs pos="50000">
              <a:srgbClr val="3399ff"/>
            </a:gs>
            <a:gs pos="100000">
              <a:srgbClr val="0033cc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0" y="-360"/>
            <a:ext cx="91440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cc00"/>
                </a:solidFill>
                <a:effectLst/>
                <a:uFillTx/>
                <a:latin typeface="Times New Roman"/>
              </a:rPr>
              <a:t>Enron IRFX Traders</a:t>
            </a:r>
            <a:endParaRPr b="1" lang="en-US" sz="3600" strike="noStrike" u="none">
              <a:solidFill>
                <a:srgbClr val="ffcc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685800" y="14479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49"/>
              </a:spcBef>
              <a:buSzPct val="100000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Forward Rates</a:t>
            </a:r>
            <a:endParaRPr b="0" lang="en-US" sz="26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550"/>
              </a:spcBef>
              <a:buClr>
                <a:srgbClr val="ff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Non-deliverable Forwards (NDF’S)</a:t>
            </a:r>
            <a:endParaRPr b="0" lang="en-US" sz="22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49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Curve Approval</a:t>
            </a:r>
            <a:endParaRPr b="0" lang="en-US" sz="26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2001-10-17T19:23:55Z</dcterms:created>
  <dc:creator>lwalton2</dc:creator>
  <dc:description/>
  <dc:language>en-US</dc:language>
  <cp:lastModifiedBy>lwalton2</cp:lastModifiedBy>
  <dcterms:modified xsi:type="dcterms:W3CDTF">2001-10-17T19:25:09Z</dcterms:modified>
  <cp:revision>1</cp:revision>
  <dc:subject/>
  <dc:title>Resources</dc:title>
</cp:coreProperties>
</file>