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0A1F270-B60C-4B9A-B058-ADE29F51867A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223040" y="2365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595440" y="6357960"/>
            <a:ext cx="8015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spcBef>
                <a:spcPts val="876"/>
              </a:spcBef>
              <a:buNone/>
              <a:tabLst>
                <a:tab algn="l" pos="0"/>
                <a:tab algn="r" pos="782496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Markets </a:t>
            </a:r>
            <a:r>
              <a:rPr b="1" i="1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sldNum" idx="1"/>
          </p:nvPr>
        </p:nvSpPr>
        <p:spPr>
          <a:xfrm>
            <a:off x="674640" y="6183360"/>
            <a:ext cx="7786800" cy="380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665E4D-61F6-45F0-851F-53CB0AFCD7A7}" type="slidenum"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995400" y="655560"/>
            <a:ext cx="7475400" cy="0"/>
          </a:xfrm>
          <a:prstGeom prst="line">
            <a:avLst/>
          </a:prstGeom>
          <a:ln w="255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6440" y="6394320"/>
            <a:ext cx="3701880" cy="0"/>
          </a:xfrm>
          <a:prstGeom prst="line">
            <a:avLst/>
          </a:prstGeom>
          <a:ln w="255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757760" y="6397560"/>
            <a:ext cx="3701880" cy="0"/>
          </a:xfrm>
          <a:prstGeom prst="line">
            <a:avLst/>
          </a:prstGeom>
          <a:ln w="255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E_COLOR_R" descr=""/>
          <p:cNvPicPr/>
          <p:nvPr/>
        </p:nvPicPr>
        <p:blipFill>
          <a:blip r:embed="rId2"/>
          <a:stretch/>
        </p:blipFill>
        <p:spPr>
          <a:xfrm>
            <a:off x="282600" y="318960"/>
            <a:ext cx="695160" cy="6858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1919160" y="887400"/>
            <a:ext cx="0" cy="5302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54160" y="1079640"/>
            <a:ext cx="1612800" cy="44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Reliable Reserves transaction provides the client with the most leverage at the lowest cost available in the industry.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RESULT: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 receives more leverage at competitive costs resulting in higher returns on equity capital employed.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927080" y="811080"/>
            <a:ext cx="6527880" cy="13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 purchases forward production of xx volumes of hydrocarbons (traditional pre-pay transaction)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 volumes are valued at the forward price curve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Avoid FAS 133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Reserves are modeled based on deterministic and probablistic analysis rather than “rules of thumb”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advance ratio than traditional VPP or senior financing at comparative rates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12960" y="246240"/>
            <a:ext cx="7700760" cy="423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</a:t>
            </a: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ELIABLE </a:t>
            </a: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</a:t>
            </a: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ESERVES</a:t>
            </a:r>
            <a:r>
              <a:rPr b="1" lang="en-US" sz="2000" strike="noStrike" u="none" baseline="30000">
                <a:solidFill>
                  <a:srgbClr val="006600"/>
                </a:solidFill>
                <a:effectLst/>
                <a:uFillTx/>
                <a:latin typeface="Times New Roman"/>
              </a:rPr>
              <a:t>®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927080" y="2157480"/>
            <a:ext cx="5943600" cy="20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 is considering making an acquisition of proved properties with development potential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Reserves are long-lived, well established production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Proved reserves consist of 63% PDP, 7% PDNP, 30% PUD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Unrisked PV10% is valued at $387MM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Risked purchase price is $318MM (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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PV15%)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 advance - $165MM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Traditional VPP - $186MM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Reliable Reserves - $268MM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917720" y="1909800"/>
            <a:ext cx="2857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Example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5450040" y="3951360"/>
          <a:ext cx="3456000" cy="2360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50040" y="3951360"/>
                    <a:ext cx="3456000" cy="236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8" name=""/>
          <p:cNvGrpSpPr/>
          <p:nvPr/>
        </p:nvGrpSpPr>
        <p:grpSpPr>
          <a:xfrm>
            <a:off x="1879560" y="3960720"/>
            <a:ext cx="3463920" cy="2367000"/>
            <a:chOff x="1879560" y="3960720"/>
            <a:chExt cx="3463920" cy="2367000"/>
          </a:xfrm>
        </p:grpSpPr>
        <p:pic>
          <p:nvPicPr>
            <p:cNvPr id="19" name="" descr=""/>
            <p:cNvPicPr/>
            <p:nvPr/>
          </p:nvPicPr>
          <p:blipFill>
            <a:blip r:embed="rId3"/>
            <a:stretch/>
          </p:blipFill>
          <p:spPr>
            <a:xfrm>
              <a:off x="1879560" y="3960720"/>
              <a:ext cx="3463920" cy="2367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0" name=""/>
            <p:cNvSpPr/>
            <p:nvPr/>
          </p:nvSpPr>
          <p:spPr>
            <a:xfrm>
              <a:off x="2454480" y="4348080"/>
              <a:ext cx="474480" cy="28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ROE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15.41%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135240" y="4348080"/>
              <a:ext cx="474840" cy="28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ROE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18.85%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821040" y="4348080"/>
              <a:ext cx="474840" cy="28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ROE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17.91%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516560" y="4349520"/>
              <a:ext cx="474480" cy="28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ROE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spcBef>
                  <a:spcPts val="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23.89%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09C61BB-BD8B-4088-A0AD-AD1806E443DB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254160" y="1079640"/>
            <a:ext cx="1612800" cy="543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Term Working Interest structure allows producers to monetize PDP reserves without selling the entire future cash flows which optimizes the time value of producing reserves.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RESULT: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 hedges near-term revenues and expenses while retaining value of future cash flows.  Capital can be deployed in higher return opportunities.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27080" y="812880"/>
            <a:ext cx="6527880" cy="13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47500" lnSpcReduction="19999"/>
          </a:bodyPr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Monetize long life PDP properties that generate a low yield on capital employed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xx% of working interest in specific units in a given field using forward price curve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Tenor: 2  to 7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interest will revert back to Client after tenor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Utilize NOLs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Avoid FAS 133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Release capital for deployment in higher return investment opportunities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$$/BOE cost in acquisition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Hedge near-term revenues and expenses while retaining value of future cash flows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912960" y="246240"/>
            <a:ext cx="7700760" cy="423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T</a:t>
            </a: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ERM </a:t>
            </a: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W</a:t>
            </a: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ORKING </a:t>
            </a: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I</a:t>
            </a: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NTEREST</a:t>
            </a:r>
            <a:r>
              <a:rPr b="1" lang="en-US" sz="2000" strike="noStrike" u="none" baseline="30000">
                <a:solidFill>
                  <a:srgbClr val="006600"/>
                </a:solidFill>
                <a:effectLst/>
                <a:uFillTx/>
                <a:latin typeface="Times New Roman"/>
              </a:rPr>
              <a:t>®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919160" y="887400"/>
            <a:ext cx="0" cy="5302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27080" y="3147840"/>
            <a:ext cx="7216920" cy="222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 is considering selling long-lived PDP properties.  Proceeds will be used to reduce leverage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Gain on sale will be used to offset NOLs, increases book equity 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PV10% value is $544MM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 is created to purchase 47.5% of Client’s working interest for 5 years for $150MM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Client continues to operate and retains 52.5% of working interest generating $215MM of cash flow during tenor of 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After tenor of transaction, Client owns 100% working interest with a valuation of $364MM based on today’s economics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17720" y="2849400"/>
            <a:ext cx="2857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Example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2023920" y="4559400"/>
            <a:ext cx="3062520" cy="180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A75A67-5062-4C9D-AA1F-89A0ED11E29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1999-10-06T10:43:29Z</dcterms:created>
  <dc:creator>tnoble2</dc:creator>
  <dc:description/>
  <dc:language>en-US</dc:language>
  <cp:lastModifiedBy>djones4</cp:lastModifiedBy>
  <cp:lastPrinted>2001-01-09T00:21:55Z</cp:lastPrinted>
  <dcterms:modified xsi:type="dcterms:W3CDTF">2001-01-09T06:39:54Z</dcterms:modified>
  <cp:revision>227</cp:revision>
  <dc:subject/>
  <dc:title>—New Synthetic Insurance Company— </dc:title>
</cp:coreProperties>
</file>