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jpeg" ContentType="image/jpeg"/>
  <Override PartName="/ppt/media/image6.png" ContentType="image/png"/>
  <Override PartName="/ppt/media/image2.png" ContentType="image/png"/>
  <Override PartName="/ppt/media/image3.png" ContentType="image/png"/>
  <Override PartName="/ppt/media/image4.png" ContentType="image/png"/>
  <Override PartName="/ppt/media/image5.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4"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p:txBody>
      </p:sp>
      <p:sp>
        <p:nvSpPr>
          <p:cNvPr id="4" name="PlaceHolder 3"/>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1" name="PlaceHolder 2"/>
          <p:cNvSpPr>
            <a:spLocks noGrp="1"/>
          </p:cNvSpPr>
          <p:nvPr>
            <p:ph type="body"/>
          </p:nvPr>
        </p:nvSpPr>
        <p:spPr>
          <a:xfrm>
            <a:off x="685800" y="1109520"/>
            <a:ext cx="7772400" cy="4114800"/>
          </a:xfrm>
          <a:prstGeom prst="rect">
            <a:avLst/>
          </a:prstGeom>
          <a:noFill/>
          <a:ln w="0">
            <a:noFill/>
          </a:ln>
        </p:spPr>
        <p:txBody>
          <a:bodyPr lIns="90000" rIns="90000" tIns="46800" bIns="46800" anchor="t">
            <a:normAutofit/>
          </a:bodyPr>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Click to edit the outline text format</a:t>
            </a:r>
            <a:endParaRPr b="0" lang="en-US" sz="2600" strike="noStrike" u="none">
              <a:solidFill>
                <a:srgbClr val="cc0000"/>
              </a:solidFill>
              <a:effectLst/>
              <a:uFillTx/>
              <a:latin typeface="Arial"/>
            </a:endParaRPr>
          </a:p>
          <a:p>
            <a:pPr lvl="1" marL="743040" indent="-28584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Second Outline Level</a:t>
            </a:r>
            <a:endParaRPr b="0" lang="en-US" sz="2600" strike="noStrike" u="none">
              <a:solidFill>
                <a:srgbClr val="cc0000"/>
              </a:solidFill>
              <a:effectLst/>
              <a:uFillTx/>
              <a:latin typeface="Arial"/>
            </a:endParaRPr>
          </a:p>
          <a:p>
            <a:pPr lvl="2" marL="1143000" indent="-22860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Third Outline Level</a:t>
            </a:r>
            <a:endParaRPr b="0" lang="en-US" sz="2600" strike="noStrike" u="none">
              <a:solidFill>
                <a:srgbClr val="cc0000"/>
              </a:solidFill>
              <a:effectLst/>
              <a:uFillTx/>
              <a:latin typeface="Arial"/>
            </a:endParaRPr>
          </a:p>
          <a:p>
            <a:pPr lvl="3" marL="1600200" indent="-22860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Fourth Outline Level</a:t>
            </a:r>
            <a:endParaRPr b="0" lang="en-US" sz="2600" strike="noStrike" u="none">
              <a:solidFill>
                <a:srgbClr val="cc0000"/>
              </a:solidFill>
              <a:effectLst/>
              <a:uFillTx/>
              <a:latin typeface="Arial"/>
            </a:endParaRPr>
          </a:p>
          <a:p>
            <a:pPr lvl="4" marL="2057400" indent="-22860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Fifth Outline Level</a:t>
            </a:r>
            <a:endParaRPr b="0" lang="en-US" sz="2600" strike="noStrike" u="none">
              <a:solidFill>
                <a:srgbClr val="cc0000"/>
              </a:solidFill>
              <a:effectLst/>
              <a:uFillTx/>
              <a:latin typeface="Arial"/>
            </a:endParaRPr>
          </a:p>
          <a:p>
            <a:pPr lvl="5" marL="2057400" indent="-22860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Sixth Outline Level</a:t>
            </a:r>
            <a:endParaRPr b="0" lang="en-US" sz="2600" strike="noStrike" u="none">
              <a:solidFill>
                <a:srgbClr val="cc0000"/>
              </a:solidFill>
              <a:effectLst/>
              <a:uFillTx/>
              <a:latin typeface="Arial"/>
            </a:endParaRPr>
          </a:p>
          <a:p>
            <a:pPr lvl="6" marL="2057400" indent="-22860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Arial"/>
              </a:rPr>
              <a:t>Seventh Outline Level</a:t>
            </a:r>
            <a:endParaRPr b="0" lang="en-US" sz="2600" strike="noStrike" u="none">
              <a:solidFill>
                <a:srgbClr val="cc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Frutiger 45 Light"/>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&lt;date/time&gt;</a:t>
            </a:r>
            <a:endParaRPr b="0" lang="en-US" sz="1400" strike="noStrike" u="none">
              <a:solidFill>
                <a:srgbClr val="000000"/>
              </a:solidFill>
              <a:effectLst/>
              <a:uFillTx/>
              <a:latin typeface="Frutiger 45 Light"/>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5" name=""/>
          <p:cNvSpPr/>
          <p:nvPr/>
        </p:nvSpPr>
        <p:spPr>
          <a:xfrm>
            <a:off x="633240" y="413712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6" name=""/>
          <p:cNvSpPr/>
          <p:nvPr/>
        </p:nvSpPr>
        <p:spPr>
          <a:xfrm>
            <a:off x="684360" y="4192560"/>
            <a:ext cx="777240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Energy Risk Management Seminar</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New York  April 5, 2001</a:t>
            </a:r>
            <a:endParaRPr b="0" lang="en-US" sz="1600" strike="noStrike" u="none">
              <a:solidFill>
                <a:srgbClr val="000000"/>
              </a:solidFill>
              <a:effectLst/>
              <a:uFillTx/>
              <a:latin typeface="Frutiger 45 Light"/>
            </a:endParaRPr>
          </a:p>
        </p:txBody>
      </p:sp>
      <p:grpSp>
        <p:nvGrpSpPr>
          <p:cNvPr id="7" name=""/>
          <p:cNvGrpSpPr/>
          <p:nvPr/>
        </p:nvGrpSpPr>
        <p:grpSpPr>
          <a:xfrm>
            <a:off x="277920" y="104760"/>
            <a:ext cx="8729280" cy="2052360"/>
            <a:chOff x="277920" y="104760"/>
            <a:chExt cx="8729280" cy="2052360"/>
          </a:xfrm>
        </p:grpSpPr>
        <p:sp>
          <p:nvSpPr>
            <p:cNvPr id="8" name=""/>
            <p:cNvSpPr/>
            <p:nvPr/>
          </p:nvSpPr>
          <p:spPr>
            <a:xfrm>
              <a:off x="1410120" y="199440"/>
              <a:ext cx="1517400" cy="1756800"/>
            </a:xfrm>
            <a:prstGeom prst="ellipse">
              <a:avLst/>
            </a:prstGeom>
            <a:blipFill rotWithShape="0">
              <a:blip r:embed="rId2"/>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9" name=""/>
            <p:cNvSpPr/>
            <p:nvPr/>
          </p:nvSpPr>
          <p:spPr>
            <a:xfrm>
              <a:off x="6288480" y="104760"/>
              <a:ext cx="1430640" cy="1689480"/>
            </a:xfrm>
            <a:custGeom>
              <a:avLst/>
              <a:gdLst>
                <a:gd name="textAreaLeft" fmla="*/ 69840 w 1430640"/>
                <a:gd name="textAreaRight" fmla="*/ 1360800 w 1430640"/>
                <a:gd name="textAreaTop" fmla="*/ 69840 h 1689480"/>
                <a:gd name="textAreaBottom" fmla="*/ 1619640 h 1689480"/>
              </a:gdLst>
              <a:ahLst/>
              <a:cxnLst/>
              <a:rect l="textAreaLeft" t="textAreaTop" r="textAreaRight" b="textAreaBottom"/>
              <a:pathLst>
                <a:path w="21600" h="25507">
                  <a:moveTo>
                    <a:pt x="3600" y="0"/>
                  </a:moveTo>
                  <a:arcTo wR="3600" hR="3600" stAng="16200000" swAng="-5400000"/>
                  <a:lnTo>
                    <a:pt x="0" y="21907"/>
                  </a:lnTo>
                  <a:arcTo wR="3600" hR="3600" stAng="10800000" swAng="-5400000"/>
                  <a:lnTo>
                    <a:pt x="18000" y="255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0" name=""/>
            <p:cNvSpPr/>
            <p:nvPr/>
          </p:nvSpPr>
          <p:spPr>
            <a:xfrm>
              <a:off x="277920" y="636480"/>
              <a:ext cx="1430280" cy="1520640"/>
            </a:xfrm>
            <a:custGeom>
              <a:avLst/>
              <a:gdLst>
                <a:gd name="textAreaLeft" fmla="*/ 69480 w 1430280"/>
                <a:gd name="textAreaRight" fmla="*/ 1360800 w 1430280"/>
                <a:gd name="textAreaTop" fmla="*/ 69480 h 1520640"/>
                <a:gd name="textAreaBottom" fmla="*/ 1451160 h 1520640"/>
              </a:gdLst>
              <a:ahLst/>
              <a:cxnLst/>
              <a:rect l="textAreaLeft" t="textAreaTop" r="textAreaRight" b="textAreaBottom"/>
              <a:pathLst>
                <a:path w="21600" h="22964">
                  <a:moveTo>
                    <a:pt x="3600" y="0"/>
                  </a:moveTo>
                  <a:arcTo wR="3600" hR="3600" stAng="16200000" swAng="-5400000"/>
                  <a:lnTo>
                    <a:pt x="0" y="19364"/>
                  </a:lnTo>
                  <a:arcTo wR="3600" hR="3600" stAng="10800000" swAng="-5400000"/>
                  <a:lnTo>
                    <a:pt x="18000" y="22964"/>
                  </a:lnTo>
                  <a:arcTo wR="3600" hR="3600" stAng="5400000" swAng="-5400000"/>
                  <a:lnTo>
                    <a:pt x="21600" y="3600"/>
                  </a:lnTo>
                  <a:arcTo wR="3600" hR="3600" stAng="0" swAng="-5400000"/>
                  <a:close/>
                </a:path>
              </a:pathLst>
            </a:custGeom>
            <a:blipFill rotWithShape="0">
              <a:blip r:embed="rId4"/>
              <a:srcRect/>
              <a:stretch/>
            </a:blipFill>
            <a:ln w="28440">
              <a:solidFill>
                <a:srgbClr val="ff99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1" name=""/>
            <p:cNvSpPr/>
            <p:nvPr/>
          </p:nvSpPr>
          <p:spPr>
            <a:xfrm>
              <a:off x="7495920" y="369000"/>
              <a:ext cx="1511280" cy="1788120"/>
            </a:xfrm>
            <a:prstGeom prst="ellipse">
              <a:avLst/>
            </a:prstGeom>
            <a:blipFill rotWithShape="0">
              <a:blip r:embed="rId5"/>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pic>
        <p:nvPicPr>
          <p:cNvPr id="12" name="Collage%20-%20White" descr=""/>
          <p:cNvPicPr/>
          <p:nvPr/>
        </p:nvPicPr>
        <p:blipFill>
          <a:blip r:embed="rId6"/>
          <a:stretch/>
        </p:blipFill>
        <p:spPr>
          <a:xfrm>
            <a:off x="2257560" y="-42840"/>
            <a:ext cx="4572000" cy="455292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Demand Rising</a:t>
            </a:r>
            <a:endParaRPr b="1" lang="en-US" sz="3000" strike="noStrike" u="none">
              <a:solidFill>
                <a:srgbClr val="000000"/>
              </a:solidFill>
              <a:effectLst/>
              <a:uFillTx/>
              <a:latin typeface="Arial"/>
            </a:endParaRPr>
          </a:p>
        </p:txBody>
      </p:sp>
      <p:sp>
        <p:nvSpPr>
          <p:cNvPr id="66" name="PlaceHolder 2"/>
          <p:cNvSpPr>
            <a:spLocks noGrp="1"/>
          </p:cNvSpPr>
          <p:nvPr>
            <p:ph/>
          </p:nvPr>
        </p:nvSpPr>
        <p:spPr>
          <a:xfrm>
            <a:off x="641160" y="1241280"/>
            <a:ext cx="8003880" cy="4114800"/>
          </a:xfrm>
          <a:prstGeom prst="rect">
            <a:avLst/>
          </a:prstGeom>
          <a:noFill/>
          <a:ln w="0">
            <a:noFill/>
          </a:ln>
        </p:spPr>
        <p:txBody>
          <a:bodyPr lIns="90000" rIns="90000" tIns="46800" bIns="46800" anchor="t">
            <a:normAutofit lnSpcReduction="9999"/>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Weather</a:t>
            </a:r>
            <a:endParaRPr b="0" lang="en-US" sz="2600" strike="noStrike" u="none">
              <a:solidFill>
                <a:srgbClr val="cc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Weather is short term view</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Climate is long term view</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Climate Scientists have confirmed the current 59</a:t>
            </a:r>
            <a:r>
              <a:rPr b="0" lang="en-US" sz="2000" strike="noStrike" u="none">
                <a:solidFill>
                  <a:srgbClr val="000000"/>
                </a:solidFill>
                <a:effectLst/>
                <a:uFillTx/>
                <a:latin typeface="Arial"/>
                <a:ea typeface="Times New Roman"/>
              </a:rPr>
              <a:t>° is an 10,000 year high</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ea typeface="Times New Roman"/>
              </a:rPr>
              <a:t>From 1860 to 2000, the Global Temperature increased by only 1°, the majority of the increase occurring after 1987</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Climate Scientists predict a 1</a:t>
            </a:r>
            <a:r>
              <a:rPr b="0" lang="en-US" sz="2000" strike="noStrike" u="none">
                <a:solidFill>
                  <a:srgbClr val="000000"/>
                </a:solidFill>
                <a:effectLst/>
                <a:uFillTx/>
                <a:latin typeface="Arial"/>
                <a:ea typeface="Times New Roman"/>
              </a:rPr>
              <a:t>° to 8° increase in Global Temperature within next two decades</a:t>
            </a:r>
            <a:endParaRPr b="0" lang="en-US" sz="2000" strike="noStrike" u="none">
              <a:solidFill>
                <a:srgbClr val="000000"/>
              </a:solidFill>
              <a:effectLst/>
              <a:uFillTx/>
              <a:latin typeface="Arial"/>
            </a:endParaRPr>
          </a:p>
          <a:p>
            <a:pPr lvl="3" marL="16002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ea typeface="Times New Roman"/>
              </a:rPr>
              <a:t>5° increase in temperature would be catastrophic</a:t>
            </a:r>
            <a:endParaRPr b="0" lang="en-US" sz="18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ea typeface="Times New Roman"/>
              </a:rPr>
              <a:t>Increase probability of hotter weather over the next 20 years</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ea typeface="Times New Roman"/>
              </a:rPr>
              <a:t>Was 1998 an anomaly or a sign of things to come?</a:t>
            </a:r>
            <a:endParaRPr b="0" lang="en-US" sz="2000" strike="noStrike" u="none">
              <a:solidFill>
                <a:srgbClr val="000000"/>
              </a:solidFill>
              <a:effectLst/>
              <a:uFillTx/>
              <a:latin typeface="Arial"/>
            </a:endParaRPr>
          </a:p>
          <a:p>
            <a:pPr lvl="1" marL="74304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Demand Rising</a:t>
            </a:r>
            <a:endParaRPr b="1" lang="en-US" sz="3000" strike="noStrike" u="none">
              <a:solidFill>
                <a:srgbClr val="000000"/>
              </a:solidFill>
              <a:effectLst/>
              <a:uFillTx/>
              <a:latin typeface="Arial"/>
            </a:endParaRPr>
          </a:p>
        </p:txBody>
      </p:sp>
      <p:sp>
        <p:nvSpPr>
          <p:cNvPr id="68" name="PlaceHolder 2"/>
          <p:cNvSpPr>
            <a:spLocks noGrp="1"/>
          </p:cNvSpPr>
          <p:nvPr>
            <p:ph/>
          </p:nvPr>
        </p:nvSpPr>
        <p:spPr>
          <a:xfrm>
            <a:off x="685440" y="1109520"/>
            <a:ext cx="8164440" cy="4114800"/>
          </a:xfrm>
          <a:prstGeom prst="rect">
            <a:avLst/>
          </a:prstGeom>
          <a:noFill/>
          <a:ln w="0">
            <a:noFill/>
          </a:ln>
        </p:spPr>
        <p:txBody>
          <a:bodyPr lIns="90000" rIns="90000" tIns="46800" bIns="46800" anchor="t">
            <a:normAutofit fontScale="92500" lnSpcReduction="9999"/>
          </a:bodyPr>
          <a:p>
            <a:pPr marL="343080" indent="-343080">
              <a:lnSpc>
                <a:spcPct val="90000"/>
              </a:lnSpc>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Between 1970 and 1998, national electricity consumption grew by 133 percent and is projected to be 34 percent higher by 2020.</a:t>
            </a:r>
            <a:r>
              <a:rPr b="0" lang="en-US" sz="1300" strike="noStrike" u="none">
                <a:solidFill>
                  <a:srgbClr val="000000"/>
                </a:solidFill>
                <a:effectLst/>
                <a:uFillTx/>
                <a:latin typeface="Arial"/>
              </a:rPr>
              <a:t>  </a:t>
            </a:r>
            <a:endParaRPr b="0" lang="en-US" sz="1300" strike="noStrike" u="none">
              <a:solidFill>
                <a:srgbClr val="cc0000"/>
              </a:solidFill>
              <a:effectLst/>
              <a:uFillTx/>
              <a:latin typeface="Arial"/>
            </a:endParaRPr>
          </a:p>
          <a:p>
            <a:pPr marL="343080" indent="-343080">
              <a:lnSpc>
                <a:spcPct val="90000"/>
              </a:lnSpc>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	</a:t>
            </a:r>
            <a:r>
              <a:rPr b="0" i="1" lang="en-US" sz="1600" strike="noStrike" u="none">
                <a:solidFill>
                  <a:srgbClr val="b60000"/>
                </a:solidFill>
                <a:effectLst/>
                <a:uFillTx/>
                <a:latin typeface="Arial"/>
              </a:rPr>
              <a:t>Source: The Energy Information Administration.</a:t>
            </a:r>
            <a:r>
              <a:rPr b="0" lang="en-US" sz="1300" strike="noStrike" u="none">
                <a:solidFill>
                  <a:srgbClr val="b60000"/>
                </a:solidFill>
                <a:effectLst/>
                <a:uFillTx/>
                <a:latin typeface="Arial"/>
              </a:rPr>
              <a:t> </a:t>
            </a:r>
            <a:endParaRPr b="0" lang="en-US" sz="1300" strike="noStrike" u="none">
              <a:solidFill>
                <a:srgbClr val="cc0000"/>
              </a:solidFill>
              <a:effectLst/>
              <a:uFillTx/>
              <a:latin typeface="Arial"/>
            </a:endParaRPr>
          </a:p>
          <a:p>
            <a:pPr marL="343080" indent="0">
              <a:lnSpc>
                <a:spcPct val="90000"/>
              </a:lnSpc>
              <a:spcBef>
                <a:spcPts val="32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cc0000"/>
              </a:solidFill>
              <a:effectLst/>
              <a:uFillTx/>
              <a:latin typeface="Arial"/>
            </a:endParaRPr>
          </a:p>
          <a:p>
            <a:pPr marL="343080" indent="-343080">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1990, the North American Electric Reliability Council estimated that demand for electricity would grow 1.8 percent annually. Instead, it rose an average of 3 percent annually -- which is one reason why power supplies are tight this summer. </a:t>
            </a:r>
            <a:endParaRPr b="0" lang="en-US" sz="1800" strike="noStrike" u="none">
              <a:solidFill>
                <a:srgbClr val="cc0000"/>
              </a:solidFill>
              <a:effectLst/>
              <a:uFillTx/>
              <a:latin typeface="Arial"/>
            </a:endParaRPr>
          </a:p>
          <a:p>
            <a:pPr marL="343080" indent="-34308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000000"/>
                </a:solidFill>
                <a:effectLst/>
                <a:uFillTx/>
                <a:latin typeface="Arial"/>
              </a:rPr>
              <a:t>	</a:t>
            </a:r>
            <a:r>
              <a:rPr b="0" i="1" lang="en-US" sz="1600" strike="noStrike" u="none">
                <a:solidFill>
                  <a:srgbClr val="b60000"/>
                </a:solidFill>
                <a:effectLst/>
                <a:uFillTx/>
                <a:latin typeface="Arial"/>
              </a:rPr>
              <a:t>Source: USA Today.</a:t>
            </a:r>
            <a:r>
              <a:rPr b="0" lang="en-US" sz="1600" strike="noStrike" u="none">
                <a:solidFill>
                  <a:srgbClr val="b60000"/>
                </a:solidFill>
                <a:effectLst/>
                <a:uFillTx/>
                <a:latin typeface="Arial"/>
              </a:rPr>
              <a:t> </a:t>
            </a:r>
            <a:endParaRPr b="0" lang="en-US" sz="1600" strike="noStrike" u="none">
              <a:solidFill>
                <a:srgbClr val="cc0000"/>
              </a:solidFill>
              <a:effectLst/>
              <a:uFillTx/>
              <a:latin typeface="Arial"/>
            </a:endParaRPr>
          </a:p>
          <a:p>
            <a:pPr marL="343080" indent="-34308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cc0000"/>
              </a:solidFill>
              <a:effectLst/>
              <a:uFillTx/>
              <a:latin typeface="Arial"/>
            </a:endParaRPr>
          </a:p>
          <a:p>
            <a:pPr marL="343080" indent="-343080">
              <a:lnSpc>
                <a:spcPct val="9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Beyond weather–related events, the restructuring of the electric industry has also caused concern over the integrity of the electric system.  In addition, increased power consumption associated with the rise of economic activity and the increased use of computers and other appliances threatens to outstrip the capacity of existing generation to provide adequate supply.</a:t>
            </a:r>
            <a:endParaRPr b="0" lang="en-US" sz="1800" strike="noStrike" u="none">
              <a:solidFill>
                <a:srgbClr val="cc0000"/>
              </a:solidFill>
              <a:effectLst/>
              <a:uFillTx/>
              <a:latin typeface="Arial"/>
            </a:endParaRPr>
          </a:p>
          <a:p>
            <a:pPr marL="343080" indent="-343080">
              <a:lnSpc>
                <a:spcPct val="90000"/>
              </a:lnSpc>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300" strike="noStrike" u="none">
                <a:solidFill>
                  <a:srgbClr val="cc0000"/>
                </a:solidFill>
                <a:effectLst/>
                <a:uFillTx/>
                <a:latin typeface="Arial"/>
              </a:rPr>
              <a:t>	</a:t>
            </a:r>
            <a:r>
              <a:rPr b="0" i="1" lang="en-US" sz="1600" strike="noStrike" u="none">
                <a:solidFill>
                  <a:srgbClr val="b60000"/>
                </a:solidFill>
                <a:effectLst/>
                <a:uFillTx/>
                <a:latin typeface="Arial"/>
              </a:rPr>
              <a:t>November 2000 Report on the Reliability of New York’s Electric Transmission and Distribution System</a:t>
            </a:r>
            <a:r>
              <a:rPr b="0" i="1" lang="en-US" sz="1300" strike="noStrike" u="none">
                <a:solidFill>
                  <a:srgbClr val="b60000"/>
                </a:solidFill>
                <a:effectLst/>
                <a:uFillTx/>
                <a:latin typeface="Arial"/>
              </a:rPr>
              <a:t>.</a:t>
            </a:r>
            <a:endParaRPr b="0" lang="en-US" sz="1300" strike="noStrike" u="none">
              <a:solidFill>
                <a:srgbClr val="cc0000"/>
              </a:solidFill>
              <a:effectLst/>
              <a:uFillTx/>
              <a:latin typeface="Arial"/>
            </a:endParaRPr>
          </a:p>
          <a:p>
            <a:pPr marL="343080" indent="0">
              <a:lnSpc>
                <a:spcPct val="90000"/>
              </a:lnSpc>
              <a:spcBef>
                <a:spcPts val="32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cc0000"/>
              </a:solidFill>
              <a:effectLst/>
              <a:uFillTx/>
              <a:latin typeface="Arial"/>
            </a:endParaRPr>
          </a:p>
          <a:p>
            <a:pPr marL="343080" indent="0">
              <a:lnSpc>
                <a:spcPct val="90000"/>
              </a:lnSpc>
              <a:spcBef>
                <a:spcPts val="32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Supply</a:t>
            </a:r>
            <a:endParaRPr b="1" lang="en-US" sz="3000" strike="noStrike" u="none">
              <a:solidFill>
                <a:srgbClr val="000000"/>
              </a:solidFill>
              <a:effectLst/>
              <a:uFillTx/>
              <a:latin typeface="Arial"/>
            </a:endParaRPr>
          </a:p>
        </p:txBody>
      </p:sp>
      <p:sp>
        <p:nvSpPr>
          <p:cNvPr id="70" name="PlaceHolder 2"/>
          <p:cNvSpPr>
            <a:spLocks noGrp="1"/>
          </p:cNvSpPr>
          <p:nvPr>
            <p:ph/>
          </p:nvPr>
        </p:nvSpPr>
        <p:spPr>
          <a:xfrm>
            <a:off x="715680" y="1109160"/>
            <a:ext cx="7775640" cy="4651560"/>
          </a:xfrm>
          <a:prstGeom prst="rect">
            <a:avLst/>
          </a:prstGeom>
          <a:noFill/>
          <a:ln w="0">
            <a:noFill/>
          </a:ln>
        </p:spPr>
        <p:txBody>
          <a:bodyPr lIns="90000" rIns="90000" tIns="46800" bIns="46800" anchor="t">
            <a:normAutofit/>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What is the condition of NYISO current                     Supply Portfolio?</a:t>
            </a:r>
            <a:endParaRPr b="0" lang="en-US" sz="2600" strike="noStrike" u="none">
              <a:solidFill>
                <a:srgbClr val="cc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NYISO reports over 700 generation units for a total of  34,000 megawatts of summer capacity</a:t>
            </a:r>
            <a:endParaRPr b="0" lang="en-US" sz="2000" strike="noStrike" u="none">
              <a:solidFill>
                <a:srgbClr val="00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concerns of existing supply</a:t>
            </a:r>
            <a:endParaRPr b="0" lang="en-US" sz="2000" strike="noStrike" u="none">
              <a:solidFill>
                <a:srgbClr val="00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How many units will be forced into retirement?</a:t>
            </a:r>
            <a:endParaRPr b="0" lang="en-US" sz="2000" strike="noStrike" u="none">
              <a:solidFill>
                <a:srgbClr val="00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What will replace Indian Point 1 &amp; 2?</a:t>
            </a:r>
            <a:endParaRPr b="0" lang="en-US" sz="2000" strike="noStrike" u="none">
              <a:solidFill>
                <a:srgbClr val="000000"/>
              </a:solidFill>
              <a:effectLst/>
              <a:uFillTx/>
              <a:latin typeface="Arial"/>
            </a:endParaRPr>
          </a:p>
          <a:p>
            <a:pPr lvl="1" marL="743040" indent="-285840">
              <a:lnSpc>
                <a:spcPct val="90000"/>
              </a:lnSpc>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Largest &amp; most immediate concern is NYC &amp; Long Island</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NYC metropolitan area including Long Island make up 45% of NYISO</a:t>
            </a:r>
            <a:endParaRPr b="0" lang="en-US" sz="1800" strike="noStrike" u="none">
              <a:solidFill>
                <a:srgbClr val="00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New York Queue reports 83 for some 26,500 megawatts</a:t>
            </a:r>
            <a:endParaRPr b="0" lang="en-US" sz="20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9,000 megawatts in NYC</a:t>
            </a:r>
            <a:endParaRPr b="0" lang="en-US" sz="18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3,000 megawatts on Long Island</a:t>
            </a:r>
            <a:endParaRPr b="0" lang="en-US" sz="1800" strike="noStrike" u="none">
              <a:solidFill>
                <a:srgbClr val="000000"/>
              </a:solidFill>
              <a:effectLst/>
              <a:uFillTx/>
              <a:latin typeface="Arial"/>
            </a:endParaRPr>
          </a:p>
          <a:p>
            <a:pPr marL="343080" indent="0">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cc0000"/>
              </a:solidFill>
              <a:effectLst/>
              <a:uFillTx/>
              <a:latin typeface="Arial"/>
            </a:endParaRPr>
          </a:p>
          <a:p>
            <a:pPr marL="343080" indent="0">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Supply</a:t>
            </a:r>
            <a:endParaRPr b="1" lang="en-US" sz="3000" strike="noStrike" u="none">
              <a:solidFill>
                <a:srgbClr val="000000"/>
              </a:solidFill>
              <a:effectLst/>
              <a:uFillTx/>
              <a:latin typeface="Arial"/>
            </a:endParaRPr>
          </a:p>
        </p:txBody>
      </p:sp>
      <p:sp>
        <p:nvSpPr>
          <p:cNvPr id="72" name="PlaceHolder 2"/>
          <p:cNvSpPr>
            <a:spLocks noGrp="1"/>
          </p:cNvSpPr>
          <p:nvPr>
            <p:ph/>
          </p:nvPr>
        </p:nvSpPr>
        <p:spPr>
          <a:xfrm>
            <a:off x="685440" y="1109520"/>
            <a:ext cx="8164440" cy="4694400"/>
          </a:xfrm>
          <a:prstGeom prst="rect">
            <a:avLst/>
          </a:prstGeom>
          <a:noFill/>
          <a:ln w="0">
            <a:noFill/>
          </a:ln>
        </p:spPr>
        <p:txBody>
          <a:bodyPr lIns="90000" rIns="90000" tIns="46800" bIns="46800" anchor="t">
            <a:normAutofit/>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Is the Queue strong enough to support the increased demand for generation?</a:t>
            </a:r>
            <a:endParaRPr b="0" lang="en-US" sz="2600" strike="noStrike" u="none">
              <a:solidFill>
                <a:srgbClr val="cc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New York City metropolitan area (Est. 45% of NYISO load)</a:t>
            </a:r>
            <a:endParaRPr b="0" lang="en-US" sz="20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2001</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Estimated 700 MWs short going into the summer</a:t>
            </a:r>
            <a:endParaRPr b="0" lang="en-US" sz="18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An estimated 480 new MWs will be on line</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This leaves an estimated net short of 220 MWs for this summer</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This does not include any planned outages</a:t>
            </a:r>
            <a:endParaRPr b="0" lang="en-US" sz="16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2002</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At previous increase rate of 300 MWs per year, NYC predicted to be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520 MWs short</a:t>
            </a:r>
            <a:endParaRPr b="0" lang="en-US" sz="18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Unclear view of estimated MW on line.</a:t>
            </a:r>
            <a:endParaRPr b="0" lang="en-US" sz="16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2003</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At previous increased rate of 300 MWs, NYC predicted to be 820 MWs short</a:t>
            </a:r>
            <a:endParaRPr b="0" lang="en-US" sz="18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 plant to go through Article X is estimated to be the Athens Plant.</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Average estimated construction time to be 24 months (summer ’03)</a:t>
            </a:r>
            <a:endParaRPr b="0" lang="en-US" sz="1600" strike="noStrike" u="none">
              <a:solidFill>
                <a:srgbClr val="000000"/>
              </a:solidFill>
              <a:effectLst/>
              <a:uFillTx/>
              <a:latin typeface="Arial"/>
            </a:endParaRPr>
          </a:p>
          <a:p>
            <a:pPr lvl="4" marL="2057400" indent="0">
              <a:lnSpc>
                <a:spcPct val="90000"/>
              </a:lnSpc>
              <a:spcBef>
                <a:spcPts val="400"/>
              </a:spcBef>
              <a:buNone/>
              <a:tabLst>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lvl="3" marL="1600200" indent="0">
              <a:lnSpc>
                <a:spcPct val="90000"/>
              </a:lnSpc>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Supply</a:t>
            </a:r>
            <a:endParaRPr b="1" lang="en-US" sz="3000" strike="noStrike" u="none">
              <a:solidFill>
                <a:srgbClr val="000000"/>
              </a:solidFill>
              <a:effectLst/>
              <a:uFillTx/>
              <a:latin typeface="Arial"/>
            </a:endParaRPr>
          </a:p>
        </p:txBody>
      </p:sp>
      <p:sp>
        <p:nvSpPr>
          <p:cNvPr id="74" name="PlaceHolder 2"/>
          <p:cNvSpPr>
            <a:spLocks noGrp="1"/>
          </p:cNvSpPr>
          <p:nvPr>
            <p:ph/>
          </p:nvPr>
        </p:nvSpPr>
        <p:spPr>
          <a:xfrm>
            <a:off x="685800" y="1109520"/>
            <a:ext cx="8105760" cy="4114800"/>
          </a:xfrm>
          <a:prstGeom prst="rect">
            <a:avLst/>
          </a:prstGeom>
          <a:noFill/>
          <a:ln w="0">
            <a:noFill/>
          </a:ln>
        </p:spPr>
        <p:txBody>
          <a:bodyPr lIns="90000" rIns="90000" tIns="46800" bIns="46800" anchor="t">
            <a:normAutofit/>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Is the Queue strong enough to support the increased demand for generation?</a:t>
            </a:r>
            <a:endParaRPr b="0" lang="en-US" sz="2600" strike="noStrike" u="none">
              <a:solidFill>
                <a:srgbClr val="cc0000"/>
              </a:solidFill>
              <a:effectLst/>
              <a:uFillTx/>
              <a:latin typeface="Arial"/>
            </a:endParaRPr>
          </a:p>
          <a:p>
            <a:pPr lvl="1" marL="743040" indent="-285840">
              <a:lnSpc>
                <a:spcPct val="9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New York City metropolitan area (Est. 45% of NYISO load)</a:t>
            </a:r>
            <a:endParaRPr b="0" lang="en-US" sz="20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2004</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Estimated ranges of demand – 820 to 2000 MWs short</a:t>
            </a:r>
            <a:endParaRPr b="0" lang="en-US" sz="18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year of determination / Will units scheduled come on line?</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Potential expansion of existing facilities on line</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Will environmentalist demand early retirement of some plants?</a:t>
            </a:r>
            <a:endParaRPr b="0" lang="en-US" sz="16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Estimated ranges of demand – 300 to 1000 MWs short</a:t>
            </a:r>
            <a:endParaRPr b="0" lang="en-US" sz="18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Potential expansion of existing facilities 500 to 100 MWs</a:t>
            </a:r>
            <a:endParaRPr b="0" lang="en-US" sz="1600" strike="noStrike" u="none">
              <a:solidFill>
                <a:srgbClr val="000000"/>
              </a:solidFill>
              <a:effectLst/>
              <a:uFillTx/>
              <a:latin typeface="Arial"/>
            </a:endParaRPr>
          </a:p>
          <a:p>
            <a:pPr lvl="4" marL="2057400" indent="-228600">
              <a:lnSpc>
                <a:spcPct val="90000"/>
              </a:lnSpc>
              <a:spcBef>
                <a:spcPts val="400"/>
              </a:spcBef>
              <a:buClr>
                <a:srgbClr val="000000"/>
              </a:buClr>
              <a:buFont typeface="Arial"/>
              <a:buChar char="»"/>
              <a:tabLst>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Demand / political environment / public opinion unknown</a:t>
            </a:r>
            <a:endParaRPr b="0" lang="en-US" sz="1600" strike="noStrike" u="none">
              <a:solidFill>
                <a:srgbClr val="000000"/>
              </a:solidFill>
              <a:effectLst/>
              <a:uFillTx/>
              <a:latin typeface="Arial"/>
            </a:endParaRPr>
          </a:p>
          <a:p>
            <a:pPr lvl="2" marL="11430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2006</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First strong indication that supply could exceed 18%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capacity reserves</a:t>
            </a:r>
            <a:endParaRPr b="0" lang="en-US" sz="1800" strike="noStrike" u="none">
              <a:solidFill>
                <a:srgbClr val="000000"/>
              </a:solidFill>
              <a:effectLst/>
              <a:uFillTx/>
              <a:latin typeface="Arial"/>
            </a:endParaRPr>
          </a:p>
          <a:p>
            <a:pPr lvl="3" marL="1600200" indent="-228600">
              <a:lnSpc>
                <a:spcPct val="9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1" marL="74304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Supply</a:t>
            </a:r>
            <a:endParaRPr b="1" lang="en-US" sz="3000" strike="noStrike" u="none">
              <a:solidFill>
                <a:srgbClr val="000000"/>
              </a:solidFill>
              <a:effectLst/>
              <a:uFillTx/>
              <a:latin typeface="Arial"/>
            </a:endParaRPr>
          </a:p>
        </p:txBody>
      </p:sp>
      <p:sp>
        <p:nvSpPr>
          <p:cNvPr id="76"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lnSpcReduction="9999"/>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Is the Queue strong enough to support the increased demand for generation?</a:t>
            </a:r>
            <a:endParaRPr b="0" lang="en-US" sz="2600" strike="noStrike" u="none">
              <a:solidFill>
                <a:srgbClr val="cc0000"/>
              </a:solidFill>
              <a:effectLst/>
              <a:uFillTx/>
              <a:latin typeface="Arial"/>
            </a:endParaRPr>
          </a:p>
          <a:p>
            <a:pPr lvl="1" marL="743040" indent="-285840">
              <a:lnSpc>
                <a:spcPct val="9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Generation development process extremely slow</a:t>
            </a:r>
            <a:endParaRPr b="0" lang="en-US" sz="24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Permitting</a:t>
            </a:r>
            <a:endParaRPr b="0" lang="en-US" sz="2000" strike="noStrike" u="none">
              <a:solidFill>
                <a:srgbClr val="000000"/>
              </a:solidFill>
              <a:effectLst/>
              <a:uFillTx/>
              <a:latin typeface="Arial"/>
            </a:endParaRPr>
          </a:p>
          <a:p>
            <a:pPr lvl="3" marL="16002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Article X</a:t>
            </a:r>
            <a:endParaRPr b="0" lang="en-US" sz="1800" strike="noStrike" u="none">
              <a:solidFill>
                <a:srgbClr val="000000"/>
              </a:solidFill>
              <a:effectLst/>
              <a:uFillTx/>
              <a:latin typeface="Arial"/>
            </a:endParaRPr>
          </a:p>
          <a:p>
            <a:pPr lvl="3" marL="16002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Below 80 MWhrs</a:t>
            </a:r>
            <a:endParaRPr b="0" lang="en-US" sz="18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Permitting Risk</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Major cost concerns</a:t>
            </a:r>
            <a:endParaRPr b="0" lang="en-US" sz="2000" strike="noStrike" u="none">
              <a:solidFill>
                <a:srgbClr val="000000"/>
              </a:solidFill>
              <a:effectLst/>
              <a:uFillTx/>
              <a:latin typeface="Arial"/>
            </a:endParaRPr>
          </a:p>
          <a:p>
            <a:pPr lvl="3" marL="16002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Labor</a:t>
            </a:r>
            <a:endParaRPr b="0" lang="en-US" sz="1800" strike="noStrike" u="none">
              <a:solidFill>
                <a:srgbClr val="000000"/>
              </a:solidFill>
              <a:effectLst/>
              <a:uFillTx/>
              <a:latin typeface="Arial"/>
            </a:endParaRPr>
          </a:p>
          <a:p>
            <a:pPr lvl="3" marL="1600200" indent="-228600">
              <a:lnSpc>
                <a:spcPct val="90000"/>
              </a:lnSpc>
              <a:spcBef>
                <a:spcPts val="45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Land</a:t>
            </a:r>
            <a:endParaRPr b="0" lang="en-US" sz="18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Risk</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Availability of fuel?</a:t>
            </a:r>
            <a:endParaRPr b="0" lang="en-US" sz="2000" strike="noStrike" u="none">
              <a:solidFill>
                <a:srgbClr val="000000"/>
              </a:solidFill>
              <a:effectLst/>
              <a:uFillTx/>
              <a:latin typeface="Arial"/>
            </a:endParaRPr>
          </a:p>
          <a:p>
            <a:pPr marL="343080" indent="-34308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Arial"/>
            </a:endParaRPr>
          </a:p>
          <a:p>
            <a:pPr marL="343080" indent="0">
              <a:lnSpc>
                <a:spcPct val="9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Final Considerations</a:t>
            </a:r>
            <a:endParaRPr b="1" lang="en-US" sz="3000" strike="noStrike" u="none">
              <a:solidFill>
                <a:srgbClr val="000000"/>
              </a:solidFill>
              <a:effectLst/>
              <a:uFillTx/>
              <a:latin typeface="Arial"/>
            </a:endParaRPr>
          </a:p>
        </p:txBody>
      </p:sp>
      <p:sp>
        <p:nvSpPr>
          <p:cNvPr id="78" name="PlaceHolder 2"/>
          <p:cNvSpPr>
            <a:spLocks noGrp="1"/>
          </p:cNvSpPr>
          <p:nvPr>
            <p:ph/>
          </p:nvPr>
        </p:nvSpPr>
        <p:spPr>
          <a:xfrm>
            <a:off x="685800" y="1096560"/>
            <a:ext cx="8120160" cy="4127400"/>
          </a:xfrm>
          <a:prstGeom prst="rect">
            <a:avLst/>
          </a:prstGeom>
          <a:noFill/>
          <a:ln w="0">
            <a:noFill/>
          </a:ln>
        </p:spPr>
        <p:txBody>
          <a:bodyPr lIns="90000" rIns="90000" tIns="46800" bIns="46800" anchor="t">
            <a:normAutofit/>
          </a:bodyPr>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supply of electricity has become so seamless, consumers may have forgotten where power originates.</a:t>
            </a:r>
            <a:endParaRPr b="0"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Pursue public education efforts to help inform consumers of the benefits to participating in price-responsive load programs.</a:t>
            </a:r>
            <a:endParaRPr b="0"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New York is very similar to California.  The lessons must be learned.</a:t>
            </a:r>
            <a:endParaRPr b="0"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Imperative clear index market signals must be sent. </a:t>
            </a:r>
            <a:endParaRPr b="0"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As early as Summer 2001, residents of New York are in clear danger of black-outs.  No price caps or regulations can stop it. Demand is simply out running supply.</a:t>
            </a:r>
            <a:endParaRPr b="0" lang="en-US" sz="2000" strike="noStrike" u="none">
              <a:solidFill>
                <a:srgbClr val="000000"/>
              </a:solidFill>
              <a:effectLst/>
              <a:uFillTx/>
              <a:latin typeface="Arial"/>
            </a:endParaRPr>
          </a:p>
          <a:p>
            <a:pPr lvl="1" marL="743040" indent="-28584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This treat could last through 2005 unless something is done quickly.</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79" name=""/>
          <p:cNvSpPr/>
          <p:nvPr/>
        </p:nvSpPr>
        <p:spPr>
          <a:xfrm>
            <a:off x="633240" y="413712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0" name=""/>
          <p:cNvSpPr/>
          <p:nvPr/>
        </p:nvSpPr>
        <p:spPr>
          <a:xfrm>
            <a:off x="684360" y="4192560"/>
            <a:ext cx="777240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Questions?</a:t>
            </a:r>
            <a:endParaRPr b="0" lang="en-US" sz="3000" strike="noStrike" u="none">
              <a:solidFill>
                <a:srgbClr val="000000"/>
              </a:solidFill>
              <a:effectLst/>
              <a:uFillTx/>
              <a:latin typeface="Frutiger 45 Light"/>
            </a:endParaRPr>
          </a:p>
        </p:txBody>
      </p:sp>
      <p:grpSp>
        <p:nvGrpSpPr>
          <p:cNvPr id="81" name=""/>
          <p:cNvGrpSpPr/>
          <p:nvPr/>
        </p:nvGrpSpPr>
        <p:grpSpPr>
          <a:xfrm>
            <a:off x="277920" y="104760"/>
            <a:ext cx="8729280" cy="2052360"/>
            <a:chOff x="277920" y="104760"/>
            <a:chExt cx="8729280" cy="2052360"/>
          </a:xfrm>
        </p:grpSpPr>
        <p:sp>
          <p:nvSpPr>
            <p:cNvPr id="82" name=""/>
            <p:cNvSpPr/>
            <p:nvPr/>
          </p:nvSpPr>
          <p:spPr>
            <a:xfrm>
              <a:off x="1410120" y="199440"/>
              <a:ext cx="1517400" cy="1756800"/>
            </a:xfrm>
            <a:prstGeom prst="ellipse">
              <a:avLst/>
            </a:prstGeom>
            <a:blipFill rotWithShape="0">
              <a:blip r:embed="rId2"/>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3" name=""/>
            <p:cNvSpPr/>
            <p:nvPr/>
          </p:nvSpPr>
          <p:spPr>
            <a:xfrm>
              <a:off x="6288480" y="104760"/>
              <a:ext cx="1430640" cy="1689480"/>
            </a:xfrm>
            <a:custGeom>
              <a:avLst/>
              <a:gdLst>
                <a:gd name="textAreaLeft" fmla="*/ 69840 w 1430640"/>
                <a:gd name="textAreaRight" fmla="*/ 1360800 w 1430640"/>
                <a:gd name="textAreaTop" fmla="*/ 69840 h 1689480"/>
                <a:gd name="textAreaBottom" fmla="*/ 1619640 h 1689480"/>
              </a:gdLst>
              <a:ahLst/>
              <a:cxnLst/>
              <a:rect l="textAreaLeft" t="textAreaTop" r="textAreaRight" b="textAreaBottom"/>
              <a:pathLst>
                <a:path w="21600" h="25507">
                  <a:moveTo>
                    <a:pt x="3600" y="0"/>
                  </a:moveTo>
                  <a:arcTo wR="3600" hR="3600" stAng="16200000" swAng="-5400000"/>
                  <a:lnTo>
                    <a:pt x="0" y="21907"/>
                  </a:lnTo>
                  <a:arcTo wR="3600" hR="3600" stAng="10800000" swAng="-5400000"/>
                  <a:lnTo>
                    <a:pt x="18000" y="255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4" name=""/>
            <p:cNvSpPr/>
            <p:nvPr/>
          </p:nvSpPr>
          <p:spPr>
            <a:xfrm>
              <a:off x="277920" y="636480"/>
              <a:ext cx="1430280" cy="1520640"/>
            </a:xfrm>
            <a:custGeom>
              <a:avLst/>
              <a:gdLst>
                <a:gd name="textAreaLeft" fmla="*/ 69480 w 1430280"/>
                <a:gd name="textAreaRight" fmla="*/ 1360800 w 1430280"/>
                <a:gd name="textAreaTop" fmla="*/ 69480 h 1520640"/>
                <a:gd name="textAreaBottom" fmla="*/ 1451160 h 1520640"/>
              </a:gdLst>
              <a:ahLst/>
              <a:cxnLst/>
              <a:rect l="textAreaLeft" t="textAreaTop" r="textAreaRight" b="textAreaBottom"/>
              <a:pathLst>
                <a:path w="21600" h="22964">
                  <a:moveTo>
                    <a:pt x="3600" y="0"/>
                  </a:moveTo>
                  <a:arcTo wR="3600" hR="3600" stAng="16200000" swAng="-5400000"/>
                  <a:lnTo>
                    <a:pt x="0" y="19364"/>
                  </a:lnTo>
                  <a:arcTo wR="3600" hR="3600" stAng="10800000" swAng="-5400000"/>
                  <a:lnTo>
                    <a:pt x="18000" y="22964"/>
                  </a:lnTo>
                  <a:arcTo wR="3600" hR="3600" stAng="5400000" swAng="-5400000"/>
                  <a:lnTo>
                    <a:pt x="21600" y="3600"/>
                  </a:lnTo>
                  <a:arcTo wR="3600" hR="3600" stAng="0" swAng="-5400000"/>
                  <a:close/>
                </a:path>
              </a:pathLst>
            </a:custGeom>
            <a:blipFill rotWithShape="0">
              <a:blip r:embed="rId4"/>
              <a:srcRect/>
              <a:stretch/>
            </a:blipFill>
            <a:ln w="28440">
              <a:solidFill>
                <a:srgbClr val="ff99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5" name=""/>
            <p:cNvSpPr/>
            <p:nvPr/>
          </p:nvSpPr>
          <p:spPr>
            <a:xfrm>
              <a:off x="7495920" y="369000"/>
              <a:ext cx="1511280" cy="1788120"/>
            </a:xfrm>
            <a:prstGeom prst="ellipse">
              <a:avLst/>
            </a:prstGeom>
            <a:blipFill rotWithShape="0">
              <a:blip r:embed="rId5"/>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pic>
        <p:nvPicPr>
          <p:cNvPr id="86" name="Collage%20-%20White" descr=""/>
          <p:cNvPicPr/>
          <p:nvPr/>
        </p:nvPicPr>
        <p:blipFill>
          <a:blip r:embed="rId6"/>
          <a:stretch/>
        </p:blipFill>
        <p:spPr>
          <a:xfrm>
            <a:off x="2257560" y="-42840"/>
            <a:ext cx="4572000" cy="455292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13" name=""/>
          <p:cNvSpPr/>
          <p:nvPr/>
        </p:nvSpPr>
        <p:spPr>
          <a:xfrm>
            <a:off x="533520" y="2666880"/>
            <a:ext cx="815328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grpSp>
        <p:nvGrpSpPr>
          <p:cNvPr id="14" name=""/>
          <p:cNvGrpSpPr/>
          <p:nvPr/>
        </p:nvGrpSpPr>
        <p:grpSpPr>
          <a:xfrm>
            <a:off x="633240" y="2741760"/>
            <a:ext cx="7872480" cy="1116000"/>
            <a:chOff x="633240" y="2741760"/>
            <a:chExt cx="7872480" cy="1116000"/>
          </a:xfrm>
        </p:grpSpPr>
        <p:sp>
          <p:nvSpPr>
            <p:cNvPr id="15" name=""/>
            <p:cNvSpPr/>
            <p:nvPr/>
          </p:nvSpPr>
          <p:spPr>
            <a:xfrm>
              <a:off x="633240" y="274176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6" name=""/>
            <p:cNvSpPr/>
            <p:nvPr/>
          </p:nvSpPr>
          <p:spPr>
            <a:xfrm>
              <a:off x="684360" y="2811600"/>
              <a:ext cx="777240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An Outlook on the Power Markets</a:t>
              </a:r>
              <a:endParaRPr b="0" lang="en-US" sz="3000" strike="noStrike" u="none">
                <a:solidFill>
                  <a:srgbClr val="000000"/>
                </a:solidFill>
                <a:effectLst/>
                <a:uFillTx/>
                <a:latin typeface="Frutiger 45 Light"/>
              </a:endParaRPr>
            </a:p>
          </p:txBody>
        </p:sp>
      </p:grpSp>
      <p:grpSp>
        <p:nvGrpSpPr>
          <p:cNvPr id="17" name=""/>
          <p:cNvGrpSpPr/>
          <p:nvPr/>
        </p:nvGrpSpPr>
        <p:grpSpPr>
          <a:xfrm>
            <a:off x="277920" y="104760"/>
            <a:ext cx="8729280" cy="2052360"/>
            <a:chOff x="277920" y="104760"/>
            <a:chExt cx="8729280" cy="2052360"/>
          </a:xfrm>
        </p:grpSpPr>
        <p:sp>
          <p:nvSpPr>
            <p:cNvPr id="18" name=""/>
            <p:cNvSpPr/>
            <p:nvPr/>
          </p:nvSpPr>
          <p:spPr>
            <a:xfrm>
              <a:off x="1410120" y="199440"/>
              <a:ext cx="1517400" cy="1756800"/>
            </a:xfrm>
            <a:prstGeom prst="ellipse">
              <a:avLst/>
            </a:prstGeom>
            <a:blipFill rotWithShape="0">
              <a:blip r:embed="rId2"/>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9" name=""/>
            <p:cNvSpPr/>
            <p:nvPr/>
          </p:nvSpPr>
          <p:spPr>
            <a:xfrm>
              <a:off x="6288480" y="104760"/>
              <a:ext cx="1430640" cy="1689480"/>
            </a:xfrm>
            <a:custGeom>
              <a:avLst/>
              <a:gdLst>
                <a:gd name="textAreaLeft" fmla="*/ 69840 w 1430640"/>
                <a:gd name="textAreaRight" fmla="*/ 1360800 w 1430640"/>
                <a:gd name="textAreaTop" fmla="*/ 69840 h 1689480"/>
                <a:gd name="textAreaBottom" fmla="*/ 1619640 h 1689480"/>
              </a:gdLst>
              <a:ahLst/>
              <a:cxnLst/>
              <a:rect l="textAreaLeft" t="textAreaTop" r="textAreaRight" b="textAreaBottom"/>
              <a:pathLst>
                <a:path w="21600" h="25507">
                  <a:moveTo>
                    <a:pt x="3600" y="0"/>
                  </a:moveTo>
                  <a:arcTo wR="3600" hR="3600" stAng="16200000" swAng="-5400000"/>
                  <a:lnTo>
                    <a:pt x="0" y="21907"/>
                  </a:lnTo>
                  <a:arcTo wR="3600" hR="3600" stAng="10800000" swAng="-5400000"/>
                  <a:lnTo>
                    <a:pt x="18000" y="255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0" name=""/>
            <p:cNvSpPr/>
            <p:nvPr/>
          </p:nvSpPr>
          <p:spPr>
            <a:xfrm>
              <a:off x="277920" y="636480"/>
              <a:ext cx="1430280" cy="1520640"/>
            </a:xfrm>
            <a:custGeom>
              <a:avLst/>
              <a:gdLst>
                <a:gd name="textAreaLeft" fmla="*/ 69480 w 1430280"/>
                <a:gd name="textAreaRight" fmla="*/ 1360800 w 1430280"/>
                <a:gd name="textAreaTop" fmla="*/ 69480 h 1520640"/>
                <a:gd name="textAreaBottom" fmla="*/ 1451160 h 1520640"/>
              </a:gdLst>
              <a:ahLst/>
              <a:cxnLst/>
              <a:rect l="textAreaLeft" t="textAreaTop" r="textAreaRight" b="textAreaBottom"/>
              <a:pathLst>
                <a:path w="21600" h="22964">
                  <a:moveTo>
                    <a:pt x="3600" y="0"/>
                  </a:moveTo>
                  <a:arcTo wR="3600" hR="3600" stAng="16200000" swAng="-5400000"/>
                  <a:lnTo>
                    <a:pt x="0" y="19364"/>
                  </a:lnTo>
                  <a:arcTo wR="3600" hR="3600" stAng="10800000" swAng="-5400000"/>
                  <a:lnTo>
                    <a:pt x="18000" y="22964"/>
                  </a:lnTo>
                  <a:arcTo wR="3600" hR="3600" stAng="5400000" swAng="-5400000"/>
                  <a:lnTo>
                    <a:pt x="21600" y="3600"/>
                  </a:lnTo>
                  <a:arcTo wR="3600" hR="3600" stAng="0" swAng="-5400000"/>
                  <a:close/>
                </a:path>
              </a:pathLst>
            </a:custGeom>
            <a:blipFill rotWithShape="0">
              <a:blip r:embed="rId4"/>
              <a:srcRect/>
              <a:stretch/>
            </a:blipFill>
            <a:ln w="28440">
              <a:solidFill>
                <a:srgbClr val="ff99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1" name=""/>
            <p:cNvSpPr/>
            <p:nvPr/>
          </p:nvSpPr>
          <p:spPr>
            <a:xfrm>
              <a:off x="7495920" y="369000"/>
              <a:ext cx="1511280" cy="1788120"/>
            </a:xfrm>
            <a:prstGeom prst="ellipse">
              <a:avLst/>
            </a:prstGeom>
            <a:blipFill rotWithShape="0">
              <a:blip r:embed="rId5"/>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0" y="0"/>
            <a:ext cx="9144000" cy="1249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Discussion Highlights</a:t>
            </a:r>
            <a:endParaRPr b="1" lang="en-US" sz="3000" strike="noStrike" u="none">
              <a:solidFill>
                <a:srgbClr val="000000"/>
              </a:solidFill>
              <a:effectLst/>
              <a:uFillTx/>
              <a:latin typeface="Arial"/>
            </a:endParaRPr>
          </a:p>
        </p:txBody>
      </p:sp>
      <p:sp>
        <p:nvSpPr>
          <p:cNvPr id="23" name="PlaceHolder 2"/>
          <p:cNvSpPr>
            <a:spLocks noGrp="1"/>
          </p:cNvSpPr>
          <p:nvPr>
            <p:ph/>
          </p:nvPr>
        </p:nvSpPr>
        <p:spPr>
          <a:xfrm>
            <a:off x="685440" y="1338120"/>
            <a:ext cx="7961400" cy="5073840"/>
          </a:xfrm>
          <a:prstGeom prst="rect">
            <a:avLst/>
          </a:prstGeom>
          <a:noFill/>
          <a:ln w="0">
            <a:noFill/>
          </a:ln>
        </p:spPr>
        <p:txBody>
          <a:bodyPr lIns="90000" rIns="90000" tIns="46800" bIns="46800" anchor="t">
            <a:normAutofit/>
          </a:bodyPr>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Changing Market Place</a:t>
            </a: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Risk Management versus Hedging</a:t>
            </a: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Physical versus Financial</a:t>
            </a: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Supply and Demand Demographics</a:t>
            </a: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Final Considerations</a:t>
            </a: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Changing Market Place</a:t>
            </a:r>
            <a:endParaRPr b="1" lang="en-US" sz="3000" strike="noStrike" u="none">
              <a:solidFill>
                <a:srgbClr val="000000"/>
              </a:solidFill>
              <a:effectLst/>
              <a:uFillTx/>
              <a:latin typeface="Arial"/>
            </a:endParaRPr>
          </a:p>
        </p:txBody>
      </p:sp>
      <p:sp>
        <p:nvSpPr>
          <p:cNvPr id="25" name="PlaceHolder 2"/>
          <p:cNvSpPr>
            <a:spLocks noGrp="1"/>
          </p:cNvSpPr>
          <p:nvPr>
            <p:ph/>
          </p:nvPr>
        </p:nvSpPr>
        <p:spPr>
          <a:xfrm>
            <a:off x="671400" y="1241280"/>
            <a:ext cx="7772400" cy="4114800"/>
          </a:xfrm>
          <a:prstGeom prst="rect">
            <a:avLst/>
          </a:prstGeom>
          <a:noFill/>
          <a:ln w="0">
            <a:noFill/>
          </a:ln>
        </p:spPr>
        <p:txBody>
          <a:bodyPr lIns="90000" rIns="90000" tIns="46800" bIns="46800" anchor="t">
            <a:normAutofit/>
          </a:bodyPr>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Managing load without generation</a:t>
            </a:r>
            <a:endParaRPr b="0" lang="en-US" sz="26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Is index (DAM) the answer?</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Is fixed rate tariff the answer?</a:t>
            </a:r>
            <a:endParaRPr b="0" lang="en-US" sz="2400" strike="noStrike" u="none">
              <a:solidFill>
                <a:srgbClr val="000000"/>
              </a:solidFill>
              <a:effectLst/>
              <a:uFillTx/>
              <a:latin typeface="Arial"/>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Generation bidding strategies</a:t>
            </a:r>
            <a:endParaRPr b="0" lang="en-US" sz="26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fight to maintain value/economic dispatch</a:t>
            </a:r>
            <a:endParaRPr b="0" lang="en-US" sz="2400" strike="noStrike" u="none">
              <a:solidFill>
                <a:srgbClr val="000000"/>
              </a:solidFill>
              <a:effectLst/>
              <a:uFillTx/>
              <a:latin typeface="Arial"/>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Independent System Operators</a:t>
            </a:r>
            <a:endParaRPr b="0" lang="en-US" sz="26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Changing Market Place</a:t>
            </a:r>
            <a:endParaRPr b="1" lang="en-US" sz="3000" strike="noStrike" u="none">
              <a:solidFill>
                <a:srgbClr val="000000"/>
              </a:solidFill>
              <a:effectLst/>
              <a:uFillTx/>
              <a:latin typeface="Arial"/>
            </a:endParaRPr>
          </a:p>
        </p:txBody>
      </p:sp>
      <p:sp>
        <p:nvSpPr>
          <p:cNvPr id="27" name="PlaceHolder 2"/>
          <p:cNvSpPr>
            <a:spLocks noGrp="1"/>
          </p:cNvSpPr>
          <p:nvPr>
            <p:ph/>
          </p:nvPr>
        </p:nvSpPr>
        <p:spPr>
          <a:xfrm>
            <a:off x="657360" y="1241280"/>
            <a:ext cx="7975440" cy="4507200"/>
          </a:xfrm>
          <a:prstGeom prst="rect">
            <a:avLst/>
          </a:prstGeom>
          <a:noFill/>
          <a:ln w="0">
            <a:noFill/>
          </a:ln>
        </p:spPr>
        <p:txBody>
          <a:bodyPr lIns="90000" rIns="90000" tIns="46800" bIns="46800" anchor="t">
            <a:normAutofit/>
          </a:bodyPr>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Open markets</a:t>
            </a:r>
            <a:endParaRPr b="0" lang="en-US" sz="26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need for products</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need for liquidity</a:t>
            </a:r>
            <a:endParaRPr b="0" lang="en-US" sz="2400" strike="noStrike" u="none">
              <a:solidFill>
                <a:srgbClr val="000000"/>
              </a:solidFill>
              <a:effectLst/>
              <a:uFillTx/>
              <a:latin typeface="Arial"/>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The “New Utility Business Model” </a:t>
            </a:r>
            <a:endParaRPr b="0" lang="en-US" sz="2600" strike="noStrike" u="none">
              <a:solidFill>
                <a:srgbClr val="cc0000"/>
              </a:solidFill>
              <a:effectLst/>
              <a:uFillTx/>
              <a:latin typeface="Arial"/>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cc0000"/>
                </a:solidFill>
                <a:effectLst/>
                <a:uFillTx/>
                <a:latin typeface="Arial"/>
              </a:rPr>
              <a:t>     </a:t>
            </a:r>
            <a:r>
              <a:rPr b="0" lang="en-US" sz="2000" strike="noStrike" u="none">
                <a:solidFill>
                  <a:srgbClr val="336699"/>
                </a:solidFill>
                <a:effectLst/>
                <a:uFillTx/>
                <a:latin typeface="Arial"/>
              </a:rPr>
              <a:t>(</a:t>
            </a:r>
            <a:r>
              <a:rPr b="0" i="1" lang="en-US" sz="2000" strike="noStrike" u="none">
                <a:solidFill>
                  <a:srgbClr val="336699"/>
                </a:solidFill>
                <a:effectLst/>
                <a:uFillTx/>
                <a:latin typeface="Arial"/>
              </a:rPr>
              <a:t>Andersen Consulting, CEO Challenges in a competitive Power Industry, Fall 2000)</a:t>
            </a:r>
            <a:endParaRPr b="0" lang="en-US" sz="20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Energy Merchant</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Delivery Assets</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Retail </a:t>
            </a:r>
            <a:endParaRPr b="0" lang="en-US" sz="2400" strike="noStrike" u="none">
              <a:solidFill>
                <a:srgbClr val="000000"/>
              </a:solidFill>
              <a:effectLst/>
              <a:uFillTx/>
              <a:latin typeface="Arial"/>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0" y="0"/>
            <a:ext cx="9144000" cy="1419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Risk Management verses Hedging</a:t>
            </a:r>
            <a:br>
              <a:rPr sz="2100"/>
            </a:br>
            <a:endParaRPr b="1" lang="en-US" sz="3000" strike="noStrike" u="none">
              <a:solidFill>
                <a:srgbClr val="000000"/>
              </a:solidFill>
              <a:effectLst/>
              <a:uFillTx/>
              <a:latin typeface="Arial"/>
            </a:endParaRPr>
          </a:p>
        </p:txBody>
      </p:sp>
      <p:sp>
        <p:nvSpPr>
          <p:cNvPr id="29" name="PlaceHolder 2"/>
          <p:cNvSpPr>
            <a:spLocks noGrp="1"/>
          </p:cNvSpPr>
          <p:nvPr>
            <p:ph/>
          </p:nvPr>
        </p:nvSpPr>
        <p:spPr>
          <a:xfrm>
            <a:off x="700200" y="1297080"/>
            <a:ext cx="7772400" cy="4114800"/>
          </a:xfrm>
          <a:prstGeom prst="rect">
            <a:avLst/>
          </a:prstGeom>
          <a:noFill/>
          <a:ln w="0">
            <a:noFill/>
          </a:ln>
        </p:spPr>
        <p:txBody>
          <a:bodyPr lIns="90000" rIns="90000" tIns="46800" bIns="46800" anchor="t">
            <a:normAutofit/>
          </a:bodyPr>
          <a:p>
            <a:pPr marL="343080" indent="-343080">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Hedging</a:t>
            </a:r>
            <a:endParaRPr b="0" lang="en-US" sz="26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identified by reducing a particular risk, i.e. converting index exposures to fixed price certainty for a period of time</a:t>
            </a:r>
            <a:endParaRPr b="0" lang="en-US" sz="24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cc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cc0000"/>
              </a:solidFill>
              <a:effectLst/>
              <a:uFillTx/>
              <a:latin typeface="Arial"/>
            </a:endParaRPr>
          </a:p>
          <a:p>
            <a:pPr marL="343080" indent="-343080">
              <a:spcBef>
                <a:spcPts val="49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Risk Management</a:t>
            </a:r>
            <a:r>
              <a:rPr b="0" lang="en-US" sz="2000" strike="noStrike" u="none">
                <a:solidFill>
                  <a:srgbClr val="cc0000"/>
                </a:solidFill>
                <a:effectLst/>
                <a:uFillTx/>
                <a:latin typeface="Arial"/>
              </a:rPr>
              <a:t> </a:t>
            </a:r>
            <a:endParaRPr b="0" lang="en-US" sz="2000" strike="noStrike" u="none">
              <a:solidFill>
                <a:srgbClr val="cc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expanded evaluation of all risk, then actively managing the risk under pre-determined corporate risk exposure /appetite. </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Physical vs. Financial</a:t>
            </a:r>
            <a:endParaRPr b="1" lang="en-US" sz="3000" strike="noStrike" u="none">
              <a:solidFill>
                <a:srgbClr val="000000"/>
              </a:solidFill>
              <a:effectLst/>
              <a:uFillTx/>
              <a:latin typeface="Arial"/>
            </a:endParaRPr>
          </a:p>
        </p:txBody>
      </p:sp>
      <p:sp>
        <p:nvSpPr>
          <p:cNvPr id="31" name=""/>
          <p:cNvSpPr/>
          <p:nvPr/>
        </p:nvSpPr>
        <p:spPr>
          <a:xfrm>
            <a:off x="1622520" y="3552840"/>
            <a:ext cx="55332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DAM</a:t>
            </a:r>
            <a:endParaRPr b="0" lang="en-US" sz="12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Bid $</a:t>
            </a:r>
            <a:endParaRPr b="0" lang="en-US" sz="1200" strike="noStrike" u="none">
              <a:solidFill>
                <a:srgbClr val="000000"/>
              </a:solidFill>
              <a:effectLst/>
              <a:uFillTx/>
              <a:latin typeface="Frutiger 45 Light"/>
            </a:endParaRPr>
          </a:p>
        </p:txBody>
      </p:sp>
      <p:sp>
        <p:nvSpPr>
          <p:cNvPr id="32" name=""/>
          <p:cNvSpPr/>
          <p:nvPr/>
        </p:nvSpPr>
        <p:spPr>
          <a:xfrm>
            <a:off x="3376440" y="2044800"/>
            <a:ext cx="14418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DAM</a:t>
            </a:r>
            <a:endParaRPr b="0" lang="en-US" sz="12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Bid $</a:t>
            </a:r>
            <a:endParaRPr b="0" lang="en-US" sz="1200" strike="noStrike" u="none">
              <a:solidFill>
                <a:srgbClr val="000000"/>
              </a:solidFill>
              <a:effectLst/>
              <a:uFillTx/>
              <a:latin typeface="Frutiger 45 Light"/>
            </a:endParaRPr>
          </a:p>
        </p:txBody>
      </p:sp>
      <p:sp>
        <p:nvSpPr>
          <p:cNvPr id="33" name=""/>
          <p:cNvSpPr/>
          <p:nvPr/>
        </p:nvSpPr>
        <p:spPr>
          <a:xfrm>
            <a:off x="4118040" y="4586400"/>
            <a:ext cx="11239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Electrons</a:t>
            </a:r>
            <a:endParaRPr b="0" lang="en-US" sz="1200" strike="noStrike" u="none">
              <a:solidFill>
                <a:srgbClr val="000000"/>
              </a:solidFill>
              <a:effectLst/>
              <a:uFillTx/>
              <a:latin typeface="Frutiger 45 Light"/>
            </a:endParaRPr>
          </a:p>
        </p:txBody>
      </p:sp>
      <p:sp>
        <p:nvSpPr>
          <p:cNvPr id="34" name=""/>
          <p:cNvSpPr/>
          <p:nvPr/>
        </p:nvSpPr>
        <p:spPr>
          <a:xfrm>
            <a:off x="2276640" y="1490760"/>
            <a:ext cx="55483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Daily </a:t>
            </a:r>
            <a:r>
              <a:rPr b="1" lang="en-US" sz="2000" strike="noStrike" u="none">
                <a:solidFill>
                  <a:srgbClr val="b60000"/>
                </a:solidFill>
                <a:effectLst/>
                <a:uFillTx/>
                <a:latin typeface="Arial"/>
              </a:rPr>
              <a:t>Physical</a:t>
            </a:r>
            <a:r>
              <a:rPr b="1" lang="en-US" sz="2000" strike="noStrike" u="none">
                <a:solidFill>
                  <a:srgbClr val="000000"/>
                </a:solidFill>
                <a:effectLst/>
                <a:uFillTx/>
                <a:latin typeface="Arial"/>
              </a:rPr>
              <a:t> Flow of Power</a:t>
            </a:r>
            <a:endParaRPr b="0" lang="en-US" sz="2000" strike="noStrike" u="none">
              <a:solidFill>
                <a:srgbClr val="000000"/>
              </a:solidFill>
              <a:effectLst/>
              <a:uFillTx/>
              <a:latin typeface="Frutiger 45 Light"/>
            </a:endParaRPr>
          </a:p>
        </p:txBody>
      </p:sp>
      <p:sp>
        <p:nvSpPr>
          <p:cNvPr id="35" name=""/>
          <p:cNvSpPr/>
          <p:nvPr/>
        </p:nvSpPr>
        <p:spPr>
          <a:xfrm flipH="1">
            <a:off x="3521160" y="2457360"/>
            <a:ext cx="1170000" cy="446040"/>
          </a:xfrm>
          <a:custGeom>
            <a:avLst/>
            <a:gdLst>
              <a:gd name="textAreaLeft" fmla="*/ 182880 w 1170000"/>
              <a:gd name="textAreaRight" fmla="*/ 1024200 w 1170000"/>
              <a:gd name="textAreaTop" fmla="*/ 111600 h 446040"/>
              <a:gd name="textAreaBottom" fmla="*/ 334800 h 44604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36" name=""/>
          <p:cNvSpPr/>
          <p:nvPr/>
        </p:nvSpPr>
        <p:spPr>
          <a:xfrm flipH="1" flipV="1" rot="16200000">
            <a:off x="1891440" y="3728880"/>
            <a:ext cx="1069920" cy="507960"/>
          </a:xfrm>
          <a:custGeom>
            <a:avLst/>
            <a:gdLst>
              <a:gd name="textAreaLeft" fmla="*/ 167400 w 1069920"/>
              <a:gd name="textAreaRight" fmla="*/ 936720 w 1069920"/>
              <a:gd name="textAreaTop" fmla="*/ 126720 h 507960"/>
              <a:gd name="textAreaBottom" fmla="*/ 380880 h 50796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37" name=""/>
          <p:cNvSpPr/>
          <p:nvPr/>
        </p:nvSpPr>
        <p:spPr>
          <a:xfrm flipH="1" flipV="1" rot="10800000">
            <a:off x="3869280" y="4879800"/>
            <a:ext cx="1531800" cy="492480"/>
          </a:xfrm>
          <a:custGeom>
            <a:avLst/>
            <a:gdLst>
              <a:gd name="textAreaLeft" fmla="*/ 239400 w 1531800"/>
              <a:gd name="textAreaRight" fmla="*/ 1340640 w 1531800"/>
              <a:gd name="textAreaTop" fmla="*/ 123120 h 492480"/>
              <a:gd name="textAreaBottom" fmla="*/ 369360 h 49248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cc00"/>
              </a:gs>
              <a:gs pos="100000">
                <a:srgbClr val="ffffff"/>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38" name=""/>
          <p:cNvSpPr/>
          <p:nvPr/>
        </p:nvSpPr>
        <p:spPr>
          <a:xfrm flipH="1" flipV="1" rot="5400000">
            <a:off x="5390280" y="3670200"/>
            <a:ext cx="1228680" cy="579600"/>
          </a:xfrm>
          <a:custGeom>
            <a:avLst/>
            <a:gdLst>
              <a:gd name="textAreaLeft" fmla="*/ 191520 w 1228680"/>
              <a:gd name="textAreaRight" fmla="*/ 1074960 w 1228680"/>
              <a:gd name="textAreaTop" fmla="*/ 144720 h 579600"/>
              <a:gd name="textAreaBottom" fmla="*/ 434880 h 57960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cc00"/>
              </a:gs>
              <a:gs pos="100000">
                <a:srgbClr val="ffffff"/>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39" name=""/>
          <p:cNvSpPr/>
          <p:nvPr/>
        </p:nvSpPr>
        <p:spPr>
          <a:xfrm>
            <a:off x="6234120" y="3927600"/>
            <a:ext cx="11239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Electrons</a:t>
            </a:r>
            <a:endParaRPr b="0" lang="en-US" sz="1200" strike="noStrike" u="none">
              <a:solidFill>
                <a:srgbClr val="000000"/>
              </a:solidFill>
              <a:effectLst/>
              <a:uFillTx/>
              <a:latin typeface="Frutiger 45 Light"/>
            </a:endParaRPr>
          </a:p>
        </p:txBody>
      </p:sp>
      <p:sp>
        <p:nvSpPr>
          <p:cNvPr id="40" name=""/>
          <p:cNvSpPr/>
          <p:nvPr/>
        </p:nvSpPr>
        <p:spPr>
          <a:xfrm>
            <a:off x="1376280" y="2060640"/>
            <a:ext cx="1989360" cy="1233360"/>
          </a:xfrm>
          <a:prstGeom prst="roundRect">
            <a:avLst>
              <a:gd name="adj" fmla="val 16667"/>
            </a:avLst>
          </a:prstGeom>
          <a:gradFill rotWithShape="0">
            <a:gsLst>
              <a:gs pos="0">
                <a:srgbClr val="ffffff"/>
              </a:gs>
              <a:gs pos="100000">
                <a:srgbClr val="3366ff"/>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NYISO</a:t>
            </a:r>
            <a:endParaRPr b="0" lang="en-US" sz="2400" strike="noStrike" u="none">
              <a:solidFill>
                <a:srgbClr val="000000"/>
              </a:solidFill>
              <a:effectLst/>
              <a:uFillTx/>
              <a:latin typeface="Frutiger 45 Light"/>
            </a:endParaRPr>
          </a:p>
        </p:txBody>
      </p:sp>
      <p:sp>
        <p:nvSpPr>
          <p:cNvPr id="41" name=""/>
          <p:cNvSpPr/>
          <p:nvPr/>
        </p:nvSpPr>
        <p:spPr>
          <a:xfrm>
            <a:off x="1459080" y="4537080"/>
            <a:ext cx="1989000" cy="1233360"/>
          </a:xfrm>
          <a:prstGeom prst="roundRect">
            <a:avLst>
              <a:gd name="adj" fmla="val 16667"/>
            </a:avLst>
          </a:prstGeom>
          <a:gradFill rotWithShape="0">
            <a:gsLst>
              <a:gs pos="0">
                <a:srgbClr val="ffffff"/>
              </a:gs>
              <a:gs pos="100000">
                <a:srgbClr val="b60000"/>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Generator</a:t>
            </a:r>
            <a:endParaRPr b="0" lang="en-US" sz="2400" strike="noStrike" u="none">
              <a:solidFill>
                <a:srgbClr val="000000"/>
              </a:solidFill>
              <a:effectLst/>
              <a:uFillTx/>
              <a:latin typeface="Frutiger 45 Light"/>
            </a:endParaRPr>
          </a:p>
        </p:txBody>
      </p:sp>
      <p:sp>
        <p:nvSpPr>
          <p:cNvPr id="42" name=""/>
          <p:cNvSpPr/>
          <p:nvPr/>
        </p:nvSpPr>
        <p:spPr>
          <a:xfrm>
            <a:off x="4964040" y="2101680"/>
            <a:ext cx="1989360" cy="1233720"/>
          </a:xfrm>
          <a:prstGeom prst="roundRect">
            <a:avLst>
              <a:gd name="adj" fmla="val 16667"/>
            </a:avLst>
          </a:prstGeom>
          <a:gradFill rotWithShape="0">
            <a:gsLst>
              <a:gs pos="0">
                <a:srgbClr val="ffffff"/>
              </a:gs>
              <a:gs pos="100000">
                <a:srgbClr val="008080"/>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LSE</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Physical vs. Financial</a:t>
            </a:r>
            <a:endParaRPr b="1" lang="en-US" sz="3000" strike="noStrike" u="none">
              <a:solidFill>
                <a:srgbClr val="000000"/>
              </a:solidFill>
              <a:effectLst/>
              <a:uFillTx/>
              <a:latin typeface="Arial"/>
            </a:endParaRPr>
          </a:p>
        </p:txBody>
      </p:sp>
      <p:sp>
        <p:nvSpPr>
          <p:cNvPr id="44" name=""/>
          <p:cNvSpPr/>
          <p:nvPr/>
        </p:nvSpPr>
        <p:spPr>
          <a:xfrm>
            <a:off x="313920" y="1623960"/>
            <a:ext cx="25567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Daily </a:t>
            </a:r>
            <a:r>
              <a:rPr b="0" lang="en-US" sz="2000" strike="noStrike" u="none">
                <a:solidFill>
                  <a:srgbClr val="b60000"/>
                </a:solidFill>
                <a:effectLst/>
                <a:uFillTx/>
                <a:latin typeface="Arial"/>
              </a:rPr>
              <a:t>Physical</a:t>
            </a:r>
            <a:r>
              <a:rPr b="0" lang="en-US" sz="2000" strike="noStrike" u="none">
                <a:solidFill>
                  <a:srgbClr val="000000"/>
                </a:solidFill>
                <a:effectLst/>
                <a:uFillTx/>
                <a:latin typeface="Arial"/>
              </a:rPr>
              <a:t> Power</a:t>
            </a:r>
            <a:endParaRPr b="0" lang="en-US" sz="2000" strike="noStrike" u="none">
              <a:solidFill>
                <a:srgbClr val="000000"/>
              </a:solidFill>
              <a:effectLst/>
              <a:uFillTx/>
              <a:latin typeface="Frutiger 45 Light"/>
            </a:endParaRPr>
          </a:p>
        </p:txBody>
      </p:sp>
      <p:sp>
        <p:nvSpPr>
          <p:cNvPr id="45" name=""/>
          <p:cNvSpPr/>
          <p:nvPr/>
        </p:nvSpPr>
        <p:spPr>
          <a:xfrm>
            <a:off x="4994280" y="1652760"/>
            <a:ext cx="34718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Monthly </a:t>
            </a:r>
            <a:r>
              <a:rPr b="0" lang="en-US" sz="2000" strike="noStrike" u="none">
                <a:solidFill>
                  <a:srgbClr val="b60000"/>
                </a:solidFill>
                <a:effectLst/>
                <a:uFillTx/>
                <a:latin typeface="Arial"/>
              </a:rPr>
              <a:t>Financial</a:t>
            </a:r>
            <a:r>
              <a:rPr b="0" lang="en-US" sz="2000" strike="noStrike" u="none">
                <a:solidFill>
                  <a:srgbClr val="000000"/>
                </a:solidFill>
                <a:effectLst/>
                <a:uFillTx/>
                <a:latin typeface="Arial"/>
              </a:rPr>
              <a:t> Power</a:t>
            </a:r>
            <a:endParaRPr b="0" lang="en-US" sz="2000" strike="noStrike" u="none">
              <a:solidFill>
                <a:srgbClr val="000000"/>
              </a:solidFill>
              <a:effectLst/>
              <a:uFillTx/>
              <a:latin typeface="Frutiger 45 Light"/>
            </a:endParaRPr>
          </a:p>
        </p:txBody>
      </p:sp>
      <p:sp>
        <p:nvSpPr>
          <p:cNvPr id="46" name=""/>
          <p:cNvSpPr/>
          <p:nvPr/>
        </p:nvSpPr>
        <p:spPr>
          <a:xfrm>
            <a:off x="5769000" y="2112840"/>
            <a:ext cx="118728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DAM                Bid $</a:t>
            </a:r>
            <a:endParaRPr b="0" lang="en-US" sz="1200" strike="noStrike" u="none">
              <a:solidFill>
                <a:srgbClr val="000000"/>
              </a:solidFill>
              <a:effectLst/>
              <a:uFillTx/>
              <a:latin typeface="Frutiger 45 Light"/>
            </a:endParaRPr>
          </a:p>
        </p:txBody>
      </p:sp>
      <p:sp>
        <p:nvSpPr>
          <p:cNvPr id="47" name=""/>
          <p:cNvSpPr/>
          <p:nvPr/>
        </p:nvSpPr>
        <p:spPr>
          <a:xfrm>
            <a:off x="5776920" y="3375000"/>
            <a:ext cx="12160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Fixed $ for                        1 Month</a:t>
            </a:r>
            <a:endParaRPr b="0" lang="en-US" sz="1200" strike="noStrike" u="none">
              <a:solidFill>
                <a:srgbClr val="000000"/>
              </a:solidFill>
              <a:effectLst/>
              <a:uFillTx/>
              <a:latin typeface="Frutiger 45 Light"/>
            </a:endParaRPr>
          </a:p>
        </p:txBody>
      </p:sp>
      <p:sp>
        <p:nvSpPr>
          <p:cNvPr id="48" name=""/>
          <p:cNvSpPr/>
          <p:nvPr/>
        </p:nvSpPr>
        <p:spPr>
          <a:xfrm>
            <a:off x="630360" y="934920"/>
            <a:ext cx="8242200" cy="6120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For a month the LSE receives index price from the NYISO, swaps it for a financial fixed payment stream from the PSE, thus fixing the price of power for a term</a:t>
            </a:r>
            <a:r>
              <a:rPr b="1" i="1" lang="en-US" sz="1800" strike="noStrike" u="none">
                <a:solidFill>
                  <a:srgbClr val="000000"/>
                </a:solidFill>
                <a:effectLst/>
                <a:uFillTx/>
                <a:latin typeface="Arial"/>
              </a:rPr>
              <a:t>.</a:t>
            </a:r>
            <a:endParaRPr b="0" lang="en-US" sz="1800" strike="noStrike" u="none">
              <a:solidFill>
                <a:srgbClr val="000000"/>
              </a:solidFill>
              <a:effectLst/>
              <a:uFillTx/>
              <a:latin typeface="Frutiger 45 Light"/>
            </a:endParaRPr>
          </a:p>
        </p:txBody>
      </p:sp>
      <p:sp>
        <p:nvSpPr>
          <p:cNvPr id="49" name=""/>
          <p:cNvSpPr/>
          <p:nvPr/>
        </p:nvSpPr>
        <p:spPr>
          <a:xfrm flipH="1">
            <a:off x="5574600" y="2419200"/>
            <a:ext cx="1243080" cy="446400"/>
          </a:xfrm>
          <a:custGeom>
            <a:avLst/>
            <a:gdLst>
              <a:gd name="textAreaLeft" fmla="*/ 194040 w 1243080"/>
              <a:gd name="textAreaRight" fmla="*/ 1087920 w 1243080"/>
              <a:gd name="textAreaTop" fmla="*/ 111600 h 446400"/>
              <a:gd name="textAreaBottom" fmla="*/ 334800 h 44640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0" name=""/>
          <p:cNvSpPr/>
          <p:nvPr/>
        </p:nvSpPr>
        <p:spPr>
          <a:xfrm flipH="1" rot="10800000">
            <a:off x="5632560" y="2928600"/>
            <a:ext cx="1257120" cy="446040"/>
          </a:xfrm>
          <a:custGeom>
            <a:avLst/>
            <a:gdLst>
              <a:gd name="textAreaLeft" fmla="*/ 196560 w 1257120"/>
              <a:gd name="textAreaRight" fmla="*/ 1100520 w 1257120"/>
              <a:gd name="textAreaTop" fmla="*/ 111600 h 446040"/>
              <a:gd name="textAreaBottom" fmla="*/ 334800 h 44604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1" name=""/>
          <p:cNvSpPr/>
          <p:nvPr/>
        </p:nvSpPr>
        <p:spPr>
          <a:xfrm>
            <a:off x="385920" y="3594240"/>
            <a:ext cx="55332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DAM</a:t>
            </a:r>
            <a:endParaRPr b="0" lang="en-US" sz="12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Bid $</a:t>
            </a:r>
            <a:endParaRPr b="0" lang="en-US" sz="1200" strike="noStrike" u="none">
              <a:solidFill>
                <a:srgbClr val="000000"/>
              </a:solidFill>
              <a:effectLst/>
              <a:uFillTx/>
              <a:latin typeface="Frutiger 45 Light"/>
            </a:endParaRPr>
          </a:p>
        </p:txBody>
      </p:sp>
      <p:sp>
        <p:nvSpPr>
          <p:cNvPr id="52" name=""/>
          <p:cNvSpPr/>
          <p:nvPr/>
        </p:nvSpPr>
        <p:spPr>
          <a:xfrm>
            <a:off x="2254320" y="2117880"/>
            <a:ext cx="144144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DAM</a:t>
            </a:r>
            <a:endParaRPr b="0" lang="en-US" sz="12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Bid $</a:t>
            </a:r>
            <a:endParaRPr b="0" lang="en-US" sz="1200" strike="noStrike" u="none">
              <a:solidFill>
                <a:srgbClr val="000000"/>
              </a:solidFill>
              <a:effectLst/>
              <a:uFillTx/>
              <a:latin typeface="Frutiger 45 Light"/>
            </a:endParaRPr>
          </a:p>
        </p:txBody>
      </p:sp>
      <p:sp>
        <p:nvSpPr>
          <p:cNvPr id="53" name=""/>
          <p:cNvSpPr/>
          <p:nvPr/>
        </p:nvSpPr>
        <p:spPr>
          <a:xfrm>
            <a:off x="2852640" y="4556160"/>
            <a:ext cx="11239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Electrons</a:t>
            </a:r>
            <a:endParaRPr b="0" lang="en-US" sz="1200" strike="noStrike" u="none">
              <a:solidFill>
                <a:srgbClr val="000000"/>
              </a:solidFill>
              <a:effectLst/>
              <a:uFillTx/>
              <a:latin typeface="Frutiger 45 Light"/>
            </a:endParaRPr>
          </a:p>
        </p:txBody>
      </p:sp>
      <p:sp>
        <p:nvSpPr>
          <p:cNvPr id="54" name=""/>
          <p:cNvSpPr/>
          <p:nvPr/>
        </p:nvSpPr>
        <p:spPr>
          <a:xfrm flipH="1">
            <a:off x="2254320" y="2471760"/>
            <a:ext cx="1170000" cy="446040"/>
          </a:xfrm>
          <a:custGeom>
            <a:avLst/>
            <a:gdLst>
              <a:gd name="textAreaLeft" fmla="*/ 182880 w 1170000"/>
              <a:gd name="textAreaRight" fmla="*/ 1024200 w 1170000"/>
              <a:gd name="textAreaTop" fmla="*/ 111600 h 446040"/>
              <a:gd name="textAreaBottom" fmla="*/ 334800 h 44604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5" name=""/>
          <p:cNvSpPr/>
          <p:nvPr/>
        </p:nvSpPr>
        <p:spPr>
          <a:xfrm flipH="1" flipV="1" rot="16200000">
            <a:off x="561240" y="3655800"/>
            <a:ext cx="1069920" cy="507960"/>
          </a:xfrm>
          <a:custGeom>
            <a:avLst/>
            <a:gdLst>
              <a:gd name="textAreaLeft" fmla="*/ 167400 w 1069920"/>
              <a:gd name="textAreaRight" fmla="*/ 936720 w 1069920"/>
              <a:gd name="textAreaTop" fmla="*/ 126720 h 507960"/>
              <a:gd name="textAreaBottom" fmla="*/ 380880 h 50796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99cc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6" name=""/>
          <p:cNvSpPr/>
          <p:nvPr/>
        </p:nvSpPr>
        <p:spPr>
          <a:xfrm flipH="1" flipV="1" rot="10800000">
            <a:off x="2559600" y="4850280"/>
            <a:ext cx="1531800" cy="492120"/>
          </a:xfrm>
          <a:custGeom>
            <a:avLst/>
            <a:gdLst>
              <a:gd name="textAreaLeft" fmla="*/ 239400 w 1531800"/>
              <a:gd name="textAreaRight" fmla="*/ 1340640 w 1531800"/>
              <a:gd name="textAreaTop" fmla="*/ 122760 h 492120"/>
              <a:gd name="textAreaBottom" fmla="*/ 369000 h 4921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cc00"/>
              </a:gs>
              <a:gs pos="100000">
                <a:srgbClr val="ffffff"/>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7" name=""/>
          <p:cNvSpPr/>
          <p:nvPr/>
        </p:nvSpPr>
        <p:spPr>
          <a:xfrm flipH="1" flipV="1" rot="5400000">
            <a:off x="3902040" y="3716280"/>
            <a:ext cx="1170000" cy="534960"/>
          </a:xfrm>
          <a:custGeom>
            <a:avLst/>
            <a:gdLst>
              <a:gd name="textAreaLeft" fmla="*/ 182880 w 1170000"/>
              <a:gd name="textAreaRight" fmla="*/ 1024200 w 1170000"/>
              <a:gd name="textAreaTop" fmla="*/ 133560 h 534960"/>
              <a:gd name="textAreaBottom" fmla="*/ 401400 h 53496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cc00"/>
              </a:gs>
              <a:gs pos="100000">
                <a:srgbClr val="ffffff"/>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58" name=""/>
          <p:cNvSpPr/>
          <p:nvPr/>
        </p:nvSpPr>
        <p:spPr>
          <a:xfrm>
            <a:off x="4751280" y="3941640"/>
            <a:ext cx="11239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Electrons</a:t>
            </a:r>
            <a:endParaRPr b="0" lang="en-US" sz="1200" strike="noStrike" u="none">
              <a:solidFill>
                <a:srgbClr val="000000"/>
              </a:solidFill>
              <a:effectLst/>
              <a:uFillTx/>
              <a:latin typeface="Frutiger 45 Light"/>
            </a:endParaRPr>
          </a:p>
        </p:txBody>
      </p:sp>
      <p:sp>
        <p:nvSpPr>
          <p:cNvPr id="59" name=""/>
          <p:cNvSpPr/>
          <p:nvPr/>
        </p:nvSpPr>
        <p:spPr>
          <a:xfrm>
            <a:off x="184320" y="2075040"/>
            <a:ext cx="1989000" cy="1233360"/>
          </a:xfrm>
          <a:prstGeom prst="roundRect">
            <a:avLst>
              <a:gd name="adj" fmla="val 16667"/>
            </a:avLst>
          </a:prstGeom>
          <a:gradFill rotWithShape="0">
            <a:gsLst>
              <a:gs pos="0">
                <a:srgbClr val="ffffff"/>
              </a:gs>
              <a:gs pos="100000">
                <a:srgbClr val="3366ff"/>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NYISO</a:t>
            </a:r>
            <a:endParaRPr b="0" lang="en-US" sz="2400" strike="noStrike" u="none">
              <a:solidFill>
                <a:srgbClr val="000000"/>
              </a:solidFill>
              <a:effectLst/>
              <a:uFillTx/>
              <a:latin typeface="Frutiger 45 Light"/>
            </a:endParaRPr>
          </a:p>
        </p:txBody>
      </p:sp>
      <p:sp>
        <p:nvSpPr>
          <p:cNvPr id="60" name=""/>
          <p:cNvSpPr/>
          <p:nvPr/>
        </p:nvSpPr>
        <p:spPr>
          <a:xfrm>
            <a:off x="163440" y="4522680"/>
            <a:ext cx="1989360" cy="1233720"/>
          </a:xfrm>
          <a:prstGeom prst="roundRect">
            <a:avLst>
              <a:gd name="adj" fmla="val 16667"/>
            </a:avLst>
          </a:prstGeom>
          <a:gradFill rotWithShape="0">
            <a:gsLst>
              <a:gs pos="0">
                <a:srgbClr val="ffffff"/>
              </a:gs>
              <a:gs pos="100000">
                <a:srgbClr val="b60000"/>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Generator</a:t>
            </a:r>
            <a:endParaRPr b="0" lang="en-US" sz="2400" strike="noStrike" u="none">
              <a:solidFill>
                <a:srgbClr val="000000"/>
              </a:solidFill>
              <a:effectLst/>
              <a:uFillTx/>
              <a:latin typeface="Frutiger 45 Light"/>
            </a:endParaRPr>
          </a:p>
        </p:txBody>
      </p:sp>
      <p:sp>
        <p:nvSpPr>
          <p:cNvPr id="61" name=""/>
          <p:cNvSpPr/>
          <p:nvPr/>
        </p:nvSpPr>
        <p:spPr>
          <a:xfrm>
            <a:off x="3552840" y="2073240"/>
            <a:ext cx="1989000" cy="1233360"/>
          </a:xfrm>
          <a:prstGeom prst="roundRect">
            <a:avLst>
              <a:gd name="adj" fmla="val 16667"/>
            </a:avLst>
          </a:prstGeom>
          <a:gradFill rotWithShape="0">
            <a:gsLst>
              <a:gs pos="0">
                <a:srgbClr val="ffffff"/>
              </a:gs>
              <a:gs pos="100000">
                <a:srgbClr val="008080"/>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LSE</a:t>
            </a:r>
            <a:endParaRPr b="0" lang="en-US" sz="2400" strike="noStrike" u="none">
              <a:solidFill>
                <a:srgbClr val="000000"/>
              </a:solidFill>
              <a:effectLst/>
              <a:uFillTx/>
              <a:latin typeface="Frutiger 45 Light"/>
            </a:endParaRPr>
          </a:p>
        </p:txBody>
      </p:sp>
      <p:sp>
        <p:nvSpPr>
          <p:cNvPr id="62" name=""/>
          <p:cNvSpPr/>
          <p:nvPr/>
        </p:nvSpPr>
        <p:spPr>
          <a:xfrm>
            <a:off x="6954840" y="2141640"/>
            <a:ext cx="1989000" cy="1233360"/>
          </a:xfrm>
          <a:prstGeom prst="roundRect">
            <a:avLst>
              <a:gd name="adj" fmla="val 16667"/>
            </a:avLst>
          </a:prstGeom>
          <a:gradFill rotWithShape="0">
            <a:gsLst>
              <a:gs pos="0">
                <a:srgbClr val="ffffff"/>
              </a:gs>
              <a:gs pos="100000">
                <a:srgbClr val="336699"/>
              </a:gs>
            </a:gsLst>
            <a:path path="rect">
              <a:fillToRect l="50000" t="50000" r="50000" b="50000"/>
            </a:path>
          </a:grad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PSE</a:t>
            </a:r>
            <a:r>
              <a:rPr b="1" lang="en-US" sz="2400" strike="noStrike" u="none">
                <a:solidFill>
                  <a:srgbClr val="000000"/>
                </a:solidFill>
                <a:effectLst/>
                <a:uFillTx/>
                <a:latin typeface="Frutiger 45 Light"/>
              </a:rPr>
              <a:t> </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Demand Rising</a:t>
            </a:r>
            <a:endParaRPr b="1" lang="en-US" sz="3000" strike="noStrike" u="none">
              <a:solidFill>
                <a:srgbClr val="000000"/>
              </a:solidFill>
              <a:effectLst/>
              <a:uFillTx/>
              <a:latin typeface="Arial"/>
            </a:endParaRPr>
          </a:p>
        </p:txBody>
      </p:sp>
      <p:sp>
        <p:nvSpPr>
          <p:cNvPr id="64" name="PlaceHolder 2"/>
          <p:cNvSpPr>
            <a:spLocks noGrp="1"/>
          </p:cNvSpPr>
          <p:nvPr>
            <p:ph/>
          </p:nvPr>
        </p:nvSpPr>
        <p:spPr>
          <a:xfrm>
            <a:off x="657000" y="1240920"/>
            <a:ext cx="8135640" cy="4343400"/>
          </a:xfrm>
          <a:prstGeom prst="rect">
            <a:avLst/>
          </a:prstGeom>
          <a:noFill/>
          <a:ln w="0">
            <a:noFill/>
          </a:ln>
        </p:spPr>
        <p:txBody>
          <a:bodyPr lIns="90000" rIns="90000" tIns="46800" bIns="46800" anchor="t">
            <a:normAutofit fontScale="92500" lnSpcReduction="9999"/>
          </a:bodyPr>
          <a:p>
            <a:pPr marL="343080" indent="-343080">
              <a:lnSpc>
                <a:spcPct val="90000"/>
              </a:lnSpc>
              <a:spcBef>
                <a:spcPts val="649"/>
              </a:spcBef>
              <a:buClr>
                <a:srgbClr val="cc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Arial"/>
              </a:rPr>
              <a:t>Physical increase of usage</a:t>
            </a:r>
            <a:endParaRPr b="0" lang="en-US" sz="2600" strike="noStrike" u="none">
              <a:solidFill>
                <a:srgbClr val="cc0000"/>
              </a:solidFill>
              <a:effectLst/>
              <a:uFillTx/>
              <a:latin typeface="Arial"/>
            </a:endParaRPr>
          </a:p>
          <a:p>
            <a:pPr lvl="1" marL="743040" indent="-28584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Economic Growth</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Will the slowing economy have an effect on load growth?</a:t>
            </a:r>
            <a:endParaRPr b="0" lang="en-US" sz="2000" strike="noStrike" u="none">
              <a:solidFill>
                <a:srgbClr val="000000"/>
              </a:solidFill>
              <a:effectLst/>
              <a:uFillTx/>
              <a:latin typeface="Arial"/>
            </a:endParaRPr>
          </a:p>
          <a:p>
            <a:pPr lvl="1" marL="743040" indent="-28584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Internet &amp; Information Technology</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From 1993-2000, internet use composed 8% of national power use while computers composed 13% of national use.</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Bear Stearns reported March 28, 2001 that some segments of the Net devices industry will grow between 10 &amp; 15 times in the next few years</a:t>
            </a:r>
            <a:endParaRPr b="0" lang="en-US" sz="2000" strike="noStrike" u="none">
              <a:solidFill>
                <a:srgbClr val="000000"/>
              </a:solidFill>
              <a:effectLst/>
              <a:uFillTx/>
              <a:latin typeface="Arial"/>
            </a:endParaRPr>
          </a:p>
          <a:p>
            <a:pPr lvl="1" marL="743040" indent="-28584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Demand side management</a:t>
            </a:r>
            <a:endParaRPr b="0" lang="en-US" sz="2000" strike="noStrike" u="none">
              <a:solidFill>
                <a:srgbClr val="000000"/>
              </a:solidFill>
              <a:effectLst/>
              <a:uFillTx/>
              <a:latin typeface="Arial"/>
            </a:endParaRPr>
          </a:p>
          <a:p>
            <a:pPr lvl="2" marL="1143000" indent="-228600">
              <a:lnSpc>
                <a:spcPct val="90000"/>
              </a:lnSpc>
              <a:spcBef>
                <a:spcPts val="49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Pursue public education efforts to help inform consumers of the benefits of participating in price-responsive load programs.</a:t>
            </a:r>
            <a:endParaRPr b="0" lang="en-US" sz="2000" strike="noStrike" u="none">
              <a:solidFill>
                <a:srgbClr val="000000"/>
              </a:solidFill>
              <a:effectLst/>
              <a:uFillTx/>
              <a:latin typeface="Arial"/>
            </a:endParaRPr>
          </a:p>
          <a:p>
            <a:pPr lvl="3" marL="1600200" indent="0">
              <a:lnSpc>
                <a:spcPct val="90000"/>
              </a:lnSpc>
              <a:spcBef>
                <a:spcPts val="45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3" marL="1600200" indent="0">
              <a:lnSpc>
                <a:spcPct val="90000"/>
              </a:lnSpc>
              <a:spcBef>
                <a:spcPts val="4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lvl="2" marL="1143000" indent="-228600">
              <a:lnSpc>
                <a:spcPct val="90000"/>
              </a:lnSpc>
              <a:spcBef>
                <a:spcPts val="451"/>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3854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2001-03-19T15:08:14Z</dcterms:created>
  <dc:creator>terrie_james</dc:creator>
  <dc:description/>
  <dc:language>en-US</dc:language>
  <cp:lastModifiedBy>jstewart</cp:lastModifiedBy>
  <cp:lastPrinted>2001-03-29T12:21:15Z</cp:lastPrinted>
  <dcterms:modified xsi:type="dcterms:W3CDTF">2001-04-11T18:37:27Z</dcterms:modified>
  <cp:revision>114</cp:revision>
  <dc:subject/>
  <dc:title>No Slide Title</dc:title>
</cp:coreProperties>
</file>