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wmf" ContentType="image/x-wmf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801600" cy="7772400"/>
  <p:notesSz cx="7008813" cy="120380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8760" y="919080"/>
            <a:ext cx="716040" cy="71280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542880" y="738360"/>
            <a:ext cx="426960" cy="477720"/>
          </a:xfrm>
          <a:custGeom>
            <a:avLst/>
            <a:gdLst>
              <a:gd name="textAreaLeft" fmla="*/ 30240 w 426960"/>
              <a:gd name="textAreaRight" fmla="*/ 396720 w 426960"/>
              <a:gd name="textAreaTop" fmla="*/ 30240 h 477720"/>
              <a:gd name="textAreaBottom" fmla="*/ 447480 h 477720"/>
            </a:gdLst>
            <a:ahLst/>
            <a:cxnLst/>
            <a:rect l="textAreaLeft" t="textAreaTop" r="textAreaRight" b="textAreaBottom"/>
            <a:pathLst>
              <a:path w="21600" h="24166">
                <a:moveTo>
                  <a:pt x="5278" y="0"/>
                </a:moveTo>
                <a:arcTo wR="5278" hR="5278" stAng="16200000" swAng="-5400000"/>
                <a:lnTo>
                  <a:pt x="0" y="18888"/>
                </a:lnTo>
                <a:arcTo wR="5278" hR="5278" stAng="10800000" swAng="-5400000"/>
                <a:lnTo>
                  <a:pt x="16322" y="24166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733040" y="41040"/>
            <a:ext cx="10485720" cy="10760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117720" rIns="117720" tIns="58680" bIns="5868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2093760" y="1582200"/>
            <a:ext cx="9747360" cy="5326200"/>
          </a:xfrm>
          <a:prstGeom prst="rect">
            <a:avLst/>
          </a:prstGeom>
          <a:noFill/>
          <a:ln w="0">
            <a:noFill/>
          </a:ln>
        </p:spPr>
        <p:txBody>
          <a:bodyPr lIns="117720" rIns="117720" tIns="58680" bIns="58680" anchor="t">
            <a:normAutofit/>
          </a:bodyPr>
          <a:p>
            <a:pPr marL="442800" indent="-442800">
              <a:lnSpc>
                <a:spcPct val="90000"/>
              </a:lnSpc>
              <a:spcBef>
                <a:spcPts val="1576"/>
              </a:spcBef>
              <a:buSzPct val="100000"/>
              <a:buBlip>
                <a:blip r:embed="rId2"/>
              </a:buBlip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957240" indent="-366840">
              <a:lnSpc>
                <a:spcPct val="90000"/>
              </a:lnSpc>
              <a:spcBef>
                <a:spcPts val="1576"/>
              </a:spcBef>
              <a:buSzPct val="100000"/>
              <a:buBlip>
                <a:blip r:embed="rId3"/>
              </a:buBlip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469880" indent="-293400">
              <a:lnSpc>
                <a:spcPct val="90000"/>
              </a:lnSpc>
              <a:spcBef>
                <a:spcPts val="1576"/>
              </a:spcBef>
              <a:buSzPct val="100000"/>
              <a:buBlip>
                <a:blip r:embed="rId4"/>
              </a:buBlip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2057400" indent="-293760">
              <a:lnSpc>
                <a:spcPct val="90000"/>
              </a:lnSpc>
              <a:spcBef>
                <a:spcPts val="1576"/>
              </a:spcBef>
              <a:buSzPct val="100000"/>
              <a:buBlip>
                <a:blip r:embed="rId5"/>
              </a:buBlip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644920" indent="-293760">
              <a:lnSpc>
                <a:spcPct val="90000"/>
              </a:lnSpc>
              <a:spcBef>
                <a:spcPts val="1576"/>
              </a:spcBef>
              <a:buSzPct val="100000"/>
              <a:buBlip>
                <a:blip r:embed="rId6"/>
              </a:buBlip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644920" indent="-293760">
              <a:lnSpc>
                <a:spcPct val="90000"/>
              </a:lnSpc>
              <a:spcBef>
                <a:spcPts val="1576"/>
              </a:spcBef>
              <a:buSzPct val="100000"/>
              <a:buBlip>
                <a:blip r:embed="rId7"/>
              </a:buBlip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644920" indent="-293760">
              <a:lnSpc>
                <a:spcPct val="90000"/>
              </a:lnSpc>
              <a:spcBef>
                <a:spcPts val="1576"/>
              </a:spcBef>
              <a:buSzPct val="100000"/>
              <a:buBlip>
                <a:blip r:embed="rId8"/>
              </a:buBlip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1671120" y="7583400"/>
            <a:ext cx="2667240" cy="152640"/>
          </a:xfrm>
          <a:prstGeom prst="rect">
            <a:avLst/>
          </a:prstGeom>
          <a:noFill/>
          <a:ln w="0">
            <a:noFill/>
          </a:ln>
        </p:spPr>
        <p:txBody>
          <a:bodyPr lIns="117720" rIns="117720" tIns="58680" bIns="58680" anchor="t">
            <a:noAutofit/>
          </a:bodyPr>
          <a:lstStyle>
            <a:lvl1pPr indent="0"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5084280" y="7583400"/>
            <a:ext cx="4054680" cy="152640"/>
          </a:xfrm>
          <a:prstGeom prst="rect">
            <a:avLst/>
          </a:prstGeom>
          <a:noFill/>
          <a:ln w="0">
            <a:noFill/>
          </a:ln>
        </p:spPr>
        <p:txBody>
          <a:bodyPr lIns="117720" rIns="117720" tIns="58680" bIns="58680" anchor="t">
            <a:noAutofit/>
          </a:bodyPr>
          <a:lstStyle>
            <a:lvl1pPr indent="0" algn="ctr"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9884880" y="7583400"/>
            <a:ext cx="2667240" cy="152640"/>
          </a:xfrm>
          <a:prstGeom prst="rect">
            <a:avLst/>
          </a:prstGeom>
          <a:noFill/>
          <a:ln w="0">
            <a:noFill/>
          </a:ln>
        </p:spPr>
        <p:txBody>
          <a:bodyPr lIns="117720" rIns="117720" tIns="58680" bIns="58680" anchor="t">
            <a:noAutofit/>
          </a:bodyPr>
          <a:lstStyle>
            <a:lvl1pPr indent="0" algn="r"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fld id="{8E56FF95-EC3F-44F0-AE26-3855A9657871}" type="slidenum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-1560600" y="343080"/>
            <a:ext cx="1253880" cy="830880"/>
            <a:chOff x="-1560600" y="343080"/>
            <a:chExt cx="1253880" cy="830880"/>
          </a:xfrm>
        </p:grpSpPr>
        <p:sp>
          <p:nvSpPr>
            <p:cNvPr id="8" name=""/>
            <p:cNvSpPr/>
            <p:nvPr/>
          </p:nvSpPr>
          <p:spPr>
            <a:xfrm>
              <a:off x="-1126800" y="684720"/>
              <a:ext cx="166680" cy="1400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-909000" y="522720"/>
              <a:ext cx="166680" cy="1400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909000" y="343080"/>
              <a:ext cx="166680" cy="1400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1560600" y="684720"/>
              <a:ext cx="164160" cy="1400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473400" y="684720"/>
              <a:ext cx="166680" cy="1400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1126800" y="859320"/>
              <a:ext cx="166680" cy="1400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1126800" y="1033920"/>
              <a:ext cx="166680" cy="1400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1560600" y="859320"/>
              <a:ext cx="164160" cy="1400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909000" y="684720"/>
              <a:ext cx="166680" cy="1400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691200" y="684720"/>
              <a:ext cx="164160" cy="1400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691200" y="343080"/>
              <a:ext cx="164160" cy="1400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1344600" y="522720"/>
              <a:ext cx="166320" cy="1400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1344600" y="343080"/>
              <a:ext cx="166320" cy="1400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1344600" y="684720"/>
              <a:ext cx="166320" cy="1400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1344600" y="857520"/>
              <a:ext cx="166320" cy="14220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" name=""/>
          <p:cNvGrpSpPr/>
          <p:nvPr/>
        </p:nvGrpSpPr>
        <p:grpSpPr>
          <a:xfrm>
            <a:off x="47520" y="6935760"/>
            <a:ext cx="955440" cy="781200"/>
            <a:chOff x="47520" y="6935760"/>
            <a:chExt cx="955440" cy="781200"/>
          </a:xfrm>
        </p:grpSpPr>
        <p:sp>
          <p:nvSpPr>
            <p:cNvPr id="24" name=""/>
            <p:cNvSpPr/>
            <p:nvPr/>
          </p:nvSpPr>
          <p:spPr>
            <a:xfrm>
              <a:off x="673560" y="7350120"/>
              <a:ext cx="329400" cy="270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117720" rIns="117720" tIns="58680" bIns="5868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1176480"/>
                  <a:tab algn="l" pos="2352600"/>
                  <a:tab algn="l" pos="3529080"/>
                  <a:tab algn="l" pos="4705200"/>
                  <a:tab algn="l" pos="5881680"/>
                  <a:tab algn="l" pos="7058160"/>
                  <a:tab algn="l" pos="8234280"/>
                  <a:tab algn="l" pos="9410760"/>
                  <a:tab algn="l" pos="10586880"/>
                </a:tabLst>
              </a:pPr>
              <a:r>
                <a:rPr b="0" lang="en-US" sz="10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5" name="" descr=""/>
            <p:cNvPicPr/>
            <p:nvPr/>
          </p:nvPicPr>
          <p:blipFill>
            <a:blip r:embed="rId9"/>
            <a:stretch/>
          </p:blipFill>
          <p:spPr>
            <a:xfrm>
              <a:off x="47520" y="6935760"/>
              <a:ext cx="804960" cy="7812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6" name=""/>
          <p:cNvSpPr/>
          <p:nvPr/>
        </p:nvSpPr>
        <p:spPr>
          <a:xfrm>
            <a:off x="566640" y="1120680"/>
            <a:ext cx="11928600" cy="17784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341280" y="2708280"/>
            <a:ext cx="1714680" cy="4003560"/>
          </a:xfrm>
          <a:custGeom>
            <a:avLst/>
            <a:gdLst/>
            <a:ahLst/>
            <a:rect l="l" t="t" r="r" b="b"/>
            <a:pathLst>
              <a:path w="671" h="2042">
                <a:moveTo>
                  <a:pt x="0" y="0"/>
                </a:moveTo>
                <a:lnTo>
                  <a:pt x="0" y="2042"/>
                </a:lnTo>
                <a:lnTo>
                  <a:pt x="671" y="2042"/>
                </a:lnTo>
              </a:path>
            </a:pathLst>
          </a:custGeom>
          <a:noFill/>
          <a:ln w="28440">
            <a:solidFill>
              <a:srgbClr val="c0c0c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482480" y="334440"/>
            <a:ext cx="10131480" cy="8082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117720" rIns="117720" tIns="58680" bIns="5868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Americas Transaction Approval Process</a:t>
            </a:r>
            <a:br>
              <a:rPr sz="3600"/>
            </a:b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&amp; Delegations of Authority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33360" y="2846520"/>
            <a:ext cx="1965240" cy="38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 anchor="t">
            <a:noAutofit/>
          </a:bodyPr>
          <a:p>
            <a:pPr marL="219240" indent="-219240">
              <a:lnSpc>
                <a:spcPct val="95000"/>
              </a:lnSpc>
              <a:spcBef>
                <a:spcPts val="1301"/>
              </a:spcBef>
              <a:buClr>
                <a:srgbClr val="095ba6"/>
              </a:buClr>
              <a:buFont typeface="Frutiger 55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1" lang="en-US" sz="11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Regional Managers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are accountable for capital expenditures and other transaction development expenses in their respective regions.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95000"/>
              </a:lnSpc>
              <a:spcBef>
                <a:spcPts val="1301"/>
              </a:spcBef>
              <a:buClr>
                <a:srgbClr val="095ba6"/>
              </a:buClr>
              <a:buFont typeface="Frutiger 55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</a:t>
            </a:r>
            <a:r>
              <a:rPr b="1" lang="en-US" sz="11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Regional Manager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shall designate ONE </a:t>
            </a:r>
            <a:r>
              <a:rPr b="1" lang="en-US" sz="11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Transaction Leader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for each transaction under consideration.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95000"/>
              </a:lnSpc>
              <a:spcBef>
                <a:spcPts val="1301"/>
              </a:spcBef>
              <a:buClr>
                <a:srgbClr val="095ba6"/>
              </a:buClr>
              <a:buFont typeface="Frutiger 55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1" lang="en-US" sz="11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Regional Managers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and </a:t>
            </a:r>
            <a:r>
              <a:rPr b="1" lang="en-US" sz="11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Transaction Leaders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shall be the only parties authorized to obligate Enron or its affiliates under any contract or to transfer money.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42960" y="1811160"/>
            <a:ext cx="1376280" cy="78588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381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42880" y="1905120"/>
            <a:ext cx="1622520" cy="5540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17720" rIns="117720" tIns="58680" bIns="58680" anchor="ctr" anchorCtr="1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REGIONAL MANAGERS / TRANSACTION LEADERS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430360" y="2717640"/>
            <a:ext cx="1714680" cy="4003920"/>
          </a:xfrm>
          <a:custGeom>
            <a:avLst/>
            <a:gdLst/>
            <a:ahLst/>
            <a:rect l="l" t="t" r="r" b="b"/>
            <a:pathLst>
              <a:path w="671" h="2042">
                <a:moveTo>
                  <a:pt x="0" y="0"/>
                </a:moveTo>
                <a:lnTo>
                  <a:pt x="0" y="2042"/>
                </a:lnTo>
                <a:lnTo>
                  <a:pt x="671" y="2042"/>
                </a:lnTo>
              </a:path>
            </a:pathLst>
          </a:custGeom>
          <a:noFill/>
          <a:ln w="28440">
            <a:solidFill>
              <a:srgbClr val="c0c0c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422440" y="2855880"/>
            <a:ext cx="1927440" cy="388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 anchor="t">
            <a:noAutofit/>
          </a:bodyPr>
          <a:p>
            <a:pPr marL="219240" indent="-219240">
              <a:lnSpc>
                <a:spcPct val="95000"/>
              </a:lnSpc>
              <a:spcBef>
                <a:spcPts val="1301"/>
              </a:spcBef>
              <a:buClr>
                <a:srgbClr val="008240"/>
              </a:buClr>
              <a:buFont typeface="Frutiger 55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Draft documents are sent to </a:t>
            </a:r>
            <a:r>
              <a:rPr b="1" lang="en-US" sz="1100" strike="noStrike" u="none">
                <a:solidFill>
                  <a:srgbClr val="9900cc"/>
                </a:solidFill>
                <a:effectLst/>
                <a:uFillTx/>
                <a:latin typeface="Frutiger 55 Roman"/>
              </a:rPr>
              <a:t>Accounting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,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r>
              <a:rPr b="1" lang="en-US" sz="1100" strike="noStrike" u="none">
                <a:solidFill>
                  <a:srgbClr val="fe000c"/>
                </a:solidFill>
                <a:effectLst/>
                <a:uFillTx/>
                <a:latin typeface="Frutiger 55 Roman"/>
              </a:rPr>
              <a:t>Underwriting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, and </a:t>
            </a:r>
            <a:r>
              <a:rPr b="1" lang="en-US" sz="1100" strike="noStrike" u="none">
                <a:solidFill>
                  <a:srgbClr val="ffbc01"/>
                </a:solidFill>
                <a:effectLst/>
                <a:uFillTx/>
                <a:latin typeface="Frutiger 55 Roman"/>
              </a:rPr>
              <a:t>Global Finance. 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Material changes are to be agreed internally PRIOR to negotiation with counter-party.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95000"/>
              </a:lnSpc>
              <a:spcBef>
                <a:spcPts val="1301"/>
              </a:spcBef>
              <a:buClr>
                <a:srgbClr val="008240"/>
              </a:buClr>
              <a:buFont typeface="Frutiger 55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1" lang="en-US" sz="1100" strike="noStrike" u="none">
                <a:solidFill>
                  <a:srgbClr val="008240"/>
                </a:solidFill>
                <a:effectLst/>
                <a:uFillTx/>
                <a:latin typeface="Frutiger 55 Roman"/>
              </a:rPr>
              <a:t>Legal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provides final Legal Risk Memo (“LRM”) to </a:t>
            </a:r>
            <a:r>
              <a:rPr b="1" lang="en-US" sz="1100" strike="noStrike" u="none">
                <a:solidFill>
                  <a:srgbClr val="fe000c"/>
                </a:solidFill>
                <a:effectLst/>
                <a:uFillTx/>
                <a:latin typeface="Frutiger 55 Roman"/>
              </a:rPr>
              <a:t>Underwriting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prior to circulation of DASH*.  LRM will be circulated with DASH.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95000"/>
              </a:lnSpc>
              <a:spcBef>
                <a:spcPts val="1301"/>
              </a:spcBef>
              <a:buClr>
                <a:srgbClr val="008240"/>
              </a:buClr>
              <a:buFont typeface="Frutiger 55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525920" y="2717640"/>
            <a:ext cx="1714680" cy="4003920"/>
          </a:xfrm>
          <a:custGeom>
            <a:avLst/>
            <a:gdLst/>
            <a:ahLst/>
            <a:rect l="l" t="t" r="r" b="b"/>
            <a:pathLst>
              <a:path w="671" h="2042">
                <a:moveTo>
                  <a:pt x="0" y="0"/>
                </a:moveTo>
                <a:lnTo>
                  <a:pt x="0" y="2042"/>
                </a:lnTo>
                <a:lnTo>
                  <a:pt x="671" y="2042"/>
                </a:lnTo>
              </a:path>
            </a:pathLst>
          </a:custGeom>
          <a:noFill/>
          <a:ln w="28440">
            <a:solidFill>
              <a:srgbClr val="c0c0c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518000" y="2855880"/>
            <a:ext cx="1800360" cy="472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 anchor="t">
            <a:noAutofit/>
          </a:bodyPr>
          <a:p>
            <a:pPr marL="219240" indent="-219240">
              <a:lnSpc>
                <a:spcPct val="95000"/>
              </a:lnSpc>
              <a:spcBef>
                <a:spcPts val="1301"/>
              </a:spcBef>
              <a:buClr>
                <a:srgbClr val="095ba6"/>
              </a:buClr>
              <a:buFont typeface="Frutiger 55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1" lang="en-US" sz="11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Transaction Leader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drafts the initial DASH*, seeks buy-in from management and establishes a time-table for approval.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95000"/>
              </a:lnSpc>
              <a:spcBef>
                <a:spcPts val="1301"/>
              </a:spcBef>
              <a:buClr>
                <a:srgbClr val="095ba6"/>
              </a:buClr>
              <a:buFont typeface="Frutiger 55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Initial draft of DASH* and economic model provided to </a:t>
            </a:r>
            <a:r>
              <a:rPr b="1" lang="en-US" sz="1100" strike="noStrike" u="none">
                <a:solidFill>
                  <a:srgbClr val="fe000c"/>
                </a:solidFill>
                <a:effectLst/>
                <a:uFillTx/>
                <a:latin typeface="Frutiger 55 Roman"/>
              </a:rPr>
              <a:t>Underwriting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at least 10 days prior to any movement of money (more time may be required if BOD authorization is needed).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494400" y="2701800"/>
            <a:ext cx="1714680" cy="4003920"/>
          </a:xfrm>
          <a:custGeom>
            <a:avLst/>
            <a:gdLst/>
            <a:ahLst/>
            <a:rect l="l" t="t" r="r" b="b"/>
            <a:pathLst>
              <a:path w="671" h="2042">
                <a:moveTo>
                  <a:pt x="0" y="0"/>
                </a:moveTo>
                <a:lnTo>
                  <a:pt x="0" y="2042"/>
                </a:lnTo>
                <a:lnTo>
                  <a:pt x="671" y="2042"/>
                </a:lnTo>
              </a:path>
            </a:pathLst>
          </a:custGeom>
          <a:noFill/>
          <a:ln w="28440">
            <a:solidFill>
              <a:srgbClr val="c0c0c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486480" y="2840040"/>
            <a:ext cx="1774800" cy="388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 anchor="t">
            <a:noAutofit/>
          </a:bodyPr>
          <a:p>
            <a:pPr marL="219240" indent="-219240">
              <a:lnSpc>
                <a:spcPct val="95000"/>
              </a:lnSpc>
              <a:spcBef>
                <a:spcPts val="1301"/>
              </a:spcBef>
              <a:buClr>
                <a:srgbClr val="ffbc01"/>
              </a:buClr>
              <a:buFont typeface="Frutiger 55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1" lang="en-US" sz="1100" strike="noStrike" u="none">
                <a:solidFill>
                  <a:srgbClr val="ffbc01"/>
                </a:solidFill>
                <a:effectLst/>
                <a:uFillTx/>
                <a:latin typeface="Frutiger 55 Roman"/>
              </a:rPr>
              <a:t>Global Finance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 provides FASH to </a:t>
            </a:r>
            <a:r>
              <a:rPr b="1" lang="en-US" sz="1100" strike="noStrike" u="none">
                <a:solidFill>
                  <a:srgbClr val="fe000c"/>
                </a:solidFill>
                <a:effectLst/>
                <a:uFillTx/>
                <a:latin typeface="Frutiger 55 Roman"/>
              </a:rPr>
              <a:t>Underwriting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prior to circulation of DASH*.  FASH will be circulated with DASH.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95000"/>
              </a:lnSpc>
              <a:spcBef>
                <a:spcPts val="1301"/>
              </a:spcBef>
              <a:buClr>
                <a:srgbClr val="008240"/>
              </a:buClr>
              <a:buFont typeface="Frutiger 55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95000"/>
              </a:lnSpc>
              <a:spcBef>
                <a:spcPts val="1301"/>
              </a:spcBef>
              <a:buClr>
                <a:srgbClr val="008240"/>
              </a:buClr>
              <a:buFont typeface="Frutiger 55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8583480" y="2711520"/>
            <a:ext cx="1714680" cy="4003560"/>
          </a:xfrm>
          <a:custGeom>
            <a:avLst/>
            <a:gdLst/>
            <a:ahLst/>
            <a:rect l="l" t="t" r="r" b="b"/>
            <a:pathLst>
              <a:path w="671" h="2042">
                <a:moveTo>
                  <a:pt x="0" y="0"/>
                </a:moveTo>
                <a:lnTo>
                  <a:pt x="0" y="2042"/>
                </a:lnTo>
                <a:lnTo>
                  <a:pt x="671" y="2042"/>
                </a:lnTo>
              </a:path>
            </a:pathLst>
          </a:custGeom>
          <a:noFill/>
          <a:ln w="28440">
            <a:solidFill>
              <a:srgbClr val="c0c0c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8575560" y="2849400"/>
            <a:ext cx="1990800" cy="388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 anchor="t">
            <a:noAutofit/>
          </a:bodyPr>
          <a:p>
            <a:pPr marL="219240" indent="-219240">
              <a:lnSpc>
                <a:spcPct val="95000"/>
              </a:lnSpc>
              <a:spcBef>
                <a:spcPts val="1301"/>
              </a:spcBef>
              <a:buClr>
                <a:srgbClr val="fe000c"/>
              </a:buClr>
              <a:buFont typeface="Frutiger 55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1" lang="en-US" sz="1100" strike="noStrike" u="none">
                <a:solidFill>
                  <a:srgbClr val="fe000c"/>
                </a:solidFill>
                <a:effectLst/>
                <a:uFillTx/>
                <a:latin typeface="Frutiger 55 Roman"/>
              </a:rPr>
              <a:t>Underwriting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is responsible for DASH* circulation.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95000"/>
              </a:lnSpc>
              <a:spcBef>
                <a:spcPts val="1301"/>
              </a:spcBef>
              <a:buClr>
                <a:srgbClr val="fe000c"/>
              </a:buClr>
              <a:buFont typeface="Frutiger 55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1" lang="en-US" sz="1100" strike="noStrike" u="none">
                <a:solidFill>
                  <a:srgbClr val="fe000c"/>
                </a:solidFill>
                <a:effectLst/>
                <a:uFillTx/>
                <a:latin typeface="Frutiger 55 Roman"/>
              </a:rPr>
              <a:t>Underwriting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will promptly provide </a:t>
            </a:r>
            <a:r>
              <a:rPr b="1" lang="en-US" sz="1100" strike="noStrike" u="none">
                <a:solidFill>
                  <a:srgbClr val="0000ff"/>
                </a:solidFill>
                <a:effectLst/>
                <a:uFillTx/>
                <a:latin typeface="Frutiger 55 Roman"/>
              </a:rPr>
              <a:t>Accounting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with fully executed DASH* to set approved budget limits.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95000"/>
              </a:lnSpc>
              <a:spcBef>
                <a:spcPts val="1301"/>
              </a:spcBef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1" lang="en-US" sz="1100" strike="noStrike" u="none">
                <a:solidFill>
                  <a:srgbClr val="fe000c"/>
                </a:solidFill>
                <a:effectLst/>
                <a:uFillTx/>
                <a:latin typeface="Frutiger 55 Roman"/>
              </a:rPr>
              <a:t>	</a:t>
            </a:r>
            <a:r>
              <a:rPr b="1" lang="en-US" sz="1100" strike="noStrike" u="none">
                <a:solidFill>
                  <a:srgbClr val="fe000c"/>
                </a:solidFill>
                <a:effectLst/>
                <a:uFillTx/>
                <a:latin typeface="Frutiger 55 Roman"/>
              </a:rPr>
              <a:t>NOTE:  Deals seeking approval using an I-DASH are not required to be routed through Underwriting.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95000"/>
              </a:lnSpc>
              <a:spcBef>
                <a:spcPts val="1301"/>
              </a:spcBef>
              <a:buClr>
                <a:srgbClr val="fe000c"/>
              </a:buClr>
              <a:buFont typeface="Frutiger 55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19240" indent="-219240">
              <a:lnSpc>
                <a:spcPct val="95000"/>
              </a:lnSpc>
              <a:spcBef>
                <a:spcPts val="1301"/>
              </a:spcBef>
              <a:buClr>
                <a:srgbClr val="fe000c"/>
              </a:buClr>
              <a:buFont typeface="Frutiger 55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0679040" y="2711520"/>
            <a:ext cx="1714680" cy="4003560"/>
          </a:xfrm>
          <a:custGeom>
            <a:avLst/>
            <a:gdLst/>
            <a:ahLst/>
            <a:rect l="l" t="t" r="r" b="b"/>
            <a:pathLst>
              <a:path w="671" h="2042">
                <a:moveTo>
                  <a:pt x="0" y="0"/>
                </a:moveTo>
                <a:lnTo>
                  <a:pt x="0" y="2042"/>
                </a:lnTo>
                <a:lnTo>
                  <a:pt x="671" y="2042"/>
                </a:lnTo>
              </a:path>
            </a:pathLst>
          </a:custGeom>
          <a:noFill/>
          <a:ln w="28440">
            <a:solidFill>
              <a:srgbClr val="c0c0c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0671120" y="2849400"/>
            <a:ext cx="1774800" cy="388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480" rIns="105480" tIns="52920" bIns="52920" anchor="t">
            <a:noAutofit/>
          </a:bodyPr>
          <a:p>
            <a:pPr marL="219240" indent="-219240">
              <a:lnSpc>
                <a:spcPct val="95000"/>
              </a:lnSpc>
              <a:spcBef>
                <a:spcPts val="1301"/>
              </a:spcBef>
              <a:buClr>
                <a:srgbClr val="800080"/>
              </a:buClr>
              <a:buFont typeface="Frutiger 55 Roman"/>
              <a:buChar char="•"/>
              <a:tabLst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1" lang="en-US" sz="1100" strike="noStrike" u="none">
                <a:solidFill>
                  <a:srgbClr val="800080"/>
                </a:solidFill>
                <a:effectLst/>
                <a:uFillTx/>
                <a:latin typeface="Frutiger 55 Roman"/>
              </a:rPr>
              <a:t>Accounting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shall keep records of all expenditures, maintain responsibility for approved budget compliance and sign off on all contracts and money transfers PRIOR to execution.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" name=""/>
          <p:cNvGrpSpPr/>
          <p:nvPr/>
        </p:nvGrpSpPr>
        <p:grpSpPr>
          <a:xfrm>
            <a:off x="2620800" y="1820880"/>
            <a:ext cx="1376640" cy="785880"/>
            <a:chOff x="2620800" y="1820880"/>
            <a:chExt cx="1376640" cy="785880"/>
          </a:xfrm>
        </p:grpSpPr>
        <p:sp>
          <p:nvSpPr>
            <p:cNvPr id="43" name=""/>
            <p:cNvSpPr/>
            <p:nvPr/>
          </p:nvSpPr>
          <p:spPr>
            <a:xfrm>
              <a:off x="2620800" y="1820880"/>
              <a:ext cx="1376640" cy="785880"/>
            </a:xfrm>
            <a:prstGeom prst="roundRect">
              <a:avLst>
                <a:gd name="adj" fmla="val 16667"/>
              </a:avLst>
            </a:prstGeom>
            <a:solidFill>
              <a:srgbClr val="008240"/>
            </a:solidFill>
            <a:ln w="3816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2655000" y="1914840"/>
              <a:ext cx="1296360" cy="55404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117720" rIns="117720" tIns="58680" bIns="58680" anchor="ctr" anchorCtr="1">
              <a:noAutofit/>
            </a:bodyPr>
            <a:p>
              <a:pPr algn="ctr">
                <a:lnSpc>
                  <a:spcPct val="95000"/>
                </a:lnSpc>
                <a:tabLst>
                  <a:tab algn="l" pos="0"/>
                  <a:tab algn="l" pos="1176480"/>
                  <a:tab algn="l" pos="2352600"/>
                  <a:tab algn="l" pos="3529080"/>
                  <a:tab algn="l" pos="4705200"/>
                  <a:tab algn="l" pos="5881680"/>
                  <a:tab algn="l" pos="7058160"/>
                  <a:tab algn="l" pos="8234280"/>
                  <a:tab algn="l" pos="9410760"/>
                  <a:tab algn="l" pos="1058688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Frutiger 55 Roman"/>
                </a:rPr>
                <a:t>LEGAL DEPARTMENT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" name=""/>
          <p:cNvSpPr/>
          <p:nvPr/>
        </p:nvSpPr>
        <p:spPr>
          <a:xfrm>
            <a:off x="4748040" y="1820880"/>
            <a:ext cx="1376640" cy="78588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381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648320" y="1914480"/>
            <a:ext cx="1622160" cy="5540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17720" rIns="117720" tIns="58680" bIns="58680" anchor="ctr" anchorCtr="1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REGIONAL MANAGERS / TRANSACTION LEADERS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805440" y="1814400"/>
            <a:ext cx="1376640" cy="785880"/>
          </a:xfrm>
          <a:prstGeom prst="roundRect">
            <a:avLst>
              <a:gd name="adj" fmla="val 16667"/>
            </a:avLst>
          </a:prstGeom>
          <a:solidFill>
            <a:srgbClr val="ffbc01"/>
          </a:solidFill>
          <a:ln w="38160">
            <a:solidFill>
              <a:srgbClr val="ffbc0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840360" y="1908000"/>
            <a:ext cx="1295640" cy="5540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17720" rIns="117720" tIns="58680" bIns="58680" anchor="ctr" anchorCtr="1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GLOBAL 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910720" y="1808280"/>
            <a:ext cx="1376280" cy="78552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3816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810640" y="1901880"/>
            <a:ext cx="1622520" cy="5540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17720" rIns="117720" tIns="58680" bIns="58680" anchor="ctr" anchorCtr="1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UNDERWRITING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0952280" y="1817640"/>
            <a:ext cx="1376280" cy="785880"/>
          </a:xfrm>
          <a:prstGeom prst="roundRect">
            <a:avLst>
              <a:gd name="adj" fmla="val 16667"/>
            </a:avLst>
          </a:prstGeom>
          <a:solidFill>
            <a:srgbClr val="800080"/>
          </a:solidFill>
          <a:ln w="38160">
            <a:solidFill>
              <a:srgbClr val="8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0852200" y="1911240"/>
            <a:ext cx="1622520" cy="5540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117720" rIns="117720" tIns="58680" bIns="58680" anchor="ctr" anchorCtr="1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1176480"/>
                <a:tab algn="l" pos="2352600"/>
                <a:tab algn="l" pos="3529080"/>
                <a:tab algn="l" pos="4705200"/>
                <a:tab algn="l" pos="5881680"/>
                <a:tab algn="l" pos="7058160"/>
                <a:tab algn="l" pos="8234280"/>
                <a:tab algn="l" pos="9410760"/>
                <a:tab algn="l" pos="1058688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55 Roman"/>
              </a:rPr>
              <a:t>ACCOUNTING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" name=""/>
          <p:cNvGrpSpPr/>
          <p:nvPr/>
        </p:nvGrpSpPr>
        <p:grpSpPr>
          <a:xfrm>
            <a:off x="2093760" y="1956960"/>
            <a:ext cx="413640" cy="472680"/>
            <a:chOff x="2093760" y="1956960"/>
            <a:chExt cx="413640" cy="472680"/>
          </a:xfrm>
        </p:grpSpPr>
        <p:sp>
          <p:nvSpPr>
            <p:cNvPr id="54" name=""/>
            <p:cNvSpPr/>
            <p:nvPr/>
          </p:nvSpPr>
          <p:spPr>
            <a:xfrm flipH="1" rot="16200000">
              <a:off x="2167200" y="2014200"/>
              <a:ext cx="208440" cy="355680"/>
            </a:xfrm>
            <a:custGeom>
              <a:avLst/>
              <a:gdLst>
                <a:gd name="textAreaLeft" fmla="*/ 30240 w 208440"/>
                <a:gd name="textAreaRight" fmla="*/ 178200 w 208440"/>
                <a:gd name="textAreaTop" fmla="*/ 30240 h 355680"/>
                <a:gd name="textAreaBottom" fmla="*/ 325440 h 355680"/>
              </a:gdLst>
              <a:ahLst/>
              <a:cxnLst/>
              <a:rect l="textAreaLeft" t="textAreaTop" r="textAreaRight" b="textAreaBottom"/>
              <a:pathLst>
                <a:path w="21600" h="36832">
                  <a:moveTo>
                    <a:pt x="10800" y="0"/>
                  </a:moveTo>
                  <a:arcTo wR="10800" hR="10800" stAng="16200000" swAng="-5400000"/>
                  <a:lnTo>
                    <a:pt x="0" y="26032"/>
                  </a:lnTo>
                  <a:arcTo wR="10800" hR="10800" stAng="10800000" swAng="-5400000"/>
                  <a:lnTo>
                    <a:pt x="10800" y="36832"/>
                  </a:lnTo>
                  <a:arcTo wR="10800" hR="10800" stAng="5400000" swAng="-5400000"/>
                  <a:lnTo>
                    <a:pt x="21600" y="10800"/>
                  </a:lnTo>
                  <a:arcTo wR="10800" hR="10800" stAng="0" swAng="-5400000"/>
                  <a:close/>
                </a:path>
              </a:pathLst>
            </a:cu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 flipH="1" rot="5400000">
              <a:off x="2210400" y="2133000"/>
              <a:ext cx="472680" cy="120600"/>
            </a:xfrm>
            <a:prstGeom prst="triangle">
              <a:avLst>
                <a:gd name="adj" fmla="val 50000"/>
              </a:avLst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6480" bIns="-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6" name=""/>
          <p:cNvGrpSpPr/>
          <p:nvPr/>
        </p:nvGrpSpPr>
        <p:grpSpPr>
          <a:xfrm>
            <a:off x="4135320" y="1966680"/>
            <a:ext cx="413640" cy="472680"/>
            <a:chOff x="4135320" y="1966680"/>
            <a:chExt cx="413640" cy="472680"/>
          </a:xfrm>
        </p:grpSpPr>
        <p:sp>
          <p:nvSpPr>
            <p:cNvPr id="57" name=""/>
            <p:cNvSpPr/>
            <p:nvPr/>
          </p:nvSpPr>
          <p:spPr>
            <a:xfrm flipH="1" rot="16200000">
              <a:off x="4208760" y="2023920"/>
              <a:ext cx="208440" cy="355680"/>
            </a:xfrm>
            <a:custGeom>
              <a:avLst/>
              <a:gdLst>
                <a:gd name="textAreaLeft" fmla="*/ 30240 w 208440"/>
                <a:gd name="textAreaRight" fmla="*/ 178200 w 208440"/>
                <a:gd name="textAreaTop" fmla="*/ 30240 h 355680"/>
                <a:gd name="textAreaBottom" fmla="*/ 325440 h 355680"/>
              </a:gdLst>
              <a:ahLst/>
              <a:cxnLst/>
              <a:rect l="textAreaLeft" t="textAreaTop" r="textAreaRight" b="textAreaBottom"/>
              <a:pathLst>
                <a:path w="21600" h="36832">
                  <a:moveTo>
                    <a:pt x="10800" y="0"/>
                  </a:moveTo>
                  <a:arcTo wR="10800" hR="10800" stAng="16200000" swAng="-5400000"/>
                  <a:lnTo>
                    <a:pt x="0" y="26032"/>
                  </a:lnTo>
                  <a:arcTo wR="10800" hR="10800" stAng="10800000" swAng="-5400000"/>
                  <a:lnTo>
                    <a:pt x="10800" y="36832"/>
                  </a:lnTo>
                  <a:arcTo wR="10800" hR="10800" stAng="5400000" swAng="-5400000"/>
                  <a:lnTo>
                    <a:pt x="21600" y="10800"/>
                  </a:lnTo>
                  <a:arcTo wR="10800" hR="10800" stAng="0" swAng="-5400000"/>
                  <a:close/>
                </a:path>
              </a:pathLst>
            </a:cu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 flipH="1" rot="5400000">
              <a:off x="4251960" y="2142720"/>
              <a:ext cx="472680" cy="120600"/>
            </a:xfrm>
            <a:prstGeom prst="triangle">
              <a:avLst>
                <a:gd name="adj" fmla="val 50000"/>
              </a:avLst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6480" bIns="-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9" name=""/>
          <p:cNvGrpSpPr/>
          <p:nvPr/>
        </p:nvGrpSpPr>
        <p:grpSpPr>
          <a:xfrm>
            <a:off x="6256440" y="1960200"/>
            <a:ext cx="413640" cy="472680"/>
            <a:chOff x="6256440" y="1960200"/>
            <a:chExt cx="413640" cy="472680"/>
          </a:xfrm>
        </p:grpSpPr>
        <p:sp>
          <p:nvSpPr>
            <p:cNvPr id="60" name=""/>
            <p:cNvSpPr/>
            <p:nvPr/>
          </p:nvSpPr>
          <p:spPr>
            <a:xfrm flipH="1" rot="16200000">
              <a:off x="6329880" y="2017440"/>
              <a:ext cx="208440" cy="355680"/>
            </a:xfrm>
            <a:custGeom>
              <a:avLst/>
              <a:gdLst>
                <a:gd name="textAreaLeft" fmla="*/ 30240 w 208440"/>
                <a:gd name="textAreaRight" fmla="*/ 178200 w 208440"/>
                <a:gd name="textAreaTop" fmla="*/ 30240 h 355680"/>
                <a:gd name="textAreaBottom" fmla="*/ 325440 h 355680"/>
              </a:gdLst>
              <a:ahLst/>
              <a:cxnLst/>
              <a:rect l="textAreaLeft" t="textAreaTop" r="textAreaRight" b="textAreaBottom"/>
              <a:pathLst>
                <a:path w="21600" h="36832">
                  <a:moveTo>
                    <a:pt x="10800" y="0"/>
                  </a:moveTo>
                  <a:arcTo wR="10800" hR="10800" stAng="16200000" swAng="-5400000"/>
                  <a:lnTo>
                    <a:pt x="0" y="26032"/>
                  </a:lnTo>
                  <a:arcTo wR="10800" hR="10800" stAng="10800000" swAng="-5400000"/>
                  <a:lnTo>
                    <a:pt x="10800" y="36832"/>
                  </a:lnTo>
                  <a:arcTo wR="10800" hR="10800" stAng="5400000" swAng="-5400000"/>
                  <a:lnTo>
                    <a:pt x="21600" y="10800"/>
                  </a:lnTo>
                  <a:arcTo wR="10800" hR="10800" stAng="0" swAng="-5400000"/>
                  <a:close/>
                </a:path>
              </a:pathLst>
            </a:cu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 flipH="1" rot="5400000">
              <a:off x="6373080" y="2136240"/>
              <a:ext cx="472680" cy="120600"/>
            </a:xfrm>
            <a:prstGeom prst="triangle">
              <a:avLst>
                <a:gd name="adj" fmla="val 50000"/>
              </a:avLst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6480" bIns="-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2" name=""/>
          <p:cNvGrpSpPr/>
          <p:nvPr/>
        </p:nvGrpSpPr>
        <p:grpSpPr>
          <a:xfrm>
            <a:off x="8329680" y="1953720"/>
            <a:ext cx="413640" cy="472680"/>
            <a:chOff x="8329680" y="1953720"/>
            <a:chExt cx="413640" cy="472680"/>
          </a:xfrm>
        </p:grpSpPr>
        <p:sp>
          <p:nvSpPr>
            <p:cNvPr id="63" name=""/>
            <p:cNvSpPr/>
            <p:nvPr/>
          </p:nvSpPr>
          <p:spPr>
            <a:xfrm flipH="1" rot="16200000">
              <a:off x="8403120" y="2010960"/>
              <a:ext cx="208440" cy="355680"/>
            </a:xfrm>
            <a:custGeom>
              <a:avLst/>
              <a:gdLst>
                <a:gd name="textAreaLeft" fmla="*/ 30240 w 208440"/>
                <a:gd name="textAreaRight" fmla="*/ 178200 w 208440"/>
                <a:gd name="textAreaTop" fmla="*/ 30240 h 355680"/>
                <a:gd name="textAreaBottom" fmla="*/ 325440 h 355680"/>
              </a:gdLst>
              <a:ahLst/>
              <a:cxnLst/>
              <a:rect l="textAreaLeft" t="textAreaTop" r="textAreaRight" b="textAreaBottom"/>
              <a:pathLst>
                <a:path w="21600" h="36832">
                  <a:moveTo>
                    <a:pt x="10800" y="0"/>
                  </a:moveTo>
                  <a:arcTo wR="10800" hR="10800" stAng="16200000" swAng="-5400000"/>
                  <a:lnTo>
                    <a:pt x="0" y="26032"/>
                  </a:lnTo>
                  <a:arcTo wR="10800" hR="10800" stAng="10800000" swAng="-5400000"/>
                  <a:lnTo>
                    <a:pt x="10800" y="36832"/>
                  </a:lnTo>
                  <a:arcTo wR="10800" hR="10800" stAng="5400000" swAng="-5400000"/>
                  <a:lnTo>
                    <a:pt x="21600" y="10800"/>
                  </a:lnTo>
                  <a:arcTo wR="10800" hR="10800" stAng="0" swAng="-5400000"/>
                  <a:close/>
                </a:path>
              </a:pathLst>
            </a:cu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 flipH="1" rot="5400000">
              <a:off x="8446320" y="2129760"/>
              <a:ext cx="472680" cy="120600"/>
            </a:xfrm>
            <a:prstGeom prst="triangle">
              <a:avLst>
                <a:gd name="adj" fmla="val 50000"/>
              </a:avLst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6480" bIns="-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5" name=""/>
          <p:cNvGrpSpPr/>
          <p:nvPr/>
        </p:nvGrpSpPr>
        <p:grpSpPr>
          <a:xfrm>
            <a:off x="10387080" y="1963440"/>
            <a:ext cx="413640" cy="472680"/>
            <a:chOff x="10387080" y="1963440"/>
            <a:chExt cx="413640" cy="472680"/>
          </a:xfrm>
        </p:grpSpPr>
        <p:sp>
          <p:nvSpPr>
            <p:cNvPr id="66" name=""/>
            <p:cNvSpPr/>
            <p:nvPr/>
          </p:nvSpPr>
          <p:spPr>
            <a:xfrm flipH="1" rot="16200000">
              <a:off x="10460520" y="2020680"/>
              <a:ext cx="208440" cy="355680"/>
            </a:xfrm>
            <a:custGeom>
              <a:avLst/>
              <a:gdLst>
                <a:gd name="textAreaLeft" fmla="*/ 30240 w 208440"/>
                <a:gd name="textAreaRight" fmla="*/ 178200 w 208440"/>
                <a:gd name="textAreaTop" fmla="*/ 30240 h 355680"/>
                <a:gd name="textAreaBottom" fmla="*/ 325440 h 355680"/>
              </a:gdLst>
              <a:ahLst/>
              <a:cxnLst/>
              <a:rect l="textAreaLeft" t="textAreaTop" r="textAreaRight" b="textAreaBottom"/>
              <a:pathLst>
                <a:path w="21600" h="36832">
                  <a:moveTo>
                    <a:pt x="10800" y="0"/>
                  </a:moveTo>
                  <a:arcTo wR="10800" hR="10800" stAng="16200000" swAng="-5400000"/>
                  <a:lnTo>
                    <a:pt x="0" y="26032"/>
                  </a:lnTo>
                  <a:arcTo wR="10800" hR="10800" stAng="10800000" swAng="-5400000"/>
                  <a:lnTo>
                    <a:pt x="10800" y="36832"/>
                  </a:lnTo>
                  <a:arcTo wR="10800" hR="10800" stAng="5400000" swAng="-5400000"/>
                  <a:lnTo>
                    <a:pt x="21600" y="10800"/>
                  </a:lnTo>
                  <a:arcTo wR="10800" hR="10800" stAng="0" swAng="-5400000"/>
                  <a:close/>
                </a:path>
              </a:pathLst>
            </a:cu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 flipH="1" rot="5400000">
              <a:off x="10503720" y="2139480"/>
              <a:ext cx="472680" cy="120600"/>
            </a:xfrm>
            <a:prstGeom prst="triangle">
              <a:avLst>
                <a:gd name="adj" fmla="val 50000"/>
              </a:avLst>
            </a:prstGeom>
            <a:solidFill>
              <a:srgbClr val="c0c0c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-6480" bIns="-6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8" name=""/>
          <p:cNvSpPr/>
          <p:nvPr/>
        </p:nvSpPr>
        <p:spPr>
          <a:xfrm>
            <a:off x="1320840" y="6811920"/>
            <a:ext cx="10845720" cy="6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5000"/>
              </a:lnSpc>
              <a:spcBef>
                <a:spcPts val="13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*If request results in &lt;$2.5 million of total exposure for a Conforming transaction, </a:t>
            </a:r>
            <a:r>
              <a:rPr b="1" lang="en-US" sz="11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Transaction Leader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may use I-DASH for approval within the Americas.  If request is =&gt;$2.5 million, a regular DASH is required.  </a:t>
            </a:r>
            <a:r>
              <a:rPr b="1" lang="en-US" sz="1100" strike="noStrike" u="none">
                <a:solidFill>
                  <a:srgbClr val="095ba6"/>
                </a:solidFill>
                <a:effectLst/>
                <a:uFillTx/>
                <a:latin typeface="Frutiger 55 Roman"/>
              </a:rPr>
              <a:t>Transaction Leader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is responsible for securing necessary approvals within the Americas for I-DASHs.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B63093E-4563-4EF8-A6B8-5DB22CE48701}" type="slidenum">
              <a:t>1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2000-02-24T18:09:27Z</dcterms:created>
  <dc:creator>Mary Kay Moore</dc:creator>
  <dc:description/>
  <dc:language>en-US</dc:language>
  <cp:lastModifiedBy>cschneid</cp:lastModifiedBy>
  <cp:lastPrinted>2000-03-01T16:58:23Z</cp:lastPrinted>
  <dcterms:modified xsi:type="dcterms:W3CDTF">2001-10-03T16:35:41Z</dcterms:modified>
  <cp:revision>431</cp:revision>
  <dc:subject/>
  <dc:title>No Slide Title</dc:title>
</cp:coreProperties>
</file>