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media/image1.wmf" ContentType="image/x-wmf"/>
  <Override PartName="/ppt/media/image2.wmf" ContentType="image/x-wmf"/>
  <Override PartName="/ppt/media/image3.png" ContentType="image/png"/>
  <Override PartName="/ppt/media/image4.png" ContentType="image/png"/>
  <Override PartName="/ppt/media/image5.wmf" ContentType="image/x-wmf"/>
  <Override PartName="/ppt/media/image6.wmf" ContentType="image/x-wmf"/>
  <Override PartName="/ppt/slides/slide1.xml" ContentType="application/vnd.openxmlformats-officedocument.presentationml.slide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_rels/notesSlide11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6.xml.rels" ContentType="application/vnd.openxmlformats-package.relationships+xml"/>
  <Override PartName="/ppt/notesSlides/_rels/notesSlide1.xml.rels" ContentType="application/vnd.openxmlformats-package.relationships+xml"/>
  <Override PartName="/ppt/notesSlides/notesSlide1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0"/>
            <a:ext cx="6858000" cy="9295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hdr"/>
          </p:nvPr>
        </p:nvSpPr>
        <p:spPr>
          <a:xfrm>
            <a:off x="1404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1"/>
          </p:nvPr>
        </p:nvSpPr>
        <p:spPr>
          <a:xfrm>
            <a:off x="387648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sldImg"/>
          </p:nvPr>
        </p:nvSpPr>
        <p:spPr>
          <a:xfrm>
            <a:off x="1135080" y="716040"/>
            <a:ext cx="4619520" cy="34653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move the slide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900000" y="4411440"/>
            <a:ext cx="5058000" cy="41749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5360" bIns="4536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ftr" idx="2"/>
          </p:nvPr>
        </p:nvSpPr>
        <p:spPr>
          <a:xfrm>
            <a:off x="1404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6"/>
          <p:cNvSpPr>
            <a:spLocks noGrp="1"/>
          </p:cNvSpPr>
          <p:nvPr>
            <p:ph type="sldNum" idx="3"/>
          </p:nvPr>
        </p:nvSpPr>
        <p:spPr>
          <a:xfrm>
            <a:off x="387648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lstStyle>
            <a:lvl1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  <a:def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79D66D77-956C-49F1-AF27-3A772A3D32E5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"/>
          <p:cNvSpPr txBox="1"/>
          <p:nvPr/>
        </p:nvSpPr>
        <p:spPr>
          <a:xfrm>
            <a:off x="387648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829C255A-D66A-484A-8DFB-E6EE1F0E5FA3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 txBox="1"/>
          <p:nvPr/>
        </p:nvSpPr>
        <p:spPr>
          <a:xfrm>
            <a:off x="1404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3" name=""/>
          <p:cNvSpPr txBox="1"/>
          <p:nvPr/>
        </p:nvSpPr>
        <p:spPr>
          <a:xfrm>
            <a:off x="1404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4" name=""/>
          <p:cNvSpPr txBox="1"/>
          <p:nvPr/>
        </p:nvSpPr>
        <p:spPr>
          <a:xfrm>
            <a:off x="387648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3889440" y="-3240"/>
            <a:ext cx="29685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6" name=""/>
          <p:cNvSpPr/>
          <p:nvPr/>
        </p:nvSpPr>
        <p:spPr>
          <a:xfrm>
            <a:off x="3889440" y="8834400"/>
            <a:ext cx="296856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7" name=""/>
          <p:cNvSpPr/>
          <p:nvPr/>
        </p:nvSpPr>
        <p:spPr>
          <a:xfrm>
            <a:off x="-1440" y="8834400"/>
            <a:ext cx="296676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8" name=""/>
          <p:cNvSpPr/>
          <p:nvPr/>
        </p:nvSpPr>
        <p:spPr>
          <a:xfrm>
            <a:off x="-1440" y="-3240"/>
            <a:ext cx="29667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3889440" y="-3240"/>
            <a:ext cx="296856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0" name=""/>
          <p:cNvSpPr/>
          <p:nvPr/>
        </p:nvSpPr>
        <p:spPr>
          <a:xfrm>
            <a:off x="-1440" y="8834400"/>
            <a:ext cx="296676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1" name=""/>
          <p:cNvSpPr/>
          <p:nvPr/>
        </p:nvSpPr>
        <p:spPr>
          <a:xfrm>
            <a:off x="-1440" y="-3240"/>
            <a:ext cx="296676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2" name="PlaceHolder 1"/>
          <p:cNvSpPr>
            <a:spLocks noGrp="1"/>
          </p:cNvSpPr>
          <p:nvPr>
            <p:ph type="sldImg"/>
          </p:nvPr>
        </p:nvSpPr>
        <p:spPr>
          <a:xfrm>
            <a:off x="1116000" y="700200"/>
            <a:ext cx="4633920" cy="3475080"/>
          </a:xfrm>
          <a:prstGeom prst="rect">
            <a:avLst/>
          </a:prstGeom>
          <a:ln w="0">
            <a:noFill/>
          </a:ln>
        </p:spPr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907920" y="4406760"/>
            <a:ext cx="5037120" cy="418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"/>
          <p:cNvSpPr txBox="1"/>
          <p:nvPr/>
        </p:nvSpPr>
        <p:spPr>
          <a:xfrm>
            <a:off x="387648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E2FA76C2-CD24-4BB6-AB6D-5BCCAC9C6E5C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3" name=""/>
          <p:cNvSpPr txBox="1"/>
          <p:nvPr/>
        </p:nvSpPr>
        <p:spPr>
          <a:xfrm>
            <a:off x="1404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4" name=""/>
          <p:cNvSpPr txBox="1"/>
          <p:nvPr/>
        </p:nvSpPr>
        <p:spPr>
          <a:xfrm>
            <a:off x="1404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5" name=""/>
          <p:cNvSpPr txBox="1"/>
          <p:nvPr/>
        </p:nvSpPr>
        <p:spPr>
          <a:xfrm>
            <a:off x="387648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6" name=""/>
          <p:cNvSpPr/>
          <p:nvPr/>
        </p:nvSpPr>
        <p:spPr>
          <a:xfrm>
            <a:off x="3889440" y="-3240"/>
            <a:ext cx="29685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7" name=""/>
          <p:cNvSpPr/>
          <p:nvPr/>
        </p:nvSpPr>
        <p:spPr>
          <a:xfrm>
            <a:off x="3889440" y="8834400"/>
            <a:ext cx="296856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9080" rIns="19080" tIns="0" bIns="0" anchor="b">
            <a:noAutofit/>
          </a:bodyPr>
          <a:p>
            <a:pPr algn="r">
              <a:tabLst>
                <a:tab algn="l" pos="0"/>
                <a:tab algn="l" pos="925560"/>
                <a:tab algn="l" pos="1851120"/>
                <a:tab algn="l" pos="2776680"/>
                <a:tab algn="l" pos="3701880"/>
                <a:tab algn="l" pos="4627440"/>
                <a:tab algn="l" pos="5553000"/>
                <a:tab algn="l" pos="6478560"/>
                <a:tab algn="l" pos="7404120"/>
                <a:tab algn="l" pos="8329680"/>
                <a:tab algn="l" pos="9255240"/>
                <a:tab algn="l" pos="101808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8" name=""/>
          <p:cNvSpPr/>
          <p:nvPr/>
        </p:nvSpPr>
        <p:spPr>
          <a:xfrm>
            <a:off x="-1440" y="8834400"/>
            <a:ext cx="296676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9" name=""/>
          <p:cNvSpPr/>
          <p:nvPr/>
        </p:nvSpPr>
        <p:spPr>
          <a:xfrm>
            <a:off x="-1440" y="-3240"/>
            <a:ext cx="2966760" cy="46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0" name=""/>
          <p:cNvSpPr/>
          <p:nvPr/>
        </p:nvSpPr>
        <p:spPr>
          <a:xfrm>
            <a:off x="3889440" y="-3240"/>
            <a:ext cx="296856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1" name=""/>
          <p:cNvSpPr/>
          <p:nvPr/>
        </p:nvSpPr>
        <p:spPr>
          <a:xfrm>
            <a:off x="-1440" y="8834400"/>
            <a:ext cx="2966760" cy="463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2" name=""/>
          <p:cNvSpPr/>
          <p:nvPr/>
        </p:nvSpPr>
        <p:spPr>
          <a:xfrm>
            <a:off x="-1440" y="-3240"/>
            <a:ext cx="296676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3" name="PlaceHolder 1"/>
          <p:cNvSpPr>
            <a:spLocks noGrp="1"/>
          </p:cNvSpPr>
          <p:nvPr>
            <p:ph type="sldImg"/>
          </p:nvPr>
        </p:nvSpPr>
        <p:spPr>
          <a:xfrm>
            <a:off x="1116000" y="700200"/>
            <a:ext cx="4633920" cy="3475080"/>
          </a:xfrm>
          <a:prstGeom prst="rect">
            <a:avLst/>
          </a:prstGeom>
          <a:ln w="0">
            <a:noFill/>
          </a:ln>
        </p:spPr>
      </p:sp>
      <p:sp>
        <p:nvSpPr>
          <p:cNvPr id="204" name="PlaceHolder 2"/>
          <p:cNvSpPr>
            <a:spLocks noGrp="1"/>
          </p:cNvSpPr>
          <p:nvPr>
            <p:ph type="body"/>
          </p:nvPr>
        </p:nvSpPr>
        <p:spPr>
          <a:xfrm>
            <a:off x="907920" y="4406760"/>
            <a:ext cx="5037120" cy="418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"/>
          <p:cNvSpPr txBox="1"/>
          <p:nvPr/>
        </p:nvSpPr>
        <p:spPr>
          <a:xfrm>
            <a:off x="387648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FA9F4A1F-0F75-4C9F-9084-A0C1CF984989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5" name=""/>
          <p:cNvSpPr txBox="1"/>
          <p:nvPr/>
        </p:nvSpPr>
        <p:spPr>
          <a:xfrm>
            <a:off x="1404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6" name=""/>
          <p:cNvSpPr txBox="1"/>
          <p:nvPr/>
        </p:nvSpPr>
        <p:spPr>
          <a:xfrm>
            <a:off x="1404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7" name=""/>
          <p:cNvSpPr txBox="1"/>
          <p:nvPr/>
        </p:nvSpPr>
        <p:spPr>
          <a:xfrm>
            <a:off x="387648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8" name="PlaceHolder 1"/>
          <p:cNvSpPr>
            <a:spLocks noGrp="1"/>
          </p:cNvSpPr>
          <p:nvPr>
            <p:ph type="sldImg"/>
          </p:nvPr>
        </p:nvSpPr>
        <p:spPr>
          <a:xfrm>
            <a:off x="110484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179" name="PlaceHolder 2"/>
          <p:cNvSpPr>
            <a:spLocks noGrp="1"/>
          </p:cNvSpPr>
          <p:nvPr>
            <p:ph type="body"/>
          </p:nvPr>
        </p:nvSpPr>
        <p:spPr>
          <a:xfrm>
            <a:off x="914400" y="4416120"/>
            <a:ext cx="5029200" cy="4182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"/>
          <p:cNvSpPr txBox="1"/>
          <p:nvPr/>
        </p:nvSpPr>
        <p:spPr>
          <a:xfrm>
            <a:off x="387648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643C7E6C-E037-4121-9F82-C00030731397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1" name=""/>
          <p:cNvSpPr txBox="1"/>
          <p:nvPr/>
        </p:nvSpPr>
        <p:spPr>
          <a:xfrm>
            <a:off x="1404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2" name=""/>
          <p:cNvSpPr txBox="1"/>
          <p:nvPr/>
        </p:nvSpPr>
        <p:spPr>
          <a:xfrm>
            <a:off x="1404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3" name=""/>
          <p:cNvSpPr txBox="1"/>
          <p:nvPr/>
        </p:nvSpPr>
        <p:spPr>
          <a:xfrm>
            <a:off x="387648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4" name="PlaceHolder 1"/>
          <p:cNvSpPr>
            <a:spLocks noGrp="1"/>
          </p:cNvSpPr>
          <p:nvPr>
            <p:ph type="sldImg"/>
          </p:nvPr>
        </p:nvSpPr>
        <p:spPr>
          <a:xfrm>
            <a:off x="1104840" y="696960"/>
            <a:ext cx="4648320" cy="3486240"/>
          </a:xfrm>
          <a:prstGeom prst="rect">
            <a:avLst/>
          </a:prstGeom>
          <a:ln w="0">
            <a:noFill/>
          </a:ln>
        </p:spPr>
      </p:sp>
      <p:sp>
        <p:nvSpPr>
          <p:cNvPr id="185" name="PlaceHolder 2"/>
          <p:cNvSpPr>
            <a:spLocks noGrp="1"/>
          </p:cNvSpPr>
          <p:nvPr>
            <p:ph type="body"/>
          </p:nvPr>
        </p:nvSpPr>
        <p:spPr>
          <a:xfrm>
            <a:off x="914400" y="4416120"/>
            <a:ext cx="5029200" cy="4182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"/>
          <p:cNvSpPr txBox="1"/>
          <p:nvPr/>
        </p:nvSpPr>
        <p:spPr>
          <a:xfrm>
            <a:off x="387648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fld id="{988A9A37-169D-41BA-83A5-59FAF8E131CB}" type="slidenum"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7" name=""/>
          <p:cNvSpPr txBox="1"/>
          <p:nvPr/>
        </p:nvSpPr>
        <p:spPr>
          <a:xfrm>
            <a:off x="14040" y="88149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b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8" name=""/>
          <p:cNvSpPr txBox="1"/>
          <p:nvPr/>
        </p:nvSpPr>
        <p:spPr>
          <a:xfrm>
            <a:off x="1404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&lt;header&gt;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9" name=""/>
          <p:cNvSpPr txBox="1"/>
          <p:nvPr/>
        </p:nvSpPr>
        <p:spPr>
          <a:xfrm>
            <a:off x="3876480" y="20160"/>
            <a:ext cx="2966760" cy="460440"/>
          </a:xfrm>
          <a:prstGeom prst="rect">
            <a:avLst/>
          </a:prstGeom>
          <a:noFill/>
          <a:ln w="0">
            <a:noFill/>
          </a:ln>
        </p:spPr>
        <p:txBody>
          <a:bodyPr lIns="18720" rIns="18720" tIns="0" bIns="0" anchor="t">
            <a:noAutofit/>
          </a:bodyPr>
          <a:p>
            <a:pPr algn="r">
              <a:tabLst>
                <a:tab algn="l" pos="0"/>
                <a:tab algn="l" pos="900000"/>
                <a:tab algn="l" pos="1800360"/>
                <a:tab algn="l" pos="2700360"/>
                <a:tab algn="l" pos="3600360"/>
                <a:tab algn="l" pos="4500720"/>
                <a:tab algn="l" pos="5400720"/>
                <a:tab algn="l" pos="6300720"/>
                <a:tab algn="l" pos="7201080"/>
                <a:tab algn="l" pos="8101080"/>
                <a:tab algn="l" pos="9001080"/>
                <a:tab algn="l" pos="9901080"/>
                <a:tab algn="l" pos="1080144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0" name="PlaceHolder 1"/>
          <p:cNvSpPr>
            <a:spLocks noGrp="1"/>
          </p:cNvSpPr>
          <p:nvPr>
            <p:ph type="sldImg"/>
          </p:nvPr>
        </p:nvSpPr>
        <p:spPr>
          <a:xfrm>
            <a:off x="1139760" y="695160"/>
            <a:ext cx="4653000" cy="3489480"/>
          </a:xfrm>
          <a:prstGeom prst="rect">
            <a:avLst/>
          </a:prstGeom>
          <a:ln w="0">
            <a:noFill/>
          </a:ln>
        </p:spPr>
      </p:sp>
      <p:sp>
        <p:nvSpPr>
          <p:cNvPr id="191" name="PlaceHolder 2"/>
          <p:cNvSpPr>
            <a:spLocks noGrp="1"/>
          </p:cNvSpPr>
          <p:nvPr>
            <p:ph type="body"/>
          </p:nvPr>
        </p:nvSpPr>
        <p:spPr>
          <a:xfrm>
            <a:off x="917640" y="4416480"/>
            <a:ext cx="5022720" cy="41846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4680" rIns="4680" tIns="4680" bIns="46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sp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indent="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82640" y="118692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-28908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3440" indent="-23184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01960" indent="-173160">
              <a:lnSpc>
                <a:spcPct val="95000"/>
              </a:lnSpc>
              <a:spcBef>
                <a:spcPts val="825"/>
              </a:spcBef>
              <a:spcAft>
                <a:spcPts val="1100"/>
              </a:spcAft>
              <a:buClr>
                <a:srgbClr val="000000"/>
              </a:buClr>
              <a:buSzPct val="13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0" y="5106600"/>
            <a:ext cx="9144000" cy="150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Americas</a:t>
            </a:r>
            <a:endParaRPr b="1" lang="en-US" sz="51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13" name=""/>
          <p:cNvGrpSpPr/>
          <p:nvPr/>
        </p:nvGrpSpPr>
        <p:grpSpPr>
          <a:xfrm>
            <a:off x="2959200" y="1359000"/>
            <a:ext cx="3253680" cy="3227040"/>
            <a:chOff x="2959200" y="1359000"/>
            <a:chExt cx="3253680" cy="3227040"/>
          </a:xfrm>
        </p:grpSpPr>
        <p:grpSp>
          <p:nvGrpSpPr>
            <p:cNvPr id="14" name=""/>
            <p:cNvGrpSpPr/>
            <p:nvPr/>
          </p:nvGrpSpPr>
          <p:grpSpPr>
            <a:xfrm>
              <a:off x="2959200" y="2562120"/>
              <a:ext cx="3253680" cy="2023920"/>
              <a:chOff x="2959200" y="2562120"/>
              <a:chExt cx="3253680" cy="2023920"/>
            </a:xfrm>
          </p:grpSpPr>
          <p:sp>
            <p:nvSpPr>
              <p:cNvPr id="15" name=""/>
              <p:cNvSpPr/>
              <p:nvPr/>
            </p:nvSpPr>
            <p:spPr>
              <a:xfrm>
                <a:off x="2959200" y="25711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3276000" y="28836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4315680" y="39078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4047120" y="36334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047120" y="32403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3639240" y="32511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4313880" y="36334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4039560" y="36626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4917600" y="25621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24" name=""/>
            <p:cNvGrpSpPr/>
            <p:nvPr/>
          </p:nvGrpSpPr>
          <p:grpSpPr>
            <a:xfrm>
              <a:off x="3378240" y="1359000"/>
              <a:ext cx="2239920" cy="2208240"/>
              <a:chOff x="3378240" y="1359000"/>
              <a:chExt cx="2239920" cy="2208240"/>
            </a:xfrm>
          </p:grpSpPr>
          <p:sp>
            <p:nvSpPr>
              <p:cNvPr id="25" name=""/>
              <p:cNvSpPr/>
              <p:nvPr/>
            </p:nvSpPr>
            <p:spPr>
              <a:xfrm>
                <a:off x="3378240" y="13590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4330800" y="19512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5" name=""/>
          <p:cNvGraphicFramePr/>
          <p:nvPr/>
        </p:nvGraphicFramePr>
        <p:xfrm>
          <a:off x="0" y="1914480"/>
          <a:ext cx="8258040" cy="4705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914480"/>
                    <a:ext cx="8258040" cy="4705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7" name=""/>
          <p:cNvSpPr/>
          <p:nvPr/>
        </p:nvSpPr>
        <p:spPr>
          <a:xfrm>
            <a:off x="7135920" y="2293920"/>
            <a:ext cx="500040" cy="160020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0" y="36504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EBIT Without Reductions</a:t>
            </a:r>
            <a:br>
              <a:rPr sz="3000"/>
            </a:b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($ in millions)</a:t>
            </a:r>
            <a:endParaRPr b="1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39" name=""/>
          <p:cNvSpPr/>
          <p:nvPr/>
        </p:nvSpPr>
        <p:spPr>
          <a:xfrm>
            <a:off x="7064280" y="202716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3,843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0" name=""/>
          <p:cNvSpPr/>
          <p:nvPr/>
        </p:nvSpPr>
        <p:spPr>
          <a:xfrm>
            <a:off x="7074000" y="3633840"/>
            <a:ext cx="626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2,220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1" name=""/>
          <p:cNvSpPr/>
          <p:nvPr/>
        </p:nvSpPr>
        <p:spPr>
          <a:xfrm>
            <a:off x="1278000" y="1771560"/>
            <a:ext cx="602784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noAutofit/>
          </a:bodyPr>
          <a:p>
            <a:pPr marL="289080" indent="-289080">
              <a:spcBef>
                <a:spcPts val="224"/>
              </a:spcBef>
              <a:spcAft>
                <a:spcPts val="9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2" name=""/>
          <p:cNvSpPr/>
          <p:nvPr/>
        </p:nvSpPr>
        <p:spPr>
          <a:xfrm>
            <a:off x="7984800" y="2814480"/>
            <a:ext cx="774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Reserve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3" name=""/>
          <p:cNvSpPr/>
          <p:nvPr/>
        </p:nvSpPr>
        <p:spPr>
          <a:xfrm flipH="1">
            <a:off x="7632360" y="2946240"/>
            <a:ext cx="29196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0" y="5106600"/>
            <a:ext cx="9144000" cy="15080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1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1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Enron Americas</a:t>
            </a:r>
            <a:endParaRPr b="1" lang="en-US" sz="51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pSp>
        <p:nvGrpSpPr>
          <p:cNvPr id="145" name=""/>
          <p:cNvGrpSpPr/>
          <p:nvPr/>
        </p:nvGrpSpPr>
        <p:grpSpPr>
          <a:xfrm>
            <a:off x="2959200" y="1359000"/>
            <a:ext cx="3253680" cy="3227040"/>
            <a:chOff x="2959200" y="1359000"/>
            <a:chExt cx="3253680" cy="3227040"/>
          </a:xfrm>
        </p:grpSpPr>
        <p:grpSp>
          <p:nvGrpSpPr>
            <p:cNvPr id="146" name=""/>
            <p:cNvGrpSpPr/>
            <p:nvPr/>
          </p:nvGrpSpPr>
          <p:grpSpPr>
            <a:xfrm>
              <a:off x="2959200" y="2562120"/>
              <a:ext cx="3253680" cy="2023920"/>
              <a:chOff x="2959200" y="2562120"/>
              <a:chExt cx="3253680" cy="2023920"/>
            </a:xfrm>
          </p:grpSpPr>
          <p:sp>
            <p:nvSpPr>
              <p:cNvPr id="147" name=""/>
              <p:cNvSpPr/>
              <p:nvPr/>
            </p:nvSpPr>
            <p:spPr>
              <a:xfrm>
                <a:off x="2959200" y="2571120"/>
                <a:ext cx="652320" cy="64152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8" name=""/>
              <p:cNvSpPr/>
              <p:nvPr/>
            </p:nvSpPr>
            <p:spPr>
              <a:xfrm>
                <a:off x="3276000" y="2883600"/>
                <a:ext cx="693360" cy="6836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49" name=""/>
              <p:cNvSpPr/>
              <p:nvPr/>
            </p:nvSpPr>
            <p:spPr>
              <a:xfrm>
                <a:off x="4315680" y="3907800"/>
                <a:ext cx="691200" cy="6782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0" name=""/>
              <p:cNvSpPr/>
              <p:nvPr/>
            </p:nvSpPr>
            <p:spPr>
              <a:xfrm>
                <a:off x="4047120" y="3633480"/>
                <a:ext cx="31320" cy="10404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1" name=""/>
              <p:cNvSpPr/>
              <p:nvPr/>
            </p:nvSpPr>
            <p:spPr>
              <a:xfrm>
                <a:off x="4047120" y="3240360"/>
                <a:ext cx="211320" cy="40752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2" name=""/>
              <p:cNvSpPr/>
              <p:nvPr/>
            </p:nvSpPr>
            <p:spPr>
              <a:xfrm>
                <a:off x="3639240" y="3251160"/>
                <a:ext cx="408960" cy="66384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3" name=""/>
              <p:cNvSpPr/>
              <p:nvPr/>
            </p:nvSpPr>
            <p:spPr>
              <a:xfrm>
                <a:off x="4313880" y="3633480"/>
                <a:ext cx="277560" cy="51372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4" name=""/>
              <p:cNvSpPr/>
              <p:nvPr/>
            </p:nvSpPr>
            <p:spPr>
              <a:xfrm>
                <a:off x="4039560" y="3662640"/>
                <a:ext cx="275760" cy="51588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5" name=""/>
              <p:cNvSpPr/>
              <p:nvPr/>
            </p:nvSpPr>
            <p:spPr>
              <a:xfrm>
                <a:off x="4917600" y="2562120"/>
                <a:ext cx="1295280" cy="161640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grpSp>
          <p:nvGrpSpPr>
            <p:cNvPr id="156" name=""/>
            <p:cNvGrpSpPr/>
            <p:nvPr/>
          </p:nvGrpSpPr>
          <p:grpSpPr>
            <a:xfrm>
              <a:off x="3378240" y="1359000"/>
              <a:ext cx="2239920" cy="2208240"/>
              <a:chOff x="3378240" y="1359000"/>
              <a:chExt cx="2239920" cy="2208240"/>
            </a:xfrm>
          </p:grpSpPr>
          <p:sp>
            <p:nvSpPr>
              <p:cNvPr id="157" name=""/>
              <p:cNvSpPr/>
              <p:nvPr/>
            </p:nvSpPr>
            <p:spPr>
              <a:xfrm>
                <a:off x="3378240" y="1359000"/>
                <a:ext cx="1638360" cy="1614240"/>
              </a:xfrm>
              <a:custGeom>
                <a:avLst/>
                <a:gdLst/>
                <a:ahLst/>
                <a:rect l="l" t="t" r="r" b="b"/>
                <a:pathLst>
                  <a:path w="884" h="883">
                    <a:moveTo>
                      <a:pt x="561" y="835"/>
                    </a:moveTo>
                    <a:lnTo>
                      <a:pt x="419" y="694"/>
                    </a:lnTo>
                    <a:lnTo>
                      <a:pt x="883" y="230"/>
                    </a:lnTo>
                    <a:lnTo>
                      <a:pt x="653" y="0"/>
                    </a:lnTo>
                    <a:lnTo>
                      <a:pt x="0" y="654"/>
                    </a:lnTo>
                    <a:lnTo>
                      <a:pt x="47" y="701"/>
                    </a:lnTo>
                    <a:lnTo>
                      <a:pt x="653" y="95"/>
                    </a:lnTo>
                    <a:lnTo>
                      <a:pt x="788" y="230"/>
                    </a:lnTo>
                    <a:lnTo>
                      <a:pt x="325" y="694"/>
                    </a:lnTo>
                    <a:lnTo>
                      <a:pt x="514" y="882"/>
                    </a:lnTo>
                    <a:lnTo>
                      <a:pt x="561" y="835"/>
                    </a:lnTo>
                  </a:path>
                </a:pathLst>
              </a:custGeom>
              <a:solidFill>
                <a:srgbClr val="cc00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8" name=""/>
              <p:cNvSpPr/>
              <p:nvPr/>
            </p:nvSpPr>
            <p:spPr>
              <a:xfrm>
                <a:off x="4330800" y="1951200"/>
                <a:ext cx="1287360" cy="1616040"/>
              </a:xfrm>
              <a:custGeom>
                <a:avLst/>
                <a:gdLst/>
                <a:ahLst/>
                <a:rect l="l" t="t" r="r" b="b"/>
                <a:pathLst>
                  <a:path w="695" h="884">
                    <a:moveTo>
                      <a:pt x="371" y="835"/>
                    </a:moveTo>
                    <a:lnTo>
                      <a:pt x="230" y="694"/>
                    </a:lnTo>
                    <a:lnTo>
                      <a:pt x="694" y="231"/>
                    </a:lnTo>
                    <a:lnTo>
                      <a:pt x="463" y="0"/>
                    </a:lnTo>
                    <a:lnTo>
                      <a:pt x="0" y="464"/>
                    </a:lnTo>
                    <a:lnTo>
                      <a:pt x="47" y="511"/>
                    </a:lnTo>
                    <a:lnTo>
                      <a:pt x="463" y="95"/>
                    </a:lnTo>
                    <a:lnTo>
                      <a:pt x="599" y="231"/>
                    </a:lnTo>
                    <a:lnTo>
                      <a:pt x="136" y="694"/>
                    </a:lnTo>
                    <a:lnTo>
                      <a:pt x="324" y="883"/>
                    </a:lnTo>
                    <a:lnTo>
                      <a:pt x="371" y="835"/>
                    </a:lnTo>
                  </a:path>
                </a:pathLst>
              </a:custGeom>
              <a:solidFill>
                <a:srgbClr val="00b02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</p:grp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="0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0" y="29196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Business Principles</a:t>
            </a:r>
            <a:br>
              <a:rPr sz="3000"/>
            </a:b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/>
          </p:nvPr>
        </p:nvSpPr>
        <p:spPr>
          <a:xfrm>
            <a:off x="782640" y="128700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8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Goals are to expand and enhance our capabilities in: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spcBef>
                <a:spcPts val="400"/>
              </a:spcBef>
              <a:spcAft>
                <a:spcPts val="400"/>
              </a:spcAft>
              <a:buClr>
                <a:srgbClr val="00cc00"/>
              </a:buClr>
              <a:buSzPct val="13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RECRUIT AND RETAIN THE BEST TALENT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spcBef>
                <a:spcPts val="400"/>
              </a:spcBef>
              <a:spcAft>
                <a:spcPts val="400"/>
              </a:spcAft>
              <a:buClr>
                <a:srgbClr val="00cc00"/>
              </a:buClr>
              <a:buSzPct val="13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CONSTANTLY EXPAND LIQUIDITY - PRODUCTS AND LOCATIONS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spcBef>
                <a:spcPts val="400"/>
              </a:spcBef>
              <a:spcAft>
                <a:spcPts val="400"/>
              </a:spcAft>
              <a:buClr>
                <a:srgbClr val="00cc00"/>
              </a:buClr>
              <a:buSzPct val="13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 THE LEADING MARKET MAKER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spcBef>
                <a:spcPts val="400"/>
              </a:spcBef>
              <a:spcAft>
                <a:spcPts val="400"/>
              </a:spcAft>
              <a:buClr>
                <a:srgbClr val="00cc00"/>
              </a:buClr>
              <a:buSzPct val="13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COVER ALL THE WHOLESALE CUSTOMERS TO ENSURE SIZEABLE DEAL FLOW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spcBef>
                <a:spcPts val="400"/>
              </a:spcBef>
              <a:spcAft>
                <a:spcPts val="400"/>
              </a:spcAft>
              <a:buClr>
                <a:srgbClr val="00cc00"/>
              </a:buClr>
              <a:buSzPct val="13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CONTINUALLY EXPAND OUR OUTSOURCING RELATIONSHIPS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spcBef>
                <a:spcPts val="400"/>
              </a:spcBef>
              <a:spcAft>
                <a:spcPts val="400"/>
              </a:spcAft>
              <a:buClr>
                <a:srgbClr val="00cc00"/>
              </a:buClr>
              <a:buSzPct val="130000"/>
              <a:buFont typeface="Wingdings" charset="2"/>
              <a:buChar char="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CREATE A WORLD CLASS INTERNAL RESEARCH CAPABILITY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6280" indent="0">
              <a:lnSpc>
                <a:spcPct val="85000"/>
              </a:lnSpc>
              <a:spcBef>
                <a:spcPts val="337"/>
              </a:spcBef>
              <a:spcAft>
                <a:spcPts val="9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89080" indent="-289080">
              <a:lnSpc>
                <a:spcPct val="85000"/>
              </a:lnSpc>
              <a:spcBef>
                <a:spcPts val="751"/>
              </a:spcBef>
              <a:spcAft>
                <a:spcPts val="1001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ACCOMPLISHING THESE GOALS LEADS TO:</a:t>
            </a:r>
            <a:endParaRPr b="1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spcBef>
                <a:spcPts val="400"/>
              </a:spcBef>
              <a:spcAft>
                <a:spcPts val="4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ABILITY TO IDENTIFY AND EXECUTE HIGHLY STRUCTURED TRANSACTIONS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06360" indent="-291960">
              <a:spcBef>
                <a:spcPts val="400"/>
              </a:spcBef>
              <a:spcAft>
                <a:spcPts val="400"/>
              </a:spcAft>
              <a:buClr>
                <a:srgbClr val="00cc00"/>
              </a:buClr>
              <a:buSzPct val="130000"/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ABILITY TO SUCCESSFULLY TAKE POSITIONS ON MARKET DIRECTION</a:t>
            </a:r>
            <a:endParaRPr b="1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Agenda</a:t>
            </a: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880920" y="2295000"/>
            <a:ext cx="7848720" cy="507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lnSpc>
                <a:spcPct val="95000"/>
              </a:lnSpc>
              <a:spcBef>
                <a:spcPts val="1125"/>
              </a:spcBef>
              <a:spcAft>
                <a:spcPts val="1500"/>
              </a:spcAft>
              <a:buClr>
                <a:srgbClr val="00cc00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Business Strategy &amp;  Financial Results</a:t>
            </a:r>
            <a:endParaRPr b="1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Business Strategy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482760" y="2171880"/>
            <a:ext cx="2489040" cy="1371600"/>
          </a:xfrm>
          <a:custGeom>
            <a:avLst/>
            <a:gdLst>
              <a:gd name="textAreaLeft" fmla="*/ 0 w 2489040"/>
              <a:gd name="textAreaRight" fmla="*/ 2489040 w 2489040"/>
              <a:gd name="textAreaTop" fmla="*/ 0 h 1371600"/>
              <a:gd name="textAreaBottom" fmla="*/ 1371960 h 1371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TALENT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403200" y="1292400"/>
            <a:ext cx="2550960" cy="141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spcBef>
                <a:spcPts val="675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GOALS are to expand and enhance our capabilities in: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8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>
            <a:off x="3349800" y="2550960"/>
            <a:ext cx="22032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Recruit and retain the best talent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6048360" y="1324080"/>
            <a:ext cx="2247840" cy="79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spcBef>
                <a:spcPts val="675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Accomplishing these goals leads to: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3251160" y="1359000"/>
            <a:ext cx="2476440" cy="533160"/>
          </a:xfrm>
          <a:custGeom>
            <a:avLst/>
            <a:gdLst>
              <a:gd name="textAreaLeft" fmla="*/ 309600 w 2476440"/>
              <a:gd name="textAreaRight" fmla="*/ 2167200 w 2476440"/>
              <a:gd name="textAreaTop" fmla="*/ 133200 h 533160"/>
              <a:gd name="textAreaBottom" fmla="*/ 399960 h 533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lnTo>
                  <a:pt x="2700" y="10800"/>
                </a:lnTo>
                <a:lnTo>
                  <a:pt x="0" y="5400"/>
                </a:lnTo>
                <a:close/>
              </a:path>
            </a:pathLst>
          </a:cu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4889520" y="1211400"/>
            <a:ext cx="1808280" cy="4303440"/>
          </a:xfrm>
          <a:custGeom>
            <a:avLst/>
            <a:gdLst/>
            <a:ahLst/>
            <a:rect l="l" t="t" r="r" b="b"/>
            <a:pathLst>
              <a:path w="1103" h="2711">
                <a:moveTo>
                  <a:pt x="0" y="1887"/>
                </a:moveTo>
                <a:lnTo>
                  <a:pt x="537" y="0"/>
                </a:lnTo>
                <a:lnTo>
                  <a:pt x="1103" y="1877"/>
                </a:lnTo>
                <a:lnTo>
                  <a:pt x="537" y="2711"/>
                </a:lnTo>
                <a:lnTo>
                  <a:pt x="0" y="1887"/>
                </a:lnTo>
                <a:close/>
              </a:path>
            </a:pathLst>
          </a:custGeom>
          <a:solidFill>
            <a:srgbClr val="00ffff"/>
          </a:solidFill>
          <a:ln w="0">
            <a:noFill/>
          </a:ln>
          <a:effectLst>
            <a:outerShdw dist="71785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1873080" y="1143000"/>
            <a:ext cx="1447920" cy="4305240"/>
          </a:xfrm>
          <a:custGeom>
            <a:avLst/>
            <a:gdLst/>
            <a:ahLst/>
            <a:rect l="l" t="t" r="r" b="b"/>
            <a:pathLst>
              <a:path w="1104" h="2872">
                <a:moveTo>
                  <a:pt x="552" y="0"/>
                </a:moveTo>
                <a:lnTo>
                  <a:pt x="0" y="1440"/>
                </a:lnTo>
                <a:lnTo>
                  <a:pt x="248" y="2072"/>
                </a:lnTo>
                <a:lnTo>
                  <a:pt x="72" y="2872"/>
                </a:lnTo>
                <a:lnTo>
                  <a:pt x="1056" y="2872"/>
                </a:lnTo>
                <a:lnTo>
                  <a:pt x="848" y="2088"/>
                </a:lnTo>
                <a:lnTo>
                  <a:pt x="1104" y="1440"/>
                </a:lnTo>
                <a:lnTo>
                  <a:pt x="552" y="0"/>
                </a:lnTo>
                <a:close/>
              </a:path>
            </a:pathLst>
          </a:custGeom>
          <a:solidFill>
            <a:srgbClr val="00ffff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>
            <a:off x="6477120" y="1170000"/>
            <a:ext cx="2527200" cy="432432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Commercial Headcount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>
            <a:off x="2573280" y="1801800"/>
            <a:ext cx="2090880" cy="3913200"/>
          </a:xfrm>
          <a:custGeom>
            <a:avLst/>
            <a:gdLst/>
            <a:ahLst/>
            <a:rect l="l" t="t" r="r" b="b"/>
            <a:pathLst>
              <a:path w="1317" h="1984">
                <a:moveTo>
                  <a:pt x="0" y="1316"/>
                </a:moveTo>
                <a:lnTo>
                  <a:pt x="695" y="0"/>
                </a:lnTo>
                <a:lnTo>
                  <a:pt x="1317" y="1298"/>
                </a:lnTo>
                <a:lnTo>
                  <a:pt x="713" y="1984"/>
                </a:lnTo>
                <a:lnTo>
                  <a:pt x="0" y="1316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-39240" y="1952640"/>
            <a:ext cx="2093400" cy="34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Managing 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Vice Presidents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Directors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Managers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Analysts &amp; Associates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7408800" y="161460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433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5353200" y="1573200"/>
            <a:ext cx="90468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472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3448080" y="1185840"/>
            <a:ext cx="1450800" cy="427032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0">
            <a:noFill/>
          </a:ln>
          <a:effectLst>
            <a:outerShdw dist="81185" dir="30780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3840120" y="1604880"/>
            <a:ext cx="72540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2233440" y="1604880"/>
            <a:ext cx="725760" cy="380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3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lnSpc>
                <a:spcPct val="24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6" name=""/>
          <p:cNvGrpSpPr/>
          <p:nvPr/>
        </p:nvGrpSpPr>
        <p:grpSpPr>
          <a:xfrm>
            <a:off x="76320" y="2216160"/>
            <a:ext cx="8965800" cy="2577960"/>
            <a:chOff x="76320" y="2216160"/>
            <a:chExt cx="8965800" cy="2577960"/>
          </a:xfrm>
        </p:grpSpPr>
        <p:sp>
          <p:nvSpPr>
            <p:cNvPr id="47" name=""/>
            <p:cNvSpPr/>
            <p:nvPr/>
          </p:nvSpPr>
          <p:spPr>
            <a:xfrm>
              <a:off x="76320" y="221616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76320" y="287640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76320" y="351144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76320" y="415908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76320" y="4794120"/>
              <a:ext cx="8965800" cy="0"/>
            </a:xfrm>
            <a:prstGeom prst="line">
              <a:avLst/>
            </a:prstGeom>
            <a:ln w="9360">
              <a:solidFill>
                <a:srgbClr val="b2b2b2"/>
              </a:solidFill>
              <a:prstDash val="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sp>
        <p:nvSpPr>
          <p:cNvPr id="52" name=""/>
          <p:cNvSpPr/>
          <p:nvPr/>
        </p:nvSpPr>
        <p:spPr>
          <a:xfrm>
            <a:off x="2223720" y="550692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3817440" y="548784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5427000" y="5497560"/>
            <a:ext cx="747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7435800" y="5526000"/>
            <a:ext cx="749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0" y="149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Business Strategy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482760" y="2171880"/>
            <a:ext cx="2489040" cy="1371600"/>
          </a:xfrm>
          <a:custGeom>
            <a:avLst/>
            <a:gdLst>
              <a:gd name="textAreaLeft" fmla="*/ 0 w 2489040"/>
              <a:gd name="textAreaRight" fmla="*/ 2489040 w 2489040"/>
              <a:gd name="textAreaTop" fmla="*/ 0 h 1371600"/>
              <a:gd name="textAreaBottom" fmla="*/ 1371960 h 1371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TALENT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495360" y="4940280"/>
            <a:ext cx="2489040" cy="1333440"/>
          </a:xfrm>
          <a:custGeom>
            <a:avLst/>
            <a:gdLst>
              <a:gd name="textAreaLeft" fmla="*/ 0 w 2489040"/>
              <a:gd name="textAreaRight" fmla="*/ 2489040 w 2489040"/>
              <a:gd name="textAreaTop" fmla="*/ 0 h 1333440"/>
              <a:gd name="textAreaBottom" fmla="*/ 1333800 h 13334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LIQUIDITY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495360" y="3556080"/>
            <a:ext cx="2489040" cy="1371600"/>
          </a:xfrm>
          <a:custGeom>
            <a:avLst/>
            <a:gdLst>
              <a:gd name="textAreaLeft" fmla="*/ 0 w 2489040"/>
              <a:gd name="textAreaRight" fmla="*/ 2489040 w 2489040"/>
              <a:gd name="textAreaTop" fmla="*/ 0 h 1371600"/>
              <a:gd name="textAreaBottom" fmla="*/ 1371960 h 13716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18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INFORMATION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"/>
          <p:cNvSpPr/>
          <p:nvPr/>
        </p:nvSpPr>
        <p:spPr>
          <a:xfrm>
            <a:off x="403200" y="1292400"/>
            <a:ext cx="2550960" cy="141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5000"/>
              </a:lnSpc>
              <a:spcBef>
                <a:spcPts val="675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GOALS are to expand and enhance our capabilities in: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8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"/>
          <p:cNvSpPr/>
          <p:nvPr/>
        </p:nvSpPr>
        <p:spPr>
          <a:xfrm>
            <a:off x="3349800" y="2550960"/>
            <a:ext cx="22032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Recruit and retain the best talent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2409840" y="3681360"/>
            <a:ext cx="3168720" cy="220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9144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Deal Flow and Capture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Outsourcing Transactions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Maker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>
            <a:off x="6048360" y="1324080"/>
            <a:ext cx="2247840" cy="79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5000"/>
              </a:lnSpc>
              <a:spcBef>
                <a:spcPts val="675"/>
              </a:spcBef>
              <a:spcAft>
                <a:spcPts val="9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Accomplishing these goals leads to: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>
            <a:off x="6045120" y="2286000"/>
            <a:ext cx="1905120" cy="1650960"/>
          </a:xfrm>
          <a:prstGeom prst="diamond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POSITION TAKING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"/>
          <p:cNvSpPr/>
          <p:nvPr/>
        </p:nvSpPr>
        <p:spPr>
          <a:xfrm>
            <a:off x="6019920" y="4102200"/>
            <a:ext cx="1904760" cy="1650960"/>
          </a:xfrm>
          <a:prstGeom prst="diamond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spcBef>
                <a:spcPts val="11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"/>
          <p:cNvSpPr/>
          <p:nvPr/>
        </p:nvSpPr>
        <p:spPr>
          <a:xfrm>
            <a:off x="3251160" y="1359000"/>
            <a:ext cx="2476440" cy="533160"/>
          </a:xfrm>
          <a:custGeom>
            <a:avLst/>
            <a:gdLst>
              <a:gd name="textAreaLeft" fmla="*/ 309600 w 2476440"/>
              <a:gd name="textAreaRight" fmla="*/ 2167200 w 2476440"/>
              <a:gd name="textAreaTop" fmla="*/ 133200 h 533160"/>
              <a:gd name="textAreaBottom" fmla="*/ 399960 h 533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lnTo>
                  <a:pt x="2700" y="10800"/>
                </a:lnTo>
                <a:lnTo>
                  <a:pt x="0" y="5400"/>
                </a:lnTo>
                <a:close/>
              </a:path>
            </a:pathLst>
          </a:cu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7" name=""/>
          <p:cNvGraphicFramePr/>
          <p:nvPr/>
        </p:nvGraphicFramePr>
        <p:xfrm>
          <a:off x="254160" y="13683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683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9" name=""/>
          <p:cNvSpPr/>
          <p:nvPr/>
        </p:nvSpPr>
        <p:spPr>
          <a:xfrm>
            <a:off x="1484280" y="61466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 rot="16200000">
            <a:off x="1653120" y="53168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 rot="16200000">
            <a:off x="3218400" y="53103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 rot="16200000">
            <a:off x="4783680" y="53200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 rot="16200000">
            <a:off x="6348960" y="531360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 rot="16200000">
            <a:off x="7717680" y="5536080"/>
            <a:ext cx="220680" cy="1025640"/>
          </a:xfrm>
          <a:custGeom>
            <a:avLst/>
            <a:gdLst>
              <a:gd name="textAreaLeft" fmla="*/ 141120 w 220680"/>
              <a:gd name="textAreaRight" fmla="*/ 221040 w 220680"/>
              <a:gd name="textAreaTop" fmla="*/ 26640 h 1025640"/>
              <a:gd name="textAreaBottom" fmla="*/ 999000 h 10256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3049560" y="6156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4630680" y="614988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6194520" y="6172200"/>
            <a:ext cx="635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7537320" y="6172200"/>
            <a:ext cx="635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1734840" y="166068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1576440" y="173520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1569960" y="204624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0" y="314280"/>
            <a:ext cx="9144000" cy="65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Gas Transactions Per Day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"/>
          <p:cNvGraphicFramePr/>
          <p:nvPr/>
        </p:nvGraphicFramePr>
        <p:xfrm>
          <a:off x="254160" y="1380960"/>
          <a:ext cx="8429400" cy="4826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4160" y="1380960"/>
                    <a:ext cx="8429400" cy="482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5" name=""/>
          <p:cNvSpPr/>
          <p:nvPr/>
        </p:nvSpPr>
        <p:spPr>
          <a:xfrm>
            <a:off x="1484280" y="613260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 rot="16200000">
            <a:off x="1653120" y="530244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 rot="16200000">
            <a:off x="3218400" y="529632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 rot="16200000">
            <a:off x="4783680" y="530568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"/>
          <p:cNvSpPr/>
          <p:nvPr/>
        </p:nvSpPr>
        <p:spPr>
          <a:xfrm rot="16200000">
            <a:off x="6348960" y="5299560"/>
            <a:ext cx="220680" cy="1450800"/>
          </a:xfrm>
          <a:custGeom>
            <a:avLst/>
            <a:gdLst>
              <a:gd name="textAreaLeft" fmla="*/ 141120 w 220680"/>
              <a:gd name="textAreaRight" fmla="*/ 221040 w 220680"/>
              <a:gd name="textAreaTop" fmla="*/ 37800 h 1450800"/>
              <a:gd name="textAreaBottom" fmla="*/ 1413000 h 145080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"/>
          <p:cNvSpPr/>
          <p:nvPr/>
        </p:nvSpPr>
        <p:spPr>
          <a:xfrm rot="16200000">
            <a:off x="7717680" y="5521680"/>
            <a:ext cx="220680" cy="1025640"/>
          </a:xfrm>
          <a:custGeom>
            <a:avLst/>
            <a:gdLst>
              <a:gd name="textAreaLeft" fmla="*/ 141120 w 220680"/>
              <a:gd name="textAreaRight" fmla="*/ 221040 w 220680"/>
              <a:gd name="textAreaTop" fmla="*/ 26640 h 1025640"/>
              <a:gd name="textAreaBottom" fmla="*/ 999000 h 1025640"/>
              <a:gd name="GluePoint1X" fmla="*/ 21600 w 21600"/>
              <a:gd name="GluePoint1Y" fmla="*/ 0 h 21600"/>
              <a:gd name="GluePoint2X" fmla="*/ 0 w 21600"/>
              <a:gd name="GluePoint2Y" fmla="*/ 10800 h 21600"/>
              <a:gd name="GluePoint3X" fmla="*/ 21600 w 21600"/>
              <a:gd name="GluePoint3Y" fmla="*/ 216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21600" y="0"/>
                </a:moveTo>
                <a:cubicBezTo>
                  <a:pt x="16200" y="0"/>
                  <a:pt x="10800" y="900"/>
                  <a:pt x="10800" y="1800"/>
                </a:cubicBezTo>
                <a:lnTo>
                  <a:pt x="10800" y="9000"/>
                </a:lnTo>
                <a:cubicBezTo>
                  <a:pt x="10800" y="9900"/>
                  <a:pt x="5400" y="10800"/>
                  <a:pt x="0" y="10800"/>
                </a:cubicBezTo>
                <a:cubicBezTo>
                  <a:pt x="5400" y="10800"/>
                  <a:pt x="10800" y="11700"/>
                  <a:pt x="10800" y="12600"/>
                </a:cubicBezTo>
                <a:lnTo>
                  <a:pt x="10800" y="19800"/>
                </a:lnTo>
                <a:cubicBezTo>
                  <a:pt x="10800" y="20700"/>
                  <a:pt x="16200" y="21600"/>
                  <a:pt x="21600" y="21600"/>
                </a:cubicBezTo>
              </a:path>
            </a:pathLst>
          </a:custGeom>
          <a:noFill/>
          <a:ln w="9360">
            <a:solidFill>
              <a:srgbClr val="ffff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3049560" y="61419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4630680" y="613584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>
            <a:off x="6195960" y="612936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"/>
          <p:cNvSpPr/>
          <p:nvPr/>
        </p:nvSpPr>
        <p:spPr>
          <a:xfrm>
            <a:off x="7538760" y="6138720"/>
            <a:ext cx="6318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1428480" y="1574640"/>
            <a:ext cx="94356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 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EOL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"/>
          <p:cNvSpPr/>
          <p:nvPr/>
        </p:nvSpPr>
        <p:spPr>
          <a:xfrm>
            <a:off x="1270080" y="164952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1263600" y="1960560"/>
            <a:ext cx="15732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>
            <a:off x="0" y="212760"/>
            <a:ext cx="9144000" cy="65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9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 North America Power Transactions Per Day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9" name=""/>
          <p:cNvGraphicFramePr/>
          <p:nvPr/>
        </p:nvGraphicFramePr>
        <p:xfrm>
          <a:off x="-219240" y="1066680"/>
          <a:ext cx="4753080" cy="4724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-219240" y="1066680"/>
                    <a:ext cx="4753080" cy="4724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1" name=""/>
          <p:cNvSpPr/>
          <p:nvPr/>
        </p:nvSpPr>
        <p:spPr>
          <a:xfrm>
            <a:off x="0" y="457920"/>
            <a:ext cx="91440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Quarter 2000 vs Second Quarter 2001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(TBtue/d)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0" y="-4140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Enron’s Leading Market Position</a:t>
            </a:r>
            <a:endParaRPr b="1" lang="en-US" sz="3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 flipV="1">
            <a:off x="4649760" y="1403280"/>
            <a:ext cx="0" cy="5391360"/>
          </a:xfrm>
          <a:prstGeom prst="line">
            <a:avLst/>
          </a:prstGeom>
          <a:ln w="6480">
            <a:solidFill>
              <a:srgbClr val="ffffff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46080" y="1095480"/>
            <a:ext cx="9144000" cy="41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100"/>
              </a:spcBef>
              <a:tabLst>
                <a:tab algn="l" pos="0"/>
                <a:tab algn="ctr" pos="2174760"/>
                <a:tab algn="ctr" pos="68007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Gas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	</a:t>
            </a: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Power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1943280" y="1517760"/>
            <a:ext cx="6170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1784520" y="1592280"/>
            <a:ext cx="156960" cy="14292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1778040" y="1903320"/>
            <a:ext cx="15696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>
            <a:off x="6677280" y="1517760"/>
            <a:ext cx="617040" cy="63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2Q00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6508800" y="1611360"/>
            <a:ext cx="156960" cy="142920"/>
          </a:xfrm>
          <a:prstGeom prst="rect">
            <a:avLst/>
          </a:prstGeom>
          <a:solidFill>
            <a:srgbClr val="66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0" name=""/>
          <p:cNvSpPr/>
          <p:nvPr/>
        </p:nvSpPr>
        <p:spPr>
          <a:xfrm>
            <a:off x="6502320" y="1913040"/>
            <a:ext cx="157320" cy="142920"/>
          </a:xfrm>
          <a:prstGeom prst="rect">
            <a:avLst/>
          </a:prstGeom>
          <a:solidFill>
            <a:srgbClr val="ff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1" name=""/>
          <p:cNvGraphicFramePr/>
          <p:nvPr/>
        </p:nvGraphicFramePr>
        <p:xfrm>
          <a:off x="4314960" y="1076400"/>
          <a:ext cx="4752720" cy="4724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12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314960" y="1076400"/>
                    <a:ext cx="4752720" cy="47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0" y="142920"/>
            <a:ext cx="9144000" cy="658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95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Enron North America Volumes</a:t>
            </a:r>
            <a:br>
              <a:rPr sz="3000"/>
            </a:b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(Bbtue/d)</a:t>
            </a:r>
            <a:endParaRPr b="1" lang="en-US" sz="20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14" name=""/>
          <p:cNvGraphicFramePr/>
          <p:nvPr/>
        </p:nvGraphicFramePr>
        <p:xfrm>
          <a:off x="174600" y="984240"/>
          <a:ext cx="8810640" cy="5127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4600" y="984240"/>
                    <a:ext cx="8810640" cy="512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6" name=""/>
          <p:cNvSpPr/>
          <p:nvPr/>
        </p:nvSpPr>
        <p:spPr>
          <a:xfrm>
            <a:off x="766800" y="5934240"/>
            <a:ext cx="8007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400"/>
              </a:spcBef>
              <a:tabLst>
                <a:tab algn="l" pos="0"/>
                <a:tab algn="ctr" pos="227160"/>
                <a:tab algn="ctr" pos="976320"/>
                <a:tab algn="ctr" pos="1655640"/>
                <a:tab algn="ctr" pos="2738520"/>
                <a:tab algn="ctr" pos="4167360"/>
                <a:tab algn="ctr" pos="5548320"/>
                <a:tab algn="ctr" pos="697716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1995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1996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1997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8143560" y="1025640"/>
            <a:ext cx="694800" cy="429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Margin</a:t>
            </a:r>
            <a:br>
              <a:rPr sz="11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in MM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>
            <a:off x="365760" y="1025640"/>
            <a:ext cx="765000" cy="429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spcBef>
                <a:spcPts val="11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Volumes</a:t>
            </a:r>
            <a:br>
              <a:rPr sz="11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 ‘000s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9" name=""/>
          <p:cNvSpPr/>
          <p:nvPr/>
        </p:nvSpPr>
        <p:spPr>
          <a:xfrm rot="5400000">
            <a:off x="3380040" y="5577480"/>
            <a:ext cx="342720" cy="1173240"/>
          </a:xfrm>
          <a:custGeom>
            <a:avLst/>
            <a:gdLst>
              <a:gd name="textAreaLeft" fmla="*/ 0 w 342720"/>
              <a:gd name="textAreaRight" fmla="*/ 123840 w 342720"/>
              <a:gd name="textAreaTop" fmla="*/ 30600 h 1173240"/>
              <a:gd name="textAreaBottom" fmla="*/ 1142640 h 117324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0" name=""/>
          <p:cNvSpPr/>
          <p:nvPr/>
        </p:nvSpPr>
        <p:spPr>
          <a:xfrm>
            <a:off x="3284640" y="63435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1998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1" name=""/>
          <p:cNvSpPr/>
          <p:nvPr/>
        </p:nvSpPr>
        <p:spPr>
          <a:xfrm rot="5400000">
            <a:off x="4808880" y="5561640"/>
            <a:ext cx="342720" cy="1204920"/>
          </a:xfrm>
          <a:custGeom>
            <a:avLst/>
            <a:gdLst>
              <a:gd name="textAreaLeft" fmla="*/ 0 w 342720"/>
              <a:gd name="textAreaRight" fmla="*/ 123840 w 342720"/>
              <a:gd name="textAreaTop" fmla="*/ 31320 h 1204920"/>
              <a:gd name="textAreaBottom" fmla="*/ 1173600 h 120492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 rot="5400000">
            <a:off x="6175800" y="5561640"/>
            <a:ext cx="342720" cy="1204920"/>
          </a:xfrm>
          <a:custGeom>
            <a:avLst/>
            <a:gdLst>
              <a:gd name="textAreaLeft" fmla="*/ 0 w 342720"/>
              <a:gd name="textAreaRight" fmla="*/ 123840 w 342720"/>
              <a:gd name="textAreaTop" fmla="*/ 31320 h 1204920"/>
              <a:gd name="textAreaBottom" fmla="*/ 1173600 h 120492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 rot="5400000">
            <a:off x="7579080" y="5561640"/>
            <a:ext cx="342720" cy="1204920"/>
          </a:xfrm>
          <a:custGeom>
            <a:avLst/>
            <a:gdLst>
              <a:gd name="textAreaLeft" fmla="*/ 0 w 342720"/>
              <a:gd name="textAreaRight" fmla="*/ 123840 w 342720"/>
              <a:gd name="textAreaTop" fmla="*/ 31320 h 1204920"/>
              <a:gd name="textAreaBottom" fmla="*/ 1173600 h 1204920"/>
              <a:gd name="GluePoint1X" fmla="*/ 0 w 21600"/>
              <a:gd name="GluePoint1Y" fmla="*/ 0 h 21600"/>
              <a:gd name="GluePoint2X" fmla="*/ 0 w 21600"/>
              <a:gd name="GluePoint2Y" fmla="*/ 21600 h 21600"/>
              <a:gd name="GluePoint3X" fmla="*/ 21600 w 21600"/>
              <a:gd name="GluePoint3Y" fmla="*/ 10800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cubicBezTo>
                  <a:pt x="5400" y="0"/>
                  <a:pt x="10800" y="900"/>
                  <a:pt x="10800" y="1800"/>
                </a:cubicBezTo>
                <a:lnTo>
                  <a:pt x="10800" y="9096"/>
                </a:lnTo>
                <a:cubicBezTo>
                  <a:pt x="10800" y="9996"/>
                  <a:pt x="16200" y="10896"/>
                  <a:pt x="21600" y="10896"/>
                </a:cubicBezTo>
                <a:cubicBezTo>
                  <a:pt x="16200" y="10896"/>
                  <a:pt x="10800" y="11796"/>
                  <a:pt x="10800" y="12696"/>
                </a:cubicBezTo>
                <a:lnTo>
                  <a:pt x="10800" y="19800"/>
                </a:lnTo>
                <a:cubicBezTo>
                  <a:pt x="10800" y="20700"/>
                  <a:pt x="5400" y="21600"/>
                  <a:pt x="0" y="21600"/>
                </a:cubicBezTo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4713480" y="63435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5" name=""/>
          <p:cNvSpPr/>
          <p:nvPr/>
        </p:nvSpPr>
        <p:spPr>
          <a:xfrm>
            <a:off x="6102360" y="63435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"/>
          <p:cNvSpPr/>
          <p:nvPr/>
        </p:nvSpPr>
        <p:spPr>
          <a:xfrm>
            <a:off x="7505640" y="634356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spcBef>
                <a:spcPts val="1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7" name=""/>
          <p:cNvSpPr/>
          <p:nvPr/>
        </p:nvSpPr>
        <p:spPr>
          <a:xfrm>
            <a:off x="1724040" y="1212840"/>
            <a:ext cx="123840" cy="123840"/>
          </a:xfrm>
          <a:prstGeom prst="rect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8" name=""/>
          <p:cNvSpPr/>
          <p:nvPr/>
        </p:nvSpPr>
        <p:spPr>
          <a:xfrm>
            <a:off x="1896480" y="1155600"/>
            <a:ext cx="879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Financial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9" name=""/>
          <p:cNvSpPr/>
          <p:nvPr/>
        </p:nvSpPr>
        <p:spPr>
          <a:xfrm>
            <a:off x="3133800" y="1212840"/>
            <a:ext cx="123840" cy="123840"/>
          </a:xfrm>
          <a:prstGeom prst="rect">
            <a:avLst/>
          </a:prstGeom>
          <a:solidFill>
            <a:srgbClr val="ff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0" name=""/>
          <p:cNvSpPr/>
          <p:nvPr/>
        </p:nvSpPr>
        <p:spPr>
          <a:xfrm>
            <a:off x="3305520" y="1155600"/>
            <a:ext cx="8233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4486320" y="1212840"/>
            <a:ext cx="123840" cy="123840"/>
          </a:xfrm>
          <a:prstGeom prst="rect">
            <a:avLst/>
          </a:prstGeom>
          <a:solidFill>
            <a:srgbClr val="00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2" name=""/>
          <p:cNvSpPr/>
          <p:nvPr/>
        </p:nvSpPr>
        <p:spPr>
          <a:xfrm>
            <a:off x="4659120" y="1155600"/>
            <a:ext cx="14878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Physical Power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3" name=""/>
          <p:cNvSpPr/>
          <p:nvPr/>
        </p:nvSpPr>
        <p:spPr>
          <a:xfrm>
            <a:off x="6486480" y="1212840"/>
            <a:ext cx="123840" cy="123840"/>
          </a:xfrm>
          <a:prstGeom prst="rect">
            <a:avLst/>
          </a:prstGeom>
          <a:solidFill>
            <a:srgbClr val="00f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4" name=""/>
          <p:cNvSpPr/>
          <p:nvPr/>
        </p:nvSpPr>
        <p:spPr>
          <a:xfrm>
            <a:off x="6658560" y="1155600"/>
            <a:ext cx="6652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spcBef>
                <a:spcPts val="15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Margin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8776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2000-11-27T15:52:57Z</dcterms:created>
  <dc:creator>tshepperd</dc:creator>
  <dc:description/>
  <dc:language>en-US</dc:language>
  <cp:lastModifiedBy>Louise Kitchen</cp:lastModifiedBy>
  <cp:lastPrinted>2000-12-11T22:20:53Z</cp:lastPrinted>
  <dcterms:modified xsi:type="dcterms:W3CDTF">2001-10-22T19:46:33Z</dcterms:modified>
  <cp:revision>533</cp:revision>
  <dc:subject/>
  <dc:title>Presentation to the Board of Directors</dc:title>
</cp:coreProperties>
</file>