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theme/theme3.xml" ContentType="application/vnd.openxmlformats-officedocument.theme+xml"/>
  <Override PartName="/ppt/slideLayouts/_rels/slideLayout4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_rels/presentation.xml.rels" ContentType="application/vnd.openxmlformats-package.relationships+xml"/>
  <Override PartName="/ppt/media/image1.jpeg" ContentType="image/jpeg"/>
  <Override PartName="/ppt/media/image6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  <Override PartName="/ppt/media/image7.wmf" ContentType="image/x-wmf"/>
  <Override PartName="/ppt/media/image8.wmf" ContentType="image/x-wmf"/>
  <Override PartName="/ppt/media/image9.wmf" ContentType="image/x-wmf"/>
  <Override PartName="/ppt/notesMasters/_rels/notesMaster1.xml.rels" ContentType="application/vnd.openxmlformats-package.relationships+xml"/>
  <Override PartName="/ppt/notesMasters/notesMaster1.xml" ContentType="application/vnd.openxmlformats-officedocument.presentationml.notesMaster+xml"/>
  <Override PartName="/ppt/embeddings/oleObject1.bin" ContentType="application/vnd.openxmlformats-officedocument.oleObject"/>
  <Override PartName="/ppt/embeddings/oleObject2.bin" ContentType="application/vnd.openxmlformats-officedocument.oleObject"/>
  <Override PartName="/ppt/embeddings/oleObject3.bin" ContentType="application/vnd.openxmlformats-officedocument.oleObject"/>
  <Override PartName="/ppt/embeddings/oleObject4.bin" ContentType="application/vnd.openxmlformats-officedocument.oleObject"/>
  <Override PartName="/ppt/embeddings/oleObject1.docx" ContentType="application/vnd.openxmlformats-officedocument.wordprocessingml.document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13.xml.rels" ContentType="application/vnd.openxmlformats-package.relationships+xml"/>
  <Override PartName="/ppt/slides/_rels/slide12.xml.rels" ContentType="application/vnd.openxmlformats-package.relationships+xml"/>
  <Override PartName="/ppt/slides/_rels/slide9.xml.rels" ContentType="application/vnd.openxmlformats-package.relationships+xml"/>
  <Override PartName="/ppt/slides/_rels/slide11.xml.rels" ContentType="application/vnd.openxmlformats-package.relationships+xml"/>
  <Override PartName="/ppt/slides/_rels/slide14.xml.rels" ContentType="application/vnd.openxmlformats-package.relationships+xml"/>
  <Override PartName="/ppt/slides/_rels/slide15.xml.rels" ContentType="application/vnd.openxmlformats-package.relationships+xml"/>
  <Override PartName="/ppt/slides/_rels/slide1.xml.rels" ContentType="application/vnd.openxmlformats-package.relationships+xml"/>
  <Override PartName="/ppt/slides/_rels/slide16.xml.rels" ContentType="application/vnd.openxmlformats-package.relationships+xml"/>
  <Override PartName="/ppt/slides/_rels/slide2.xml.rels" ContentType="application/vnd.openxmlformats-package.relationships+xml"/>
  <Override PartName="/ppt/slides/_rels/slide17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9.xml" ContentType="application/vnd.openxmlformats-officedocument.presentationml.slide+xml"/>
  <Override PartName="/ppt/slides/slide11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.xml" ContentType="application/vnd.openxmlformats-officedocument.presentationml.slide+xml"/>
  <Override PartName="/ppt/slides/slide16.xml" ContentType="application/vnd.openxmlformats-officedocument.presentationml.slide+xml"/>
  <Override PartName="/ppt/slides/slide2.xml" ContentType="application/vnd.openxmlformats-officedocument.presentationml.slide+xml"/>
  <Override PartName="/ppt/slides/slide17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10.xml" ContentType="application/vnd.openxmlformats-officedocument.presentationml.slide+xml"/>
  <Override PartName="/ppt/slides/slide8.xml" ContentType="application/vnd.openxmlformats-officedocument.presentationml.slide+xml"/>
  <Override PartName="/ppt/notesSlides/_rels/notesSlide8.xml.rels" ContentType="application/vnd.openxmlformats-package.relationships+xml"/>
  <Override PartName="/ppt/notesSlides/_rels/notesSlide4.xml.rels" ContentType="application/vnd.openxmlformats-package.relationships+xml"/>
  <Override PartName="/ppt/notesSlides/_rels/notesSlide1.xml.rels" ContentType="application/vnd.openxmlformats-package.relationships+xml"/>
  <Override PartName="/ppt/notesSlides/notesSlide1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8.xml" ContentType="application/vnd.openxmlformats-officedocument.presentationml.notes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notesMasterIdLst>
    <p:notesMasterId r:id="rId3"/>
  </p:notes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2" r:id="rId20"/>
  </p:sldIdLst>
  <p:sldSz cx="9144000" cy="6858000"/>
  <p:notesSz cx="6804025" cy="99425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Relationship Id="rId11" Type="http://schemas.openxmlformats.org/officeDocument/2006/relationships/slide" Target="slides/slide8.xml"/><Relationship Id="rId12" Type="http://schemas.openxmlformats.org/officeDocument/2006/relationships/slide" Target="slides/slide9.xml"/><Relationship Id="rId13" Type="http://schemas.openxmlformats.org/officeDocument/2006/relationships/slide" Target="slides/slide10.xml"/><Relationship Id="rId14" Type="http://schemas.openxmlformats.org/officeDocument/2006/relationships/slide" Target="slides/slide11.xml"/><Relationship Id="rId15" Type="http://schemas.openxmlformats.org/officeDocument/2006/relationships/slide" Target="slides/slide12.xml"/><Relationship Id="rId16" Type="http://schemas.openxmlformats.org/officeDocument/2006/relationships/slide" Target="slides/slide13.xml"/><Relationship Id="rId17" Type="http://schemas.openxmlformats.org/officeDocument/2006/relationships/slide" Target="slides/slide14.xml"/><Relationship Id="rId18" Type="http://schemas.openxmlformats.org/officeDocument/2006/relationships/slide" Target="slides/slide15.xml"/><Relationship Id="rId19" Type="http://schemas.openxmlformats.org/officeDocument/2006/relationships/slide" Target="slides/slide16.xml"/><Relationship Id="rId20" Type="http://schemas.openxmlformats.org/officeDocument/2006/relationships/slide" Target="slides/slide17.xml"/><Relationship Id="rId21" Type="http://schemas.openxmlformats.org/officeDocument/2006/relationships/presProps" Target="presProps.xml"/>
</Relationships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3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"/>
          <p:cNvSpPr/>
          <p:nvPr/>
        </p:nvSpPr>
        <p:spPr>
          <a:xfrm>
            <a:off x="0" y="0"/>
            <a:ext cx="6804000" cy="99432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txBody>
          <a:bodyPr lIns="90000" rIns="90000" tIns="45000" bIns="45000" anchor="ctr" anchorCtr="1">
            <a:noAutofit/>
          </a:bodyPr>
          <a:p>
            <a:endParaRPr b="0" lang="en-US" sz="2400" strike="noStrike" u="none">
              <a:solidFill>
                <a:srgbClr val="f8f8f8"/>
              </a:solidFill>
              <a:effectLst/>
              <a:uFillTx/>
              <a:latin typeface="Arial"/>
            </a:endParaRPr>
          </a:p>
        </p:txBody>
      </p:sp>
      <p:sp>
        <p:nvSpPr>
          <p:cNvPr id="16" name="PlaceHolder 1"/>
          <p:cNvSpPr>
            <a:spLocks noGrp="1"/>
          </p:cNvSpPr>
          <p:nvPr>
            <p:ph type="hdr"/>
          </p:nvPr>
        </p:nvSpPr>
        <p:spPr>
          <a:xfrm>
            <a:off x="-360" y="-1440"/>
            <a:ext cx="2948040" cy="498240"/>
          </a:xfrm>
          <a:prstGeom prst="rect">
            <a:avLst/>
          </a:prstGeom>
          <a:noFill/>
          <a:ln w="0">
            <a:noFill/>
          </a:ln>
        </p:spPr>
        <p:txBody>
          <a:bodyPr lIns="19080" rIns="19080" tIns="0" bIns="0" anchor="t">
            <a:noAutofit/>
          </a:bodyPr>
          <a:p>
            <a:pPr marL="216000" indent="0">
              <a:buNone/>
              <a:tabLst>
                <a:tab algn="l" pos="0"/>
                <a:tab algn="l" pos="906480"/>
                <a:tab algn="l" pos="1812960"/>
                <a:tab algn="l" pos="2719440"/>
                <a:tab algn="l" pos="3625920"/>
                <a:tab algn="l" pos="4532400"/>
                <a:tab algn="l" pos="5438880"/>
                <a:tab algn="l" pos="6345360"/>
                <a:tab algn="l" pos="7251840"/>
                <a:tab algn="l" pos="8158320"/>
                <a:tab algn="l" pos="9064800"/>
                <a:tab algn="l" pos="9970920"/>
                <a:tab algn="l" pos="1087740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&lt;header&gt;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PlaceHolder 2"/>
          <p:cNvSpPr>
            <a:spLocks noGrp="1"/>
          </p:cNvSpPr>
          <p:nvPr>
            <p:ph type="dt" idx="1"/>
          </p:nvPr>
        </p:nvSpPr>
        <p:spPr>
          <a:xfrm>
            <a:off x="3857760" y="-1440"/>
            <a:ext cx="2947680" cy="498240"/>
          </a:xfrm>
          <a:prstGeom prst="rect">
            <a:avLst/>
          </a:prstGeom>
          <a:noFill/>
          <a:ln w="0">
            <a:noFill/>
          </a:ln>
        </p:spPr>
        <p:txBody>
          <a:bodyPr lIns="19080" rIns="19080" tIns="0" bIns="0" anchor="t">
            <a:noAutofit/>
          </a:bodyPr>
          <a:lstStyle>
            <a:lvl1pPr marL="216000" indent="0" algn="r">
              <a:buNone/>
              <a:tabLst>
                <a:tab algn="l" pos="0"/>
                <a:tab algn="l" pos="906480"/>
                <a:tab algn="l" pos="1812960"/>
                <a:tab algn="l" pos="2719440"/>
                <a:tab algn="l" pos="3625920"/>
                <a:tab algn="l" pos="4532400"/>
                <a:tab algn="l" pos="5438880"/>
                <a:tab algn="l" pos="6345360"/>
                <a:tab algn="l" pos="7251840"/>
                <a:tab algn="l" pos="8158320"/>
                <a:tab algn="l" pos="9064800"/>
                <a:tab algn="l" pos="9970920"/>
                <a:tab algn="l" pos="10877400"/>
              </a:tabLst>
              <a:defRPr b="0" i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 algn="r">
              <a:buNone/>
              <a:tabLst>
                <a:tab algn="l" pos="0"/>
                <a:tab algn="l" pos="906480"/>
                <a:tab algn="l" pos="1812960"/>
                <a:tab algn="l" pos="2719440"/>
                <a:tab algn="l" pos="3625920"/>
                <a:tab algn="l" pos="4532400"/>
                <a:tab algn="l" pos="5438880"/>
                <a:tab algn="l" pos="6345360"/>
                <a:tab algn="l" pos="7251840"/>
                <a:tab algn="l" pos="8158320"/>
                <a:tab algn="l" pos="9064800"/>
                <a:tab algn="l" pos="9970920"/>
                <a:tab algn="l" pos="1087740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PlaceHolder 3"/>
          <p:cNvSpPr>
            <a:spLocks noGrp="1"/>
          </p:cNvSpPr>
          <p:nvPr>
            <p:ph type="ftr" idx="2"/>
          </p:nvPr>
        </p:nvSpPr>
        <p:spPr>
          <a:xfrm>
            <a:off x="-360" y="9446760"/>
            <a:ext cx="2948040" cy="497160"/>
          </a:xfrm>
          <a:prstGeom prst="rect">
            <a:avLst/>
          </a:prstGeom>
          <a:noFill/>
          <a:ln w="0">
            <a:noFill/>
          </a:ln>
        </p:spPr>
        <p:txBody>
          <a:bodyPr lIns="19080" rIns="19080" tIns="0" bIns="0" anchor="b">
            <a:noAutofit/>
          </a:bodyPr>
          <a:lstStyle>
            <a:lvl1pPr marL="216000" indent="0">
              <a:buNone/>
              <a:tabLst>
                <a:tab algn="l" pos="0"/>
                <a:tab algn="l" pos="906480"/>
                <a:tab algn="l" pos="1812960"/>
                <a:tab algn="l" pos="2719440"/>
                <a:tab algn="l" pos="3625920"/>
                <a:tab algn="l" pos="4532400"/>
                <a:tab algn="l" pos="5438880"/>
                <a:tab algn="l" pos="6345360"/>
                <a:tab algn="l" pos="7251840"/>
                <a:tab algn="l" pos="8158320"/>
                <a:tab algn="l" pos="9064800"/>
                <a:tab algn="l" pos="9970920"/>
                <a:tab algn="l" pos="10877400"/>
              </a:tabLst>
              <a:defRPr b="0" i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>
              <a:buNone/>
              <a:tabLst>
                <a:tab algn="l" pos="0"/>
                <a:tab algn="l" pos="906480"/>
                <a:tab algn="l" pos="1812960"/>
                <a:tab algn="l" pos="2719440"/>
                <a:tab algn="l" pos="3625920"/>
                <a:tab algn="l" pos="4532400"/>
                <a:tab algn="l" pos="5438880"/>
                <a:tab algn="l" pos="6345360"/>
                <a:tab algn="l" pos="7251840"/>
                <a:tab algn="l" pos="8158320"/>
                <a:tab algn="l" pos="9064800"/>
                <a:tab algn="l" pos="9970920"/>
                <a:tab algn="l" pos="1087740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PlaceHolder 4"/>
          <p:cNvSpPr>
            <a:spLocks noGrp="1"/>
          </p:cNvSpPr>
          <p:nvPr>
            <p:ph type="sldNum" idx="3"/>
          </p:nvPr>
        </p:nvSpPr>
        <p:spPr>
          <a:xfrm>
            <a:off x="3857760" y="9446760"/>
            <a:ext cx="2947680" cy="497160"/>
          </a:xfrm>
          <a:prstGeom prst="rect">
            <a:avLst/>
          </a:prstGeom>
          <a:noFill/>
          <a:ln w="0">
            <a:noFill/>
          </a:ln>
        </p:spPr>
        <p:txBody>
          <a:bodyPr lIns="19080" rIns="19080" tIns="0" bIns="0" anchor="b">
            <a:noAutofit/>
          </a:bodyPr>
          <a:lstStyle>
            <a:lvl1pPr marL="216000" indent="0" algn="r">
              <a:buNone/>
              <a:tabLst>
                <a:tab algn="l" pos="0"/>
                <a:tab algn="l" pos="906480"/>
                <a:tab algn="l" pos="1812960"/>
                <a:tab algn="l" pos="2719440"/>
                <a:tab algn="l" pos="3625920"/>
                <a:tab algn="l" pos="4532400"/>
                <a:tab algn="l" pos="5438880"/>
                <a:tab algn="l" pos="6345360"/>
                <a:tab algn="l" pos="7251840"/>
                <a:tab algn="l" pos="8158320"/>
                <a:tab algn="l" pos="9064800"/>
                <a:tab algn="l" pos="9970920"/>
                <a:tab algn="l" pos="10877400"/>
              </a:tabLst>
              <a:defRPr b="0" i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 algn="r">
              <a:buNone/>
              <a:tabLst>
                <a:tab algn="l" pos="0"/>
                <a:tab algn="l" pos="906480"/>
                <a:tab algn="l" pos="1812960"/>
                <a:tab algn="l" pos="2719440"/>
                <a:tab algn="l" pos="3625920"/>
                <a:tab algn="l" pos="4532400"/>
                <a:tab algn="l" pos="5438880"/>
                <a:tab algn="l" pos="6345360"/>
                <a:tab algn="l" pos="7251840"/>
                <a:tab algn="l" pos="8158320"/>
                <a:tab algn="l" pos="9064800"/>
                <a:tab algn="l" pos="9970920"/>
                <a:tab algn="l" pos="10877400"/>
              </a:tabLst>
            </a:pPr>
            <a:fld id="{7CBA089A-01D6-4209-B04C-CB67627F1C48}" type="slidenum"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PlaceHolder 5"/>
          <p:cNvSpPr>
            <a:spLocks noGrp="1"/>
          </p:cNvSpPr>
          <p:nvPr>
            <p:ph type="sldImg"/>
          </p:nvPr>
        </p:nvSpPr>
        <p:spPr>
          <a:xfrm>
            <a:off x="926640" y="755640"/>
            <a:ext cx="4953240" cy="3713040"/>
          </a:xfrm>
          <a:prstGeom prst="rect">
            <a:avLst/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Click to move the slide</a:t>
            </a:r>
            <a:endParaRPr b="1" lang="en-US" sz="36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21" name="PlaceHolder 6"/>
          <p:cNvSpPr>
            <a:spLocks noGrp="1"/>
          </p:cNvSpPr>
          <p:nvPr>
            <p:ph type="body"/>
          </p:nvPr>
        </p:nvSpPr>
        <p:spPr>
          <a:xfrm>
            <a:off x="904680" y="4722840"/>
            <a:ext cx="4994280" cy="44704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notes format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</p:notesMaster>
</file>

<file path=ppt/notesSlides/_rels/notesSlide1.xml.rels><?xml version="1.0" encoding="UTF-8"?>
<Relationships xmlns="http://schemas.openxmlformats.org/package/2006/relationships"><Relationship Id="rId1" Type="http://schemas.openxmlformats.org/officeDocument/2006/relationships/slide" Target="../slides/slide1.xml"/><Relationship Id="rId2" Type="http://schemas.openxmlformats.org/officeDocument/2006/relationships/notesMaster" Target="../notesMasters/notesMaster1.xml"/>
</Relationships>
</file>

<file path=ppt/notesSlides/_rels/notesSlide4.xml.rels><?xml version="1.0" encoding="UTF-8"?>
<Relationships xmlns="http://schemas.openxmlformats.org/package/2006/relationships"><Relationship Id="rId1" Type="http://schemas.openxmlformats.org/officeDocument/2006/relationships/slide" Target="../slides/slide4.xml"/><Relationship Id="rId2" Type="http://schemas.openxmlformats.org/officeDocument/2006/relationships/notesMaster" Target="../notesMasters/notesMaster1.xml"/>
</Relationships>
</file>

<file path=ppt/notesSlides/_rels/notesSlide8.xml.rels><?xml version="1.0" encoding="UTF-8"?>
<Relationships xmlns="http://schemas.openxmlformats.org/package/2006/relationships"><Relationship Id="rId1" Type="http://schemas.openxmlformats.org/officeDocument/2006/relationships/slide" Target="../slides/slide8.xml"/><Relationship Id="rId2" Type="http://schemas.openxmlformats.org/officeDocument/2006/relationships/notesMaster" Target="../notesMasters/notesMaster1.xml"/>
</Relationships>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9" name=""/>
          <p:cNvSpPr/>
          <p:nvPr/>
        </p:nvSpPr>
        <p:spPr>
          <a:xfrm>
            <a:off x="3857760" y="-1440"/>
            <a:ext cx="2947680" cy="496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8f8f8"/>
              </a:solidFill>
              <a:effectLst/>
              <a:uFillTx/>
              <a:latin typeface="Arial"/>
            </a:endParaRPr>
          </a:p>
        </p:txBody>
      </p:sp>
      <p:sp>
        <p:nvSpPr>
          <p:cNvPr id="310" name=""/>
          <p:cNvSpPr/>
          <p:nvPr/>
        </p:nvSpPr>
        <p:spPr>
          <a:xfrm>
            <a:off x="0" y="9447120"/>
            <a:ext cx="2946240" cy="497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8f8f8"/>
              </a:solidFill>
              <a:effectLst/>
              <a:uFillTx/>
              <a:latin typeface="Arial"/>
            </a:endParaRPr>
          </a:p>
        </p:txBody>
      </p:sp>
      <p:sp>
        <p:nvSpPr>
          <p:cNvPr id="311" name=""/>
          <p:cNvSpPr/>
          <p:nvPr/>
        </p:nvSpPr>
        <p:spPr>
          <a:xfrm>
            <a:off x="0" y="-1440"/>
            <a:ext cx="2946240" cy="496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8f8f8"/>
              </a:solidFill>
              <a:effectLst/>
              <a:uFillTx/>
              <a:latin typeface="Arial"/>
            </a:endParaRPr>
          </a:p>
        </p:txBody>
      </p:sp>
      <p:sp>
        <p:nvSpPr>
          <p:cNvPr id="312" name="PlaceHolder 1"/>
          <p:cNvSpPr>
            <a:spLocks noGrp="1"/>
          </p:cNvSpPr>
          <p:nvPr>
            <p:ph type="sldImg"/>
          </p:nvPr>
        </p:nvSpPr>
        <p:spPr>
          <a:xfrm>
            <a:off x="927000" y="755640"/>
            <a:ext cx="4953240" cy="3713040"/>
          </a:xfrm>
          <a:prstGeom prst="rect">
            <a:avLst/>
          </a:prstGeom>
          <a:ln w="0">
            <a:noFill/>
          </a:ln>
        </p:spPr>
      </p:sp>
      <p:sp>
        <p:nvSpPr>
          <p:cNvPr id="313" name="PlaceHolder 2"/>
          <p:cNvSpPr>
            <a:spLocks noGrp="1"/>
          </p:cNvSpPr>
          <p:nvPr>
            <p:ph type="body"/>
          </p:nvPr>
        </p:nvSpPr>
        <p:spPr>
          <a:xfrm>
            <a:off x="904680" y="4722840"/>
            <a:ext cx="4994280" cy="4470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4" name=""/>
          <p:cNvSpPr/>
          <p:nvPr/>
        </p:nvSpPr>
        <p:spPr>
          <a:xfrm>
            <a:off x="3857760" y="-1440"/>
            <a:ext cx="2947680" cy="496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8f8f8"/>
              </a:solidFill>
              <a:effectLst/>
              <a:uFillTx/>
              <a:latin typeface="Arial"/>
            </a:endParaRPr>
          </a:p>
        </p:txBody>
      </p:sp>
      <p:sp>
        <p:nvSpPr>
          <p:cNvPr id="315" name=""/>
          <p:cNvSpPr/>
          <p:nvPr/>
        </p:nvSpPr>
        <p:spPr>
          <a:xfrm>
            <a:off x="0" y="9447120"/>
            <a:ext cx="2946240" cy="497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8f8f8"/>
              </a:solidFill>
              <a:effectLst/>
              <a:uFillTx/>
              <a:latin typeface="Arial"/>
            </a:endParaRPr>
          </a:p>
        </p:txBody>
      </p:sp>
      <p:sp>
        <p:nvSpPr>
          <p:cNvPr id="316" name=""/>
          <p:cNvSpPr/>
          <p:nvPr/>
        </p:nvSpPr>
        <p:spPr>
          <a:xfrm>
            <a:off x="0" y="-1440"/>
            <a:ext cx="2946240" cy="496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8f8f8"/>
              </a:solidFill>
              <a:effectLst/>
              <a:uFillTx/>
              <a:latin typeface="Arial"/>
            </a:endParaRPr>
          </a:p>
        </p:txBody>
      </p:sp>
      <p:sp>
        <p:nvSpPr>
          <p:cNvPr id="317" name="PlaceHolder 1"/>
          <p:cNvSpPr>
            <a:spLocks noGrp="1"/>
          </p:cNvSpPr>
          <p:nvPr>
            <p:ph type="sldImg"/>
          </p:nvPr>
        </p:nvSpPr>
        <p:spPr>
          <a:xfrm>
            <a:off x="927000" y="755640"/>
            <a:ext cx="4953240" cy="3713040"/>
          </a:xfrm>
          <a:prstGeom prst="rect">
            <a:avLst/>
          </a:prstGeom>
          <a:ln w="0">
            <a:noFill/>
          </a:ln>
        </p:spPr>
      </p:sp>
      <p:sp>
        <p:nvSpPr>
          <p:cNvPr id="318" name="PlaceHolder 2"/>
          <p:cNvSpPr>
            <a:spLocks noGrp="1"/>
          </p:cNvSpPr>
          <p:nvPr>
            <p:ph type="body"/>
          </p:nvPr>
        </p:nvSpPr>
        <p:spPr>
          <a:xfrm>
            <a:off x="904680" y="4722840"/>
            <a:ext cx="4994280" cy="4470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9" name=""/>
          <p:cNvSpPr/>
          <p:nvPr/>
        </p:nvSpPr>
        <p:spPr>
          <a:xfrm>
            <a:off x="3857760" y="-1440"/>
            <a:ext cx="2947680" cy="496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8f8f8"/>
              </a:solidFill>
              <a:effectLst/>
              <a:uFillTx/>
              <a:latin typeface="Arial"/>
            </a:endParaRPr>
          </a:p>
        </p:txBody>
      </p:sp>
      <p:sp>
        <p:nvSpPr>
          <p:cNvPr id="320" name=""/>
          <p:cNvSpPr/>
          <p:nvPr/>
        </p:nvSpPr>
        <p:spPr>
          <a:xfrm>
            <a:off x="0" y="9447120"/>
            <a:ext cx="2946240" cy="497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8f8f8"/>
              </a:solidFill>
              <a:effectLst/>
              <a:uFillTx/>
              <a:latin typeface="Arial"/>
            </a:endParaRPr>
          </a:p>
        </p:txBody>
      </p:sp>
      <p:sp>
        <p:nvSpPr>
          <p:cNvPr id="321" name=""/>
          <p:cNvSpPr/>
          <p:nvPr/>
        </p:nvSpPr>
        <p:spPr>
          <a:xfrm>
            <a:off x="0" y="-1440"/>
            <a:ext cx="2946240" cy="496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8f8f8"/>
              </a:solidFill>
              <a:effectLst/>
              <a:uFillTx/>
              <a:latin typeface="Arial"/>
            </a:endParaRPr>
          </a:p>
        </p:txBody>
      </p:sp>
      <p:sp>
        <p:nvSpPr>
          <p:cNvPr id="322" name="PlaceHolder 1"/>
          <p:cNvSpPr>
            <a:spLocks noGrp="1"/>
          </p:cNvSpPr>
          <p:nvPr>
            <p:ph type="sldImg"/>
          </p:nvPr>
        </p:nvSpPr>
        <p:spPr>
          <a:xfrm>
            <a:off x="927000" y="755640"/>
            <a:ext cx="4953240" cy="3713040"/>
          </a:xfrm>
          <a:prstGeom prst="rect">
            <a:avLst/>
          </a:prstGeom>
          <a:ln w="0">
            <a:noFill/>
          </a:ln>
        </p:spPr>
      </p:sp>
      <p:sp>
        <p:nvSpPr>
          <p:cNvPr id="323" name="PlaceHolder 2"/>
          <p:cNvSpPr>
            <a:spLocks noGrp="1"/>
          </p:cNvSpPr>
          <p:nvPr>
            <p:ph type="body"/>
          </p:nvPr>
        </p:nvSpPr>
        <p:spPr>
          <a:xfrm>
            <a:off x="904680" y="4722840"/>
            <a:ext cx="4994280" cy="4470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bg>
      <p:bgPr>
        <a:gradFill rotWithShape="0">
          <a:gsLst>
            <a:gs pos="0">
              <a:srgbClr val="00005c"/>
            </a:gs>
            <a:gs pos="100000">
              <a:srgbClr val="000000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0" name="Title%20bar2" descr=""/>
          <p:cNvPicPr/>
          <p:nvPr/>
        </p:nvPicPr>
        <p:blipFill>
          <a:blip r:embed="rId2"/>
          <a:stretch/>
        </p:blipFill>
        <p:spPr>
          <a:xfrm>
            <a:off x="0" y="0"/>
            <a:ext cx="9144000" cy="10476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" name="PlaceHolder 1"/>
          <p:cNvSpPr>
            <a:spLocks noGrp="1"/>
          </p:cNvSpPr>
          <p:nvPr>
            <p:ph type="title"/>
          </p:nvPr>
        </p:nvSpPr>
        <p:spPr>
          <a:xfrm>
            <a:off x="685800" y="219240"/>
            <a:ext cx="7772400" cy="7617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fcff09"/>
                </a:solidFill>
                <a:effectLst/>
                <a:uFillTx/>
                <a:latin typeface="Arial"/>
              </a:rPr>
              <a:t>Click to edit the title text format</a:t>
            </a:r>
            <a:endParaRPr b="1" lang="en-US" sz="3200" strike="noStrike" u="none">
              <a:solidFill>
                <a:srgbClr val="fcff09"/>
              </a:solidFill>
              <a:effectLst/>
              <a:uFillTx/>
              <a:latin typeface="Arial"/>
            </a:endParaRPr>
          </a:p>
        </p:txBody>
      </p:sp>
      <p:sp>
        <p:nvSpPr>
          <p:cNvPr id="2" name="PlaceHolder 2"/>
          <p:cNvSpPr>
            <a:spLocks noGrp="1"/>
          </p:cNvSpPr>
          <p:nvPr>
            <p:ph type="body"/>
          </p:nvPr>
        </p:nvSpPr>
        <p:spPr>
          <a:xfrm>
            <a:off x="685800" y="1542600"/>
            <a:ext cx="7772400" cy="4343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Clr>
                <a:srgbClr val="ffff00"/>
              </a:buClr>
              <a:buSzPct val="80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8f8f8"/>
                </a:solidFill>
                <a:effectLst/>
                <a:uFillTx/>
                <a:latin typeface="Arial"/>
              </a:rPr>
              <a:t>Click to edit the outline text format</a:t>
            </a:r>
            <a:endParaRPr b="1" lang="en-US" sz="2000" strike="noStrike" u="none">
              <a:solidFill>
                <a:srgbClr val="f8f8f8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ffff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8f8f8"/>
                </a:solidFill>
                <a:effectLst/>
                <a:uFillTx/>
                <a:latin typeface="Arial"/>
              </a:rPr>
              <a:t>Second Outline Level</a:t>
            </a:r>
            <a:endParaRPr b="1" lang="en-US" sz="2000" strike="noStrike" u="none">
              <a:solidFill>
                <a:srgbClr val="f8f8f8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499"/>
              </a:spcBef>
              <a:buClr>
                <a:srgbClr val="ffff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8f8f8"/>
                </a:solidFill>
                <a:effectLst/>
                <a:uFillTx/>
                <a:latin typeface="Arial"/>
              </a:rPr>
              <a:t>Third Outline Level</a:t>
            </a:r>
            <a:endParaRPr b="1" lang="en-US" sz="2000" strike="noStrike" u="none">
              <a:solidFill>
                <a:srgbClr val="f8f8f8"/>
              </a:solidFill>
              <a:effectLst/>
              <a:uFillTx/>
              <a:latin typeface="Arial"/>
            </a:endParaRPr>
          </a:p>
          <a:p>
            <a:pPr lvl="3" marL="1600200" indent="-228600">
              <a:spcBef>
                <a:spcPts val="499"/>
              </a:spcBef>
              <a:buClr>
                <a:srgbClr val="ffff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8f8f8"/>
                </a:solidFill>
                <a:effectLst/>
                <a:uFillTx/>
                <a:latin typeface="Arial"/>
              </a:rPr>
              <a:t>Fourth Outline Level</a:t>
            </a:r>
            <a:endParaRPr b="1" lang="en-US" sz="2000" strike="noStrike" u="none">
              <a:solidFill>
                <a:srgbClr val="f8f8f8"/>
              </a:solidFill>
              <a:effectLst/>
              <a:uFillTx/>
              <a:latin typeface="Arial"/>
            </a:endParaRPr>
          </a:p>
          <a:p>
            <a:pPr lvl="4" marL="2057400" indent="-228600">
              <a:spcBef>
                <a:spcPts val="499"/>
              </a:spcBef>
              <a:buClr>
                <a:srgbClr val="ffff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8f8f8"/>
                </a:solidFill>
                <a:effectLst/>
                <a:uFillTx/>
                <a:latin typeface="Arial"/>
              </a:rPr>
              <a:t>Fifth Outline Level</a:t>
            </a:r>
            <a:endParaRPr b="1" lang="en-US" sz="2000" strike="noStrike" u="none">
              <a:solidFill>
                <a:srgbClr val="f8f8f8"/>
              </a:solidFill>
              <a:effectLst/>
              <a:uFillTx/>
              <a:latin typeface="Arial"/>
            </a:endParaRPr>
          </a:p>
          <a:p>
            <a:pPr lvl="5" marL="2057400" indent="-228600">
              <a:spcBef>
                <a:spcPts val="499"/>
              </a:spcBef>
              <a:buClr>
                <a:srgbClr val="f8f8f8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8f8f8"/>
                </a:solidFill>
                <a:effectLst/>
                <a:uFillTx/>
                <a:latin typeface="Arial"/>
              </a:rPr>
              <a:t>Sixth Outline Level</a:t>
            </a:r>
            <a:endParaRPr b="1" lang="en-US" sz="2000" strike="noStrike" u="none">
              <a:solidFill>
                <a:srgbClr val="f8f8f8"/>
              </a:solidFill>
              <a:effectLst/>
              <a:uFillTx/>
              <a:latin typeface="Arial"/>
            </a:endParaRPr>
          </a:p>
          <a:p>
            <a:pPr lvl="6" marL="2057400" indent="-228600">
              <a:spcBef>
                <a:spcPts val="499"/>
              </a:spcBef>
              <a:buClr>
                <a:srgbClr val="f8f8f8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8f8f8"/>
                </a:solidFill>
                <a:effectLst/>
                <a:uFillTx/>
                <a:latin typeface="Arial"/>
              </a:rPr>
              <a:t>Seventh Outline Level</a:t>
            </a:r>
            <a:endParaRPr b="1" lang="en-US" sz="2000" strike="noStrike" u="none">
              <a:solidFill>
                <a:srgbClr val="f8f8f8"/>
              </a:solidFill>
              <a:effectLst/>
              <a:uFillTx/>
              <a:latin typeface="Arial"/>
            </a:endParaRPr>
          </a:p>
        </p:txBody>
      </p:sp>
      <p:sp>
        <p:nvSpPr>
          <p:cNvPr id="3" name=""/>
          <p:cNvSpPr/>
          <p:nvPr/>
        </p:nvSpPr>
        <p:spPr>
          <a:xfrm flipV="1">
            <a:off x="0" y="1056960"/>
            <a:ext cx="9225000" cy="4680"/>
          </a:xfrm>
          <a:prstGeom prst="line">
            <a:avLst/>
          </a:prstGeom>
          <a:ln w="76320">
            <a:solidFill>
              <a:srgbClr val="808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2120" bIns="-42120" anchor="ctr">
            <a:noAutofit/>
          </a:bodyPr>
          <a:p>
            <a:endParaRPr b="0" lang="en-US" sz="2400" strike="noStrike" u="none">
              <a:solidFill>
                <a:srgbClr val="f8f8f8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bg>
      <p:bgPr>
        <a:gradFill rotWithShape="0">
          <a:gsLst>
            <a:gs pos="0">
              <a:srgbClr val="00005c"/>
            </a:gs>
            <a:gs pos="100000">
              <a:srgbClr val="000000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Title%20bar2" descr=""/>
          <p:cNvPicPr/>
          <p:nvPr/>
        </p:nvPicPr>
        <p:blipFill>
          <a:blip r:embed="rId2"/>
          <a:stretch/>
        </p:blipFill>
        <p:spPr>
          <a:xfrm>
            <a:off x="0" y="0"/>
            <a:ext cx="9144000" cy="10476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219240"/>
            <a:ext cx="7772400" cy="7617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fcff09"/>
                </a:solidFill>
                <a:effectLst/>
                <a:uFillTx/>
                <a:latin typeface="Arial"/>
              </a:rPr>
              <a:t>Click to edit the title text format</a:t>
            </a:r>
            <a:endParaRPr b="1" lang="en-US" sz="3200" strike="noStrike" u="none">
              <a:solidFill>
                <a:srgbClr val="fcff09"/>
              </a:solidFill>
              <a:effectLst/>
              <a:uFillTx/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685800" y="1542600"/>
            <a:ext cx="7772400" cy="4343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Clr>
                <a:srgbClr val="ffff00"/>
              </a:buClr>
              <a:buSzPct val="80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8f8f8"/>
                </a:solidFill>
                <a:effectLst/>
                <a:uFillTx/>
                <a:latin typeface="Arial"/>
              </a:rPr>
              <a:t>Click to edit the outline text format</a:t>
            </a:r>
            <a:endParaRPr b="1" lang="en-US" sz="2000" strike="noStrike" u="none">
              <a:solidFill>
                <a:srgbClr val="f8f8f8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ffff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8f8f8"/>
                </a:solidFill>
                <a:effectLst/>
                <a:uFillTx/>
                <a:latin typeface="Arial"/>
              </a:rPr>
              <a:t>Second Outline Level</a:t>
            </a:r>
            <a:endParaRPr b="1" lang="en-US" sz="2000" strike="noStrike" u="none">
              <a:solidFill>
                <a:srgbClr val="f8f8f8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499"/>
              </a:spcBef>
              <a:buClr>
                <a:srgbClr val="ffff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8f8f8"/>
                </a:solidFill>
                <a:effectLst/>
                <a:uFillTx/>
                <a:latin typeface="Arial"/>
              </a:rPr>
              <a:t>Third Outline Level</a:t>
            </a:r>
            <a:endParaRPr b="1" lang="en-US" sz="2000" strike="noStrike" u="none">
              <a:solidFill>
                <a:srgbClr val="f8f8f8"/>
              </a:solidFill>
              <a:effectLst/>
              <a:uFillTx/>
              <a:latin typeface="Arial"/>
            </a:endParaRPr>
          </a:p>
          <a:p>
            <a:pPr lvl="3" marL="1600200" indent="-228600">
              <a:spcBef>
                <a:spcPts val="499"/>
              </a:spcBef>
              <a:buClr>
                <a:srgbClr val="ffff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8f8f8"/>
                </a:solidFill>
                <a:effectLst/>
                <a:uFillTx/>
                <a:latin typeface="Arial"/>
              </a:rPr>
              <a:t>Fourth Outline Level</a:t>
            </a:r>
            <a:endParaRPr b="1" lang="en-US" sz="2000" strike="noStrike" u="none">
              <a:solidFill>
                <a:srgbClr val="f8f8f8"/>
              </a:solidFill>
              <a:effectLst/>
              <a:uFillTx/>
              <a:latin typeface="Arial"/>
            </a:endParaRPr>
          </a:p>
          <a:p>
            <a:pPr lvl="4" marL="2057400" indent="-228600">
              <a:spcBef>
                <a:spcPts val="499"/>
              </a:spcBef>
              <a:buClr>
                <a:srgbClr val="ffff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8f8f8"/>
                </a:solidFill>
                <a:effectLst/>
                <a:uFillTx/>
                <a:latin typeface="Arial"/>
              </a:rPr>
              <a:t>Fifth Outline Level</a:t>
            </a:r>
            <a:endParaRPr b="1" lang="en-US" sz="2000" strike="noStrike" u="none">
              <a:solidFill>
                <a:srgbClr val="f8f8f8"/>
              </a:solidFill>
              <a:effectLst/>
              <a:uFillTx/>
              <a:latin typeface="Arial"/>
            </a:endParaRPr>
          </a:p>
          <a:p>
            <a:pPr lvl="5" marL="2057400" indent="-228600">
              <a:spcBef>
                <a:spcPts val="499"/>
              </a:spcBef>
              <a:buClr>
                <a:srgbClr val="f8f8f8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8f8f8"/>
                </a:solidFill>
                <a:effectLst/>
                <a:uFillTx/>
                <a:latin typeface="Arial"/>
              </a:rPr>
              <a:t>Sixth Outline Level</a:t>
            </a:r>
            <a:endParaRPr b="1" lang="en-US" sz="2000" strike="noStrike" u="none">
              <a:solidFill>
                <a:srgbClr val="f8f8f8"/>
              </a:solidFill>
              <a:effectLst/>
              <a:uFillTx/>
              <a:latin typeface="Arial"/>
            </a:endParaRPr>
          </a:p>
          <a:p>
            <a:pPr lvl="6" marL="2057400" indent="-228600">
              <a:spcBef>
                <a:spcPts val="499"/>
              </a:spcBef>
              <a:buClr>
                <a:srgbClr val="f8f8f8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8f8f8"/>
                </a:solidFill>
                <a:effectLst/>
                <a:uFillTx/>
                <a:latin typeface="Arial"/>
              </a:rPr>
              <a:t>Seventh Outline Level</a:t>
            </a:r>
            <a:endParaRPr b="1" lang="en-US" sz="2000" strike="noStrike" u="none">
              <a:solidFill>
                <a:srgbClr val="f8f8f8"/>
              </a:solidFill>
              <a:effectLst/>
              <a:uFillTx/>
              <a:latin typeface="Arial"/>
            </a:endParaRPr>
          </a:p>
        </p:txBody>
      </p:sp>
      <p:sp>
        <p:nvSpPr>
          <p:cNvPr id="7" name=""/>
          <p:cNvSpPr/>
          <p:nvPr/>
        </p:nvSpPr>
        <p:spPr>
          <a:xfrm flipV="1">
            <a:off x="0" y="1056960"/>
            <a:ext cx="9225000" cy="4680"/>
          </a:xfrm>
          <a:prstGeom prst="line">
            <a:avLst/>
          </a:prstGeom>
          <a:ln w="76320">
            <a:solidFill>
              <a:srgbClr val="808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2120" bIns="-42120" anchor="ctr">
            <a:noAutofit/>
          </a:bodyPr>
          <a:p>
            <a:endParaRPr b="0" lang="en-US" sz="2400" strike="noStrike" u="none">
              <a:solidFill>
                <a:srgbClr val="f8f8f8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bg>
      <p:bgPr>
        <a:gradFill rotWithShape="0">
          <a:gsLst>
            <a:gs pos="0">
              <a:srgbClr val="00005c"/>
            </a:gs>
            <a:gs pos="100000">
              <a:srgbClr val="000000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Title%20bar2" descr=""/>
          <p:cNvPicPr/>
          <p:nvPr/>
        </p:nvPicPr>
        <p:blipFill>
          <a:blip r:embed="rId2"/>
          <a:stretch/>
        </p:blipFill>
        <p:spPr>
          <a:xfrm>
            <a:off x="0" y="0"/>
            <a:ext cx="9144000" cy="10476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685800" y="219240"/>
            <a:ext cx="7772400" cy="7617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fcff09"/>
                </a:solidFill>
                <a:effectLst/>
                <a:uFillTx/>
                <a:latin typeface="Arial"/>
              </a:rPr>
              <a:t>Click to edit the title text format</a:t>
            </a:r>
            <a:endParaRPr b="1" lang="en-US" sz="3200" strike="noStrike" u="none">
              <a:solidFill>
                <a:srgbClr val="fcff09"/>
              </a:solidFill>
              <a:effectLst/>
              <a:uFillTx/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685800" y="1542600"/>
            <a:ext cx="7772400" cy="4343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Clr>
                <a:srgbClr val="ffff00"/>
              </a:buClr>
              <a:buSzPct val="80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8f8f8"/>
                </a:solidFill>
                <a:effectLst/>
                <a:uFillTx/>
                <a:latin typeface="Arial"/>
              </a:rPr>
              <a:t>Click to edit the outline text format</a:t>
            </a:r>
            <a:endParaRPr b="1" lang="en-US" sz="2000" strike="noStrike" u="none">
              <a:solidFill>
                <a:srgbClr val="f8f8f8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ffff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8f8f8"/>
                </a:solidFill>
                <a:effectLst/>
                <a:uFillTx/>
                <a:latin typeface="Arial"/>
              </a:rPr>
              <a:t>Second Outline Level</a:t>
            </a:r>
            <a:endParaRPr b="1" lang="en-US" sz="2000" strike="noStrike" u="none">
              <a:solidFill>
                <a:srgbClr val="f8f8f8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499"/>
              </a:spcBef>
              <a:buClr>
                <a:srgbClr val="ffff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8f8f8"/>
                </a:solidFill>
                <a:effectLst/>
                <a:uFillTx/>
                <a:latin typeface="Arial"/>
              </a:rPr>
              <a:t>Third Outline Level</a:t>
            </a:r>
            <a:endParaRPr b="1" lang="en-US" sz="2000" strike="noStrike" u="none">
              <a:solidFill>
                <a:srgbClr val="f8f8f8"/>
              </a:solidFill>
              <a:effectLst/>
              <a:uFillTx/>
              <a:latin typeface="Arial"/>
            </a:endParaRPr>
          </a:p>
          <a:p>
            <a:pPr lvl="3" marL="1600200" indent="-228600">
              <a:spcBef>
                <a:spcPts val="499"/>
              </a:spcBef>
              <a:buClr>
                <a:srgbClr val="ffff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8f8f8"/>
                </a:solidFill>
                <a:effectLst/>
                <a:uFillTx/>
                <a:latin typeface="Arial"/>
              </a:rPr>
              <a:t>Fourth Outline Level</a:t>
            </a:r>
            <a:endParaRPr b="1" lang="en-US" sz="2000" strike="noStrike" u="none">
              <a:solidFill>
                <a:srgbClr val="f8f8f8"/>
              </a:solidFill>
              <a:effectLst/>
              <a:uFillTx/>
              <a:latin typeface="Arial"/>
            </a:endParaRPr>
          </a:p>
          <a:p>
            <a:pPr lvl="4" marL="2057400" indent="-228600">
              <a:spcBef>
                <a:spcPts val="499"/>
              </a:spcBef>
              <a:buClr>
                <a:srgbClr val="ffff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8f8f8"/>
                </a:solidFill>
                <a:effectLst/>
                <a:uFillTx/>
                <a:latin typeface="Arial"/>
              </a:rPr>
              <a:t>Fifth Outline Level</a:t>
            </a:r>
            <a:endParaRPr b="1" lang="en-US" sz="2000" strike="noStrike" u="none">
              <a:solidFill>
                <a:srgbClr val="f8f8f8"/>
              </a:solidFill>
              <a:effectLst/>
              <a:uFillTx/>
              <a:latin typeface="Arial"/>
            </a:endParaRPr>
          </a:p>
          <a:p>
            <a:pPr lvl="5" marL="2057400" indent="-228600">
              <a:spcBef>
                <a:spcPts val="499"/>
              </a:spcBef>
              <a:buClr>
                <a:srgbClr val="f8f8f8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8f8f8"/>
                </a:solidFill>
                <a:effectLst/>
                <a:uFillTx/>
                <a:latin typeface="Arial"/>
              </a:rPr>
              <a:t>Sixth Outline Level</a:t>
            </a:r>
            <a:endParaRPr b="1" lang="en-US" sz="2000" strike="noStrike" u="none">
              <a:solidFill>
                <a:srgbClr val="f8f8f8"/>
              </a:solidFill>
              <a:effectLst/>
              <a:uFillTx/>
              <a:latin typeface="Arial"/>
            </a:endParaRPr>
          </a:p>
          <a:p>
            <a:pPr lvl="6" marL="2057400" indent="-228600">
              <a:spcBef>
                <a:spcPts val="499"/>
              </a:spcBef>
              <a:buClr>
                <a:srgbClr val="f8f8f8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8f8f8"/>
                </a:solidFill>
                <a:effectLst/>
                <a:uFillTx/>
                <a:latin typeface="Arial"/>
              </a:rPr>
              <a:t>Seventh Outline Level</a:t>
            </a:r>
            <a:endParaRPr b="1" lang="en-US" sz="2000" strike="noStrike" u="none">
              <a:solidFill>
                <a:srgbClr val="f8f8f8"/>
              </a:solidFill>
              <a:effectLst/>
              <a:uFillTx/>
              <a:latin typeface="Arial"/>
            </a:endParaRPr>
          </a:p>
        </p:txBody>
      </p:sp>
      <p:sp>
        <p:nvSpPr>
          <p:cNvPr id="11" name=""/>
          <p:cNvSpPr/>
          <p:nvPr/>
        </p:nvSpPr>
        <p:spPr>
          <a:xfrm flipV="1">
            <a:off x="0" y="1056960"/>
            <a:ext cx="9225000" cy="4680"/>
          </a:xfrm>
          <a:prstGeom prst="line">
            <a:avLst/>
          </a:prstGeom>
          <a:ln w="76320">
            <a:solidFill>
              <a:srgbClr val="808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2120" bIns="-42120" anchor="ctr">
            <a:noAutofit/>
          </a:bodyPr>
          <a:p>
            <a:endParaRPr b="0" lang="en-US" sz="2400" strike="noStrike" u="none">
              <a:solidFill>
                <a:srgbClr val="f8f8f8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Title1">
    <p:bg>
      <p:bgPr>
        <a:gradFill rotWithShape="0">
          <a:gsLst>
            <a:gs pos="0">
              <a:srgbClr val="00005c"/>
            </a:gs>
            <a:gs pos="100000">
              <a:srgbClr val="000000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317160" y="4319280"/>
            <a:ext cx="854388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Click to edit the title text format</a:t>
            </a:r>
            <a:endParaRPr b="1" lang="en-US" sz="36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pic>
        <p:nvPicPr>
          <p:cNvPr id="13" name="E_RGB_transparent" descr=""/>
          <p:cNvPicPr/>
          <p:nvPr/>
        </p:nvPicPr>
        <p:blipFill>
          <a:blip r:embed="rId2"/>
          <a:stretch/>
        </p:blipFill>
        <p:spPr>
          <a:xfrm>
            <a:off x="2590920" y="380880"/>
            <a:ext cx="3886200" cy="38862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4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 algn="ctr">
              <a:spcBef>
                <a:spcPts val="6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8f8f8"/>
                </a:solidFill>
                <a:effectLst/>
                <a:uFillTx/>
                <a:latin typeface="Arial"/>
              </a:rPr>
              <a:t>Click to edit the outline text format</a:t>
            </a:r>
            <a:endParaRPr b="1" lang="en-US" sz="2400" strike="noStrike" u="none">
              <a:solidFill>
                <a:srgbClr val="f8f8f8"/>
              </a:solidFill>
              <a:effectLst/>
              <a:uFillTx/>
              <a:latin typeface="Arial"/>
            </a:endParaRPr>
          </a:p>
          <a:p>
            <a:pPr lvl="1" marL="457200" indent="0" algn="ctr">
              <a:spcBef>
                <a:spcPts val="4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8f8f8"/>
                </a:solidFill>
                <a:effectLst/>
                <a:uFillTx/>
                <a:latin typeface="Arial"/>
              </a:rPr>
              <a:t>Second Outline Level</a:t>
            </a:r>
            <a:endParaRPr b="1" lang="en-US" sz="1800" strike="noStrike" u="none">
              <a:solidFill>
                <a:srgbClr val="f8f8f8"/>
              </a:solidFill>
              <a:effectLst/>
              <a:uFillTx/>
              <a:latin typeface="Arial"/>
            </a:endParaRPr>
          </a:p>
          <a:p>
            <a:pPr lvl="2" marL="914400" algn="ctr">
              <a:spcBef>
                <a:spcPts val="451"/>
              </a:spcBef>
              <a:buClr>
                <a:srgbClr val="ffff00"/>
              </a:buClr>
              <a:buFont typeface="Arial"/>
              <a:buChar char="•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8f8f8"/>
                </a:solidFill>
                <a:effectLst/>
                <a:uFillTx/>
                <a:latin typeface="Arial"/>
              </a:rPr>
              <a:t>Third Outline Level</a:t>
            </a:r>
            <a:endParaRPr b="1" lang="en-US" sz="1800" strike="noStrike" u="none">
              <a:solidFill>
                <a:srgbClr val="f8f8f8"/>
              </a:solidFill>
              <a:effectLst/>
              <a:uFillTx/>
              <a:latin typeface="Arial"/>
            </a:endParaRPr>
          </a:p>
          <a:p>
            <a:pPr lvl="3" marL="1371600" algn="ctr">
              <a:spcBef>
                <a:spcPts val="451"/>
              </a:spcBef>
              <a:buClr>
                <a:srgbClr val="ffff00"/>
              </a:buClr>
              <a:buFont typeface="Arial"/>
              <a:buChar char="–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8f8f8"/>
                </a:solidFill>
                <a:effectLst/>
                <a:uFillTx/>
                <a:latin typeface="Arial"/>
              </a:rPr>
              <a:t>Fourth Outline Level</a:t>
            </a:r>
            <a:endParaRPr b="1" lang="en-US" sz="1800" strike="noStrike" u="none">
              <a:solidFill>
                <a:srgbClr val="f8f8f8"/>
              </a:solidFill>
              <a:effectLst/>
              <a:uFillTx/>
              <a:latin typeface="Arial"/>
            </a:endParaRPr>
          </a:p>
          <a:p>
            <a:pPr lvl="4" marL="1828800" algn="ctr">
              <a:spcBef>
                <a:spcPts val="451"/>
              </a:spcBef>
              <a:buClr>
                <a:srgbClr val="ffff00"/>
              </a:buClr>
              <a:buFont typeface="Arial"/>
              <a:buChar char="»"/>
              <a:tabLst>
                <a:tab algn="l" pos="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8f8f8"/>
                </a:solidFill>
                <a:effectLst/>
                <a:uFillTx/>
                <a:latin typeface="Arial"/>
              </a:rPr>
              <a:t>Fifth Outline Level</a:t>
            </a:r>
            <a:endParaRPr b="1" lang="en-US" sz="1800" strike="noStrike" u="none">
              <a:solidFill>
                <a:srgbClr val="f8f8f8"/>
              </a:solidFill>
              <a:effectLst/>
              <a:uFillTx/>
              <a:latin typeface="Arial"/>
            </a:endParaRPr>
          </a:p>
          <a:p>
            <a:pPr lvl="5" marL="1828800">
              <a:spcBef>
                <a:spcPts val="451"/>
              </a:spcBef>
              <a:buClr>
                <a:srgbClr val="f8f8f8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8f8f8"/>
                </a:solidFill>
                <a:effectLst/>
                <a:uFillTx/>
                <a:latin typeface="Arial"/>
              </a:rPr>
              <a:t>Sixth Outline Level</a:t>
            </a:r>
            <a:endParaRPr b="1" lang="en-US" sz="1800" strike="noStrike" u="none">
              <a:solidFill>
                <a:srgbClr val="f8f8f8"/>
              </a:solidFill>
              <a:effectLst/>
              <a:uFillTx/>
              <a:latin typeface="Arial"/>
            </a:endParaRPr>
          </a:p>
          <a:p>
            <a:pPr lvl="6" marL="1828800">
              <a:spcBef>
                <a:spcPts val="451"/>
              </a:spcBef>
              <a:buClr>
                <a:srgbClr val="f8f8f8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8f8f8"/>
                </a:solidFill>
                <a:effectLst/>
                <a:uFillTx/>
                <a:latin typeface="Arial"/>
              </a:rPr>
              <a:t>Seventh Outline Level</a:t>
            </a:r>
            <a:endParaRPr b="1" lang="en-US" sz="1800" strike="noStrike" u="none">
              <a:solidFill>
                <a:srgbClr val="f8f8f8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4.xml"/><Relationship Id="rId3" Type="http://schemas.openxmlformats.org/officeDocument/2006/relationships/notesSlide" Target="../notesSlides/notesSlide1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package" Target="../embeddings/oleObject1.docx"/><Relationship Id="rId2" Type="http://schemas.openxmlformats.org/officeDocument/2006/relationships/image" Target="../media/image7.wmf"/><Relationship Id="rId3" Type="http://schemas.openxmlformats.org/officeDocument/2006/relationships/slideLayout" Target="../slideLayouts/slideLayout1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package" Target="../embeddings/oleObject1.docx"/><Relationship Id="rId2" Type="http://schemas.openxmlformats.org/officeDocument/2006/relationships/image" Target="../media/image8.wmf"/><Relationship Id="rId3" Type="http://schemas.openxmlformats.org/officeDocument/2006/relationships/slideLayout" Target="../slideLayouts/slideLayout1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package" Target="../embeddings/oleObject1.docx"/><Relationship Id="rId2" Type="http://schemas.openxmlformats.org/officeDocument/2006/relationships/image" Target="../media/image9.wmf"/><Relationship Id="rId3" Type="http://schemas.openxmlformats.org/officeDocument/2006/relationships/slideLayout" Target="../slideLayouts/slideLayout1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4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3.png"/><Relationship Id="rId3" Type="http://schemas.openxmlformats.org/officeDocument/2006/relationships/oleObject" Target="../embeddings/oleObject2.bin"/><Relationship Id="rId4" Type="http://schemas.openxmlformats.org/officeDocument/2006/relationships/image" Target="../media/image4.png"/><Relationship Id="rId5" Type="http://schemas.openxmlformats.org/officeDocument/2006/relationships/oleObject" Target="../embeddings/oleObject3.bin"/><Relationship Id="rId6" Type="http://schemas.openxmlformats.org/officeDocument/2006/relationships/image" Target="../media/image5.png"/><Relationship Id="rId7" Type="http://schemas.openxmlformats.org/officeDocument/2006/relationships/oleObject" Target="../embeddings/oleObject4.bin"/><Relationship Id="rId8" Type="http://schemas.openxmlformats.org/officeDocument/2006/relationships/image" Target="../media/image6.png"/><Relationship Id="rId9" Type="http://schemas.openxmlformats.org/officeDocument/2006/relationships/slideLayout" Target="../slideLayouts/slideLayout3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8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gradFill rotWithShape="0">
          <a:gsLst>
            <a:gs pos="0">
              <a:srgbClr val="00005c"/>
            </a:gs>
            <a:gs pos="100000">
              <a:srgbClr val="000000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"/>
          <p:cNvSpPr/>
          <p:nvPr/>
        </p:nvSpPr>
        <p:spPr>
          <a:xfrm>
            <a:off x="750960" y="4746600"/>
            <a:ext cx="7788240" cy="1606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2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8f8f8"/>
              </a:solidFill>
              <a:effectLst/>
              <a:uFillTx/>
              <a:latin typeface="Arial"/>
            </a:endParaRPr>
          </a:p>
        </p:txBody>
      </p:sp>
      <p:sp>
        <p:nvSpPr>
          <p:cNvPr id="23" name=""/>
          <p:cNvSpPr/>
          <p:nvPr/>
        </p:nvSpPr>
        <p:spPr>
          <a:xfrm>
            <a:off x="830160" y="3882960"/>
            <a:ext cx="7788240" cy="1606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2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8f8f8"/>
              </a:solidFill>
              <a:effectLst/>
              <a:uFillTx/>
              <a:latin typeface="Arial"/>
            </a:endParaRPr>
          </a:p>
        </p:txBody>
      </p:sp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301320" y="232920"/>
            <a:ext cx="854388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Enron Europe</a:t>
            </a:r>
            <a:br>
              <a:rPr sz="3600"/>
            </a:br>
            <a:endParaRPr b="1" lang="en-US" sz="36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 type="subTitle"/>
          </p:nvPr>
        </p:nvSpPr>
        <p:spPr>
          <a:xfrm>
            <a:off x="1373040" y="829800"/>
            <a:ext cx="6400800" cy="833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All Staff Update  20 July 2000</a:t>
            </a:r>
            <a:endParaRPr b="1" lang="en-US" sz="2400" strike="noStrike" u="none">
              <a:solidFill>
                <a:srgbClr val="f8f8f8"/>
              </a:solidFill>
              <a:effectLst/>
              <a:uFillTx/>
              <a:latin typeface="Arial"/>
            </a:endParaRPr>
          </a:p>
        </p:txBody>
      </p:sp>
      <p:pic>
        <p:nvPicPr>
          <p:cNvPr id="26" name="E_RGB_transparent" descr=""/>
          <p:cNvPicPr/>
          <p:nvPr/>
        </p:nvPicPr>
        <p:blipFill>
          <a:blip r:embed="rId1"/>
          <a:stretch/>
        </p:blipFill>
        <p:spPr>
          <a:xfrm>
            <a:off x="3171960" y="1765440"/>
            <a:ext cx="2867040" cy="28670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7" name=""/>
          <p:cNvSpPr/>
          <p:nvPr/>
        </p:nvSpPr>
        <p:spPr>
          <a:xfrm>
            <a:off x="1338120" y="5258160"/>
            <a:ext cx="6672240" cy="100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marL="380880" indent="-380880">
              <a:buClr>
                <a:srgbClr val="ffff00"/>
              </a:buClr>
              <a:buSzPct val="80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8f8f8"/>
                </a:solidFill>
                <a:effectLst/>
                <a:uFillTx/>
                <a:latin typeface="Arial"/>
              </a:rPr>
              <a:t>E-mail your questions to Enron Europe Office of the Chairman prior to and during the presentation</a:t>
            </a:r>
            <a:br>
              <a:rPr sz="2000"/>
            </a:br>
            <a:r>
              <a:rPr b="1" lang="en-US" sz="2000" strike="noStrike" u="none">
                <a:solidFill>
                  <a:srgbClr val="f8f8f8"/>
                </a:solidFill>
                <a:effectLst/>
                <a:uFillTx/>
                <a:latin typeface="Arial"/>
              </a:rPr>
              <a:t>or dial direct into the Auditorium - ext 30550</a:t>
            </a:r>
            <a:endParaRPr b="0" lang="en-US" sz="2000" strike="noStrike" u="none">
              <a:solidFill>
                <a:srgbClr val="f8f8f8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005c"/>
            </a:gs>
            <a:gs pos="100000">
              <a:srgbClr val="000000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0" name=""/>
          <p:cNvSpPr/>
          <p:nvPr/>
        </p:nvSpPr>
        <p:spPr>
          <a:xfrm>
            <a:off x="1095480" y="1685880"/>
            <a:ext cx="6634080" cy="4398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380880" indent="-380880">
              <a:spcAft>
                <a:spcPts val="3501"/>
              </a:spcAft>
              <a:buClr>
                <a:srgbClr val="ffff00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8f8f8"/>
                </a:solidFill>
                <a:effectLst/>
                <a:uFillTx/>
                <a:latin typeface="Arial"/>
              </a:rPr>
              <a:t>Enron Europe has reached cost “Critical Mass”</a:t>
            </a:r>
            <a:endParaRPr b="0" lang="en-US" sz="2800" strike="noStrike" u="none">
              <a:solidFill>
                <a:srgbClr val="f8f8f8"/>
              </a:solidFill>
              <a:effectLst/>
              <a:uFillTx/>
              <a:latin typeface="Arial"/>
            </a:endParaRPr>
          </a:p>
          <a:p>
            <a:pPr marL="380880" indent="-380880">
              <a:spcAft>
                <a:spcPts val="3501"/>
              </a:spcAft>
              <a:buClr>
                <a:srgbClr val="ffff00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8f8f8"/>
                </a:solidFill>
                <a:effectLst/>
                <a:uFillTx/>
                <a:latin typeface="Arial"/>
              </a:rPr>
              <a:t>Improve cost / price transparency  throughout the organisation</a:t>
            </a:r>
            <a:endParaRPr b="0" lang="en-US" sz="2800" strike="noStrike" u="none">
              <a:solidFill>
                <a:srgbClr val="f8f8f8"/>
              </a:solidFill>
              <a:effectLst/>
              <a:uFillTx/>
              <a:latin typeface="Arial"/>
            </a:endParaRPr>
          </a:p>
          <a:p>
            <a:pPr marL="380880" indent="-380880">
              <a:spcAft>
                <a:spcPts val="3501"/>
              </a:spcAft>
              <a:buClr>
                <a:srgbClr val="ffff00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8f8f8"/>
                </a:solidFill>
                <a:effectLst/>
                <a:uFillTx/>
                <a:latin typeface="Arial"/>
              </a:rPr>
              <a:t>Attention on “New Economy” practices including purchasing tools and paperless office.</a:t>
            </a:r>
            <a:br>
              <a:rPr sz="2800"/>
            </a:br>
            <a:r>
              <a:rPr b="1" lang="en-US" sz="2800" strike="noStrike" u="none">
                <a:solidFill>
                  <a:srgbClr val="f8f8f8"/>
                </a:solidFill>
                <a:effectLst/>
                <a:uFillTx/>
                <a:latin typeface="Arial"/>
              </a:rPr>
              <a:t> </a:t>
            </a:r>
            <a:endParaRPr b="0" lang="en-US" sz="2800" strike="noStrike" u="none">
              <a:solidFill>
                <a:srgbClr val="f8f8f8"/>
              </a:solidFill>
              <a:effectLst/>
              <a:uFillTx/>
              <a:latin typeface="Arial"/>
            </a:endParaRPr>
          </a:p>
        </p:txBody>
      </p:sp>
      <p:sp>
        <p:nvSpPr>
          <p:cNvPr id="281" name=""/>
          <p:cNvSpPr/>
          <p:nvPr/>
        </p:nvSpPr>
        <p:spPr>
          <a:xfrm>
            <a:off x="142920" y="270000"/>
            <a:ext cx="8753400" cy="76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fcff09"/>
                </a:solidFill>
                <a:effectLst/>
                <a:uFillTx/>
                <a:latin typeface="Arial"/>
              </a:rPr>
              <a:t>Why a Dedicated Procurement Organisation?</a:t>
            </a:r>
            <a:endParaRPr b="0" lang="en-US" sz="3000" strike="noStrike" u="none">
              <a:solidFill>
                <a:srgbClr val="f8f8f8"/>
              </a:solidFill>
              <a:effectLst/>
              <a:uFillTx/>
              <a:latin typeface="Arial"/>
            </a:endParaRPr>
          </a:p>
        </p:txBody>
      </p:sp>
      <p:sp>
        <p:nvSpPr>
          <p:cNvPr id="282" name=""/>
          <p:cNvSpPr/>
          <p:nvPr/>
        </p:nvSpPr>
        <p:spPr>
          <a:xfrm>
            <a:off x="0" y="0"/>
            <a:ext cx="1222200" cy="352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8f8f8"/>
                </a:solidFill>
                <a:effectLst/>
                <a:uFillTx/>
                <a:latin typeface="Arial"/>
              </a:rPr>
              <a:t>Beth Apollo / Sam Kemp</a:t>
            </a:r>
            <a:endParaRPr b="0" lang="en-US" sz="1400" strike="noStrike" u="none">
              <a:solidFill>
                <a:srgbClr val="f8f8f8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005c"/>
            </a:gs>
            <a:gs pos="100000">
              <a:srgbClr val="000000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3" name=""/>
          <p:cNvSpPr/>
          <p:nvPr/>
        </p:nvSpPr>
        <p:spPr>
          <a:xfrm>
            <a:off x="593640" y="6095880"/>
            <a:ext cx="49467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8f8f8"/>
                </a:solidFill>
                <a:effectLst/>
                <a:uFillTx/>
                <a:latin typeface="Arial"/>
              </a:rPr>
              <a:t>* includes both forecasted capital and expense amounts</a:t>
            </a:r>
            <a:endParaRPr b="0" lang="en-US" sz="1400" strike="noStrike" u="none">
              <a:solidFill>
                <a:srgbClr val="f8f8f8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284" name=""/>
          <p:cNvGraphicFramePr/>
          <p:nvPr/>
        </p:nvGraphicFramePr>
        <p:xfrm>
          <a:off x="465120" y="1481040"/>
          <a:ext cx="8170920" cy="4340160"/>
        </p:xfrm>
        <a:graphic>
          <a:graphicData uri="http://schemas.openxmlformats.org/presentationml/2006/ole">
            <p:oleObj progId="Word.Document.12" r:id="rId1" spid="">
              <p:embed/>
              <p:pic>
                <p:nvPicPr>
                  <p:cNvPr id="285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465120" y="1481040"/>
                    <a:ext cx="8170920" cy="43401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86" name=""/>
          <p:cNvSpPr/>
          <p:nvPr/>
        </p:nvSpPr>
        <p:spPr>
          <a:xfrm>
            <a:off x="142920" y="282600"/>
            <a:ext cx="8753400" cy="762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fcff09"/>
                </a:solidFill>
                <a:effectLst/>
                <a:uFillTx/>
                <a:latin typeface="Arial"/>
              </a:rPr>
              <a:t>“Critical Mass”</a:t>
            </a:r>
            <a:endParaRPr b="0" lang="en-US" sz="3000" strike="noStrike" u="none">
              <a:solidFill>
                <a:srgbClr val="f8f8f8"/>
              </a:solidFill>
              <a:effectLst/>
              <a:uFillTx/>
              <a:latin typeface="Arial"/>
            </a:endParaRPr>
          </a:p>
        </p:txBody>
      </p:sp>
      <p:sp>
        <p:nvSpPr>
          <p:cNvPr id="287" name=""/>
          <p:cNvSpPr/>
          <p:nvPr/>
        </p:nvSpPr>
        <p:spPr>
          <a:xfrm>
            <a:off x="0" y="0"/>
            <a:ext cx="1222200" cy="352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8f8f8"/>
                </a:solidFill>
                <a:effectLst/>
                <a:uFillTx/>
                <a:latin typeface="Arial"/>
              </a:rPr>
              <a:t>Beth Apollo / Sam Kemp</a:t>
            </a:r>
            <a:endParaRPr b="0" lang="en-US" sz="1400" strike="noStrike" u="none">
              <a:solidFill>
                <a:srgbClr val="f8f8f8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005c"/>
            </a:gs>
            <a:gs pos="100000">
              <a:srgbClr val="000000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8" name=""/>
          <p:cNvSpPr/>
          <p:nvPr/>
        </p:nvSpPr>
        <p:spPr>
          <a:xfrm>
            <a:off x="609480" y="1260360"/>
            <a:ext cx="8534520" cy="5245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419040" indent="-419040">
              <a:spcAft>
                <a:spcPts val="1199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8f8f8"/>
                </a:solidFill>
                <a:effectLst/>
                <a:uFillTx/>
                <a:latin typeface="Arial"/>
              </a:rPr>
              <a:t>Area of Focus:</a:t>
            </a:r>
            <a:endParaRPr b="0" lang="en-US" sz="2400" strike="noStrike" u="none">
              <a:solidFill>
                <a:srgbClr val="f8f8f8"/>
              </a:solidFill>
              <a:effectLst/>
              <a:uFillTx/>
              <a:latin typeface="Arial"/>
            </a:endParaRPr>
          </a:p>
          <a:p>
            <a:pPr lvl="1" marL="895320" indent="-323640">
              <a:lnSpc>
                <a:spcPct val="100000"/>
              </a:lnSpc>
              <a:buClr>
                <a:srgbClr val="ffff00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8f8f8"/>
                </a:solidFill>
                <a:effectLst/>
                <a:uFillTx/>
                <a:latin typeface="Arial"/>
              </a:rPr>
              <a:t>Continental Airlines Houston/London Route</a:t>
            </a:r>
            <a:br>
              <a:rPr sz="2400"/>
            </a:br>
            <a:r>
              <a:rPr b="1" lang="en-US" sz="2400" strike="noStrike" u="none">
                <a:solidFill>
                  <a:srgbClr val="f8f8f8"/>
                </a:solidFill>
                <a:effectLst/>
                <a:uFillTx/>
                <a:latin typeface="Arial"/>
              </a:rPr>
              <a:t> </a:t>
            </a:r>
            <a:endParaRPr b="0" lang="en-US" sz="2400" strike="noStrike" u="none">
              <a:solidFill>
                <a:srgbClr val="f8f8f8"/>
              </a:solidFill>
              <a:effectLst/>
              <a:uFillTx/>
              <a:latin typeface="Arial"/>
            </a:endParaRPr>
          </a:p>
          <a:p>
            <a:pPr marL="419040" indent="-419040">
              <a:spcAft>
                <a:spcPts val="1199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8f8f8"/>
                </a:solidFill>
                <a:effectLst/>
                <a:uFillTx/>
                <a:latin typeface="Arial"/>
              </a:rPr>
              <a:t>Current Spend/Background:</a:t>
            </a:r>
            <a:endParaRPr b="0" lang="en-US" sz="2400" strike="noStrike" u="none">
              <a:solidFill>
                <a:srgbClr val="f8f8f8"/>
              </a:solidFill>
              <a:effectLst/>
              <a:uFillTx/>
              <a:latin typeface="Arial"/>
            </a:endParaRPr>
          </a:p>
          <a:p>
            <a:pPr lvl="1" marL="895320" indent="-323640">
              <a:lnSpc>
                <a:spcPct val="100000"/>
              </a:lnSpc>
              <a:spcAft>
                <a:spcPts val="601"/>
              </a:spcAft>
              <a:buClr>
                <a:srgbClr val="ffff00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8f8f8"/>
                </a:solidFill>
                <a:effectLst/>
                <a:uFillTx/>
                <a:latin typeface="Arial"/>
              </a:rPr>
              <a:t>$2,800,000 per year</a:t>
            </a:r>
            <a:endParaRPr b="0" lang="en-US" sz="2400" strike="noStrike" u="none">
              <a:solidFill>
                <a:srgbClr val="f8f8f8"/>
              </a:solidFill>
              <a:effectLst/>
              <a:uFillTx/>
              <a:latin typeface="Arial"/>
            </a:endParaRPr>
          </a:p>
          <a:p>
            <a:pPr lvl="1" marL="895320" indent="-323640">
              <a:lnSpc>
                <a:spcPct val="100000"/>
              </a:lnSpc>
              <a:spcAft>
                <a:spcPts val="601"/>
              </a:spcAft>
              <a:buClr>
                <a:srgbClr val="ffff00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8f8f8"/>
                </a:solidFill>
                <a:effectLst/>
                <a:uFillTx/>
                <a:latin typeface="Arial"/>
              </a:rPr>
              <a:t>73% Business class, average costs £3,500</a:t>
            </a:r>
            <a:endParaRPr b="0" lang="en-US" sz="2400" strike="noStrike" u="none">
              <a:solidFill>
                <a:srgbClr val="f8f8f8"/>
              </a:solidFill>
              <a:effectLst/>
              <a:uFillTx/>
              <a:latin typeface="Arial"/>
            </a:endParaRPr>
          </a:p>
          <a:p>
            <a:pPr lvl="1" marL="895320" indent="-323640">
              <a:lnSpc>
                <a:spcPct val="100000"/>
              </a:lnSpc>
              <a:spcAft>
                <a:spcPts val="601"/>
              </a:spcAft>
              <a:buClr>
                <a:srgbClr val="ffff00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8f8f8"/>
                </a:solidFill>
                <a:effectLst/>
                <a:uFillTx/>
                <a:latin typeface="Arial"/>
              </a:rPr>
              <a:t>27% Coach, average cost £1,000 </a:t>
            </a:r>
            <a:endParaRPr b="0" lang="en-US" sz="2400" strike="noStrike" u="none">
              <a:solidFill>
                <a:srgbClr val="f8f8f8"/>
              </a:solidFill>
              <a:effectLst/>
              <a:uFillTx/>
              <a:latin typeface="Arial"/>
            </a:endParaRPr>
          </a:p>
          <a:p>
            <a:pPr marL="419040" indent="-419040">
              <a:buClr>
                <a:srgbClr val="ffff00"/>
              </a:buClr>
              <a:buSzPct val="120000"/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8f8f8"/>
              </a:solidFill>
              <a:effectLst/>
              <a:uFillTx/>
              <a:latin typeface="Arial"/>
            </a:endParaRPr>
          </a:p>
          <a:p>
            <a:pPr marL="419040" indent="-419040">
              <a:spcAft>
                <a:spcPts val="1199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8f8f8"/>
                </a:solidFill>
                <a:effectLst/>
                <a:uFillTx/>
                <a:latin typeface="Arial"/>
              </a:rPr>
              <a:t>Quick wins</a:t>
            </a:r>
            <a:endParaRPr b="0" lang="en-US" sz="2400" strike="noStrike" u="none">
              <a:solidFill>
                <a:srgbClr val="f8f8f8"/>
              </a:solidFill>
              <a:effectLst/>
              <a:uFillTx/>
              <a:latin typeface="Arial"/>
            </a:endParaRPr>
          </a:p>
          <a:p>
            <a:pPr lvl="1" marL="895320" indent="-323640">
              <a:lnSpc>
                <a:spcPct val="100000"/>
              </a:lnSpc>
              <a:spcAft>
                <a:spcPts val="601"/>
              </a:spcAft>
              <a:buClr>
                <a:srgbClr val="ffff00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8f8f8"/>
                </a:solidFill>
                <a:effectLst/>
                <a:uFillTx/>
                <a:latin typeface="Arial"/>
              </a:rPr>
              <a:t>Pre-purchased Business class tickets £2,500 (potential savings of £300k+)</a:t>
            </a:r>
            <a:endParaRPr b="0" lang="en-US" sz="2400" strike="noStrike" u="none">
              <a:solidFill>
                <a:srgbClr val="f8f8f8"/>
              </a:solidFill>
              <a:effectLst/>
              <a:uFillTx/>
              <a:latin typeface="Arial"/>
            </a:endParaRPr>
          </a:p>
          <a:p>
            <a:pPr lvl="1" marL="895320" indent="-323640">
              <a:lnSpc>
                <a:spcPct val="100000"/>
              </a:lnSpc>
              <a:buClr>
                <a:srgbClr val="ffff00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8f8f8"/>
                </a:solidFill>
                <a:effectLst/>
                <a:uFillTx/>
                <a:latin typeface="Arial"/>
              </a:rPr>
              <a:t>Early bookings for flights and hotels</a:t>
            </a:r>
            <a:endParaRPr b="0" lang="en-US" sz="2400" strike="noStrike" u="none">
              <a:solidFill>
                <a:srgbClr val="f8f8f8"/>
              </a:solidFill>
              <a:effectLst/>
              <a:uFillTx/>
              <a:latin typeface="Arial"/>
            </a:endParaRPr>
          </a:p>
        </p:txBody>
      </p:sp>
      <p:sp>
        <p:nvSpPr>
          <p:cNvPr id="289" name=""/>
          <p:cNvSpPr/>
          <p:nvPr/>
        </p:nvSpPr>
        <p:spPr>
          <a:xfrm>
            <a:off x="142920" y="282600"/>
            <a:ext cx="8753400" cy="762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fcff09"/>
                </a:solidFill>
                <a:effectLst/>
                <a:uFillTx/>
                <a:latin typeface="Arial"/>
              </a:rPr>
              <a:t>Potential Opportunity Within Travel</a:t>
            </a:r>
            <a:endParaRPr b="0" lang="en-US" sz="3000" strike="noStrike" u="none">
              <a:solidFill>
                <a:srgbClr val="f8f8f8"/>
              </a:solidFill>
              <a:effectLst/>
              <a:uFillTx/>
              <a:latin typeface="Arial"/>
            </a:endParaRPr>
          </a:p>
        </p:txBody>
      </p:sp>
      <p:sp>
        <p:nvSpPr>
          <p:cNvPr id="290" name=""/>
          <p:cNvSpPr/>
          <p:nvPr/>
        </p:nvSpPr>
        <p:spPr>
          <a:xfrm>
            <a:off x="0" y="0"/>
            <a:ext cx="1222200" cy="352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8f8f8"/>
                </a:solidFill>
                <a:effectLst/>
                <a:uFillTx/>
                <a:latin typeface="Arial"/>
              </a:rPr>
              <a:t>Beth Apollo / Sam Kemp</a:t>
            </a:r>
            <a:endParaRPr b="0" lang="en-US" sz="1400" strike="noStrike" u="none">
              <a:solidFill>
                <a:srgbClr val="f8f8f8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005c"/>
            </a:gs>
            <a:gs pos="100000">
              <a:srgbClr val="000000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" name=""/>
          <p:cNvSpPr/>
          <p:nvPr/>
        </p:nvSpPr>
        <p:spPr>
          <a:xfrm>
            <a:off x="581040" y="1701720"/>
            <a:ext cx="8215200" cy="3949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419040" indent="-419040">
              <a:spcAft>
                <a:spcPts val="2999"/>
              </a:spcAft>
              <a:buClr>
                <a:srgbClr val="ffff00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8f8f8"/>
                </a:solidFill>
                <a:effectLst/>
                <a:uFillTx/>
                <a:latin typeface="Arial"/>
              </a:rPr>
              <a:t>Develop improved processes, systems and policy</a:t>
            </a:r>
            <a:endParaRPr b="0" lang="en-US" sz="2400" strike="noStrike" u="none">
              <a:solidFill>
                <a:srgbClr val="f8f8f8"/>
              </a:solidFill>
              <a:effectLst/>
              <a:uFillTx/>
              <a:latin typeface="Arial"/>
            </a:endParaRPr>
          </a:p>
          <a:p>
            <a:pPr marL="419040" indent="-419040">
              <a:spcAft>
                <a:spcPts val="1199"/>
              </a:spcAft>
              <a:buClr>
                <a:srgbClr val="ffff00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8f8f8"/>
                </a:solidFill>
                <a:effectLst/>
                <a:uFillTx/>
                <a:latin typeface="Arial"/>
              </a:rPr>
              <a:t>Review key supplier relationships:</a:t>
            </a:r>
            <a:endParaRPr b="0" lang="en-US" sz="2400" strike="noStrike" u="none">
              <a:solidFill>
                <a:srgbClr val="f8f8f8"/>
              </a:solidFill>
              <a:effectLst/>
              <a:uFillTx/>
              <a:latin typeface="Arial"/>
            </a:endParaRPr>
          </a:p>
          <a:p>
            <a:pPr lvl="1" marL="1047600" indent="-371160">
              <a:lnSpc>
                <a:spcPct val="100000"/>
              </a:lnSpc>
              <a:buClr>
                <a:srgbClr val="ffff00"/>
              </a:buClr>
              <a:buSzPct val="120000"/>
              <a:buFont typeface="Arial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8f8f8"/>
                </a:solidFill>
                <a:effectLst/>
                <a:uFillTx/>
                <a:latin typeface="Arial"/>
              </a:rPr>
              <a:t>Within Enron Europe</a:t>
            </a:r>
            <a:endParaRPr b="0" lang="en-US" sz="2400" strike="noStrike" u="none">
              <a:solidFill>
                <a:srgbClr val="f8f8f8"/>
              </a:solidFill>
              <a:effectLst/>
              <a:uFillTx/>
              <a:latin typeface="Arial"/>
            </a:endParaRPr>
          </a:p>
          <a:p>
            <a:pPr lvl="1" marL="1047600" indent="-371160">
              <a:lnSpc>
                <a:spcPct val="100000"/>
              </a:lnSpc>
              <a:spcAft>
                <a:spcPts val="2999"/>
              </a:spcAft>
              <a:buClr>
                <a:srgbClr val="ffff00"/>
              </a:buClr>
              <a:buSzPct val="120000"/>
              <a:buFont typeface="Arial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8f8f8"/>
                </a:solidFill>
                <a:effectLst/>
                <a:uFillTx/>
                <a:latin typeface="Arial"/>
              </a:rPr>
              <a:t>Integrate with Global Strategic Sourcing group</a:t>
            </a:r>
            <a:endParaRPr b="0" lang="en-US" sz="2400" strike="noStrike" u="none">
              <a:solidFill>
                <a:srgbClr val="f8f8f8"/>
              </a:solidFill>
              <a:effectLst/>
              <a:uFillTx/>
              <a:latin typeface="Arial"/>
            </a:endParaRPr>
          </a:p>
          <a:p>
            <a:pPr marL="419040" indent="-419040">
              <a:spcAft>
                <a:spcPts val="2999"/>
              </a:spcAft>
              <a:buClr>
                <a:srgbClr val="ffff00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8f8f8"/>
                </a:solidFill>
                <a:effectLst/>
                <a:uFillTx/>
                <a:latin typeface="Arial"/>
              </a:rPr>
              <a:t>Help employees make informed buying decisions</a:t>
            </a:r>
            <a:endParaRPr b="0" lang="en-US" sz="2400" strike="noStrike" u="none">
              <a:solidFill>
                <a:srgbClr val="f8f8f8"/>
              </a:solidFill>
              <a:effectLst/>
              <a:uFillTx/>
              <a:latin typeface="Arial"/>
            </a:endParaRPr>
          </a:p>
          <a:p>
            <a:pPr marL="419040" indent="-419040">
              <a:spcAft>
                <a:spcPts val="1199"/>
              </a:spcAft>
              <a:buClr>
                <a:srgbClr val="ffff00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8f8f8"/>
                </a:solidFill>
                <a:effectLst/>
                <a:uFillTx/>
                <a:latin typeface="Arial"/>
              </a:rPr>
              <a:t>Improve accountability and ownership</a:t>
            </a:r>
            <a:br>
              <a:rPr sz="2400"/>
            </a:br>
            <a:r>
              <a:rPr b="1" lang="en-US" sz="2400" strike="noStrike" u="none">
                <a:solidFill>
                  <a:srgbClr val="f8f8f8"/>
                </a:solidFill>
                <a:effectLst/>
                <a:uFillTx/>
                <a:latin typeface="Arial"/>
              </a:rPr>
              <a:t> </a:t>
            </a:r>
            <a:endParaRPr b="0" lang="en-US" sz="2400" strike="noStrike" u="none">
              <a:solidFill>
                <a:srgbClr val="f8f8f8"/>
              </a:solidFill>
              <a:effectLst/>
              <a:uFillTx/>
              <a:latin typeface="Arial"/>
            </a:endParaRPr>
          </a:p>
        </p:txBody>
      </p:sp>
      <p:sp>
        <p:nvSpPr>
          <p:cNvPr id="292" name=""/>
          <p:cNvSpPr/>
          <p:nvPr/>
        </p:nvSpPr>
        <p:spPr>
          <a:xfrm>
            <a:off x="142920" y="282600"/>
            <a:ext cx="8753400" cy="762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fcff09"/>
                </a:solidFill>
                <a:effectLst/>
                <a:uFillTx/>
                <a:latin typeface="Arial"/>
              </a:rPr>
              <a:t>Improving Cost / Price Transparency</a:t>
            </a:r>
            <a:endParaRPr b="0" lang="en-US" sz="3000" strike="noStrike" u="none">
              <a:solidFill>
                <a:srgbClr val="f8f8f8"/>
              </a:solidFill>
              <a:effectLst/>
              <a:uFillTx/>
              <a:latin typeface="Arial"/>
            </a:endParaRPr>
          </a:p>
        </p:txBody>
      </p:sp>
      <p:sp>
        <p:nvSpPr>
          <p:cNvPr id="293" name=""/>
          <p:cNvSpPr/>
          <p:nvPr/>
        </p:nvSpPr>
        <p:spPr>
          <a:xfrm>
            <a:off x="0" y="0"/>
            <a:ext cx="1222200" cy="352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8f8f8"/>
                </a:solidFill>
                <a:effectLst/>
                <a:uFillTx/>
                <a:latin typeface="Arial"/>
              </a:rPr>
              <a:t>Beth Apollo / Sam Kemp</a:t>
            </a:r>
            <a:endParaRPr b="0" lang="en-US" sz="1400" strike="noStrike" u="none">
              <a:solidFill>
                <a:srgbClr val="f8f8f8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005c"/>
            </a:gs>
            <a:gs pos="100000">
              <a:srgbClr val="000000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4" name=""/>
          <p:cNvSpPr/>
          <p:nvPr/>
        </p:nvSpPr>
        <p:spPr>
          <a:xfrm>
            <a:off x="142920" y="282600"/>
            <a:ext cx="8753400" cy="762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fcff09"/>
                </a:solidFill>
                <a:effectLst/>
                <a:uFillTx/>
                <a:latin typeface="Arial"/>
              </a:rPr>
              <a:t>New Economy Practices</a:t>
            </a:r>
            <a:endParaRPr b="0" lang="en-US" sz="3000" strike="noStrike" u="none">
              <a:solidFill>
                <a:srgbClr val="f8f8f8"/>
              </a:solidFill>
              <a:effectLst/>
              <a:uFillTx/>
              <a:latin typeface="Arial"/>
            </a:endParaRPr>
          </a:p>
        </p:txBody>
      </p:sp>
      <p:sp>
        <p:nvSpPr>
          <p:cNvPr id="295" name=""/>
          <p:cNvSpPr/>
          <p:nvPr/>
        </p:nvSpPr>
        <p:spPr>
          <a:xfrm>
            <a:off x="1181160" y="2101680"/>
            <a:ext cx="7234200" cy="1397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285840" indent="-285840">
              <a:spcAft>
                <a:spcPts val="4501"/>
              </a:spcAft>
              <a:buClr>
                <a:srgbClr val="ffff00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8f8f8"/>
                </a:solidFill>
                <a:effectLst/>
                <a:uFillTx/>
                <a:latin typeface="Arial"/>
              </a:rPr>
              <a:t>Launch eAPW (Accounts Payable Workflow)</a:t>
            </a:r>
            <a:endParaRPr b="0" lang="en-US" sz="2400" strike="noStrike" u="none">
              <a:solidFill>
                <a:srgbClr val="f8f8f8"/>
              </a:solidFill>
              <a:effectLst/>
              <a:uFillTx/>
              <a:latin typeface="Arial"/>
            </a:endParaRPr>
          </a:p>
          <a:p>
            <a:pPr marL="285840" indent="-285840">
              <a:spcAft>
                <a:spcPts val="2999"/>
              </a:spcAft>
              <a:buClr>
                <a:srgbClr val="ffff00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8f8f8"/>
                </a:solidFill>
                <a:effectLst/>
                <a:uFillTx/>
                <a:latin typeface="Arial"/>
              </a:rPr>
              <a:t>Develop and launch eBUY</a:t>
            </a:r>
            <a:endParaRPr b="0" lang="en-US" sz="2400" strike="noStrike" u="none">
              <a:solidFill>
                <a:srgbClr val="f8f8f8"/>
              </a:solidFill>
              <a:effectLst/>
              <a:uFillTx/>
              <a:latin typeface="Arial"/>
            </a:endParaRPr>
          </a:p>
        </p:txBody>
      </p:sp>
      <p:sp>
        <p:nvSpPr>
          <p:cNvPr id="296" name=""/>
          <p:cNvSpPr/>
          <p:nvPr/>
        </p:nvSpPr>
        <p:spPr>
          <a:xfrm>
            <a:off x="0" y="0"/>
            <a:ext cx="1222200" cy="352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8f8f8"/>
                </a:solidFill>
                <a:effectLst/>
                <a:uFillTx/>
                <a:latin typeface="Arial"/>
              </a:rPr>
              <a:t>Beth Apollo / Sam Kemp</a:t>
            </a:r>
            <a:endParaRPr b="0" lang="en-US" sz="1400" strike="noStrike" u="none">
              <a:solidFill>
                <a:srgbClr val="f8f8f8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005c"/>
            </a:gs>
            <a:gs pos="100000">
              <a:srgbClr val="000000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" name=""/>
          <p:cNvSpPr/>
          <p:nvPr/>
        </p:nvSpPr>
        <p:spPr>
          <a:xfrm>
            <a:off x="533520" y="1324080"/>
            <a:ext cx="7551720" cy="2654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380880" indent="-380880">
              <a:buClr>
                <a:srgbClr val="ffff00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8f8f8"/>
                </a:solidFill>
                <a:effectLst/>
                <a:uFillTx/>
                <a:latin typeface="Arial"/>
              </a:rPr>
              <a:t>Paperless / Invoice imaging / Automated authorisation / SAP integrated</a:t>
            </a:r>
            <a:endParaRPr b="0" lang="en-US" sz="2400" strike="noStrike" u="none">
              <a:solidFill>
                <a:srgbClr val="f8f8f8"/>
              </a:solidFill>
              <a:effectLst/>
              <a:uFillTx/>
              <a:latin typeface="Arial"/>
            </a:endParaRPr>
          </a:p>
          <a:p>
            <a:pPr marL="380880" indent="-380880">
              <a:buClr>
                <a:srgbClr val="ffff00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8f8f8"/>
              </a:solidFill>
              <a:effectLst/>
              <a:uFillTx/>
              <a:latin typeface="Arial"/>
            </a:endParaRPr>
          </a:p>
          <a:p>
            <a:pPr marL="380880" indent="-380880">
              <a:buClr>
                <a:srgbClr val="ffff00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8f8f8"/>
                </a:solidFill>
                <a:effectLst/>
                <a:uFillTx/>
                <a:latin typeface="Arial"/>
              </a:rPr>
              <a:t>eAPW has been developed in-house with</a:t>
            </a:r>
            <a:br>
              <a:rPr sz="2400"/>
            </a:br>
            <a:r>
              <a:rPr b="1" lang="en-US" sz="2400" strike="noStrike" u="none">
                <a:solidFill>
                  <a:srgbClr val="f8f8f8"/>
                </a:solidFill>
                <a:effectLst/>
                <a:uFillTx/>
                <a:latin typeface="Arial"/>
              </a:rPr>
              <a:t>outside assistance</a:t>
            </a:r>
            <a:br>
              <a:rPr sz="2400"/>
            </a:br>
            <a:r>
              <a:rPr b="1" lang="en-US" sz="2400" strike="noStrike" u="none">
                <a:solidFill>
                  <a:srgbClr val="f8f8f8"/>
                </a:solidFill>
                <a:effectLst/>
                <a:uFillTx/>
                <a:latin typeface="Arial"/>
              </a:rPr>
              <a:t> </a:t>
            </a:r>
            <a:endParaRPr b="0" lang="en-US" sz="2400" strike="noStrike" u="none">
              <a:solidFill>
                <a:srgbClr val="f8f8f8"/>
              </a:solidFill>
              <a:effectLst/>
              <a:uFillTx/>
              <a:latin typeface="Arial"/>
            </a:endParaRPr>
          </a:p>
          <a:p>
            <a:pPr marL="380880" indent="-380880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8f8f8"/>
                </a:solidFill>
                <a:effectLst/>
                <a:uFillTx/>
                <a:latin typeface="Arial"/>
              </a:rPr>
              <a:t>Timetable:</a:t>
            </a:r>
            <a:endParaRPr b="0" lang="en-US" sz="2400" strike="noStrike" u="none">
              <a:solidFill>
                <a:srgbClr val="f8f8f8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298" name=""/>
          <p:cNvGraphicFramePr/>
          <p:nvPr/>
        </p:nvGraphicFramePr>
        <p:xfrm>
          <a:off x="2451240" y="4000680"/>
          <a:ext cx="6273720" cy="2819160"/>
        </p:xfrm>
        <a:graphic>
          <a:graphicData uri="http://schemas.openxmlformats.org/presentationml/2006/ole">
            <p:oleObj progId="Word.Document.12" r:id="rId1" spid="">
              <p:embed/>
              <p:pic>
                <p:nvPicPr>
                  <p:cNvPr id="299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451240" y="4000680"/>
                    <a:ext cx="6273720" cy="28191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00" name=""/>
          <p:cNvSpPr/>
          <p:nvPr/>
        </p:nvSpPr>
        <p:spPr>
          <a:xfrm>
            <a:off x="142920" y="282600"/>
            <a:ext cx="8753400" cy="762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fcff09"/>
                </a:solidFill>
                <a:effectLst/>
                <a:uFillTx/>
                <a:latin typeface="Arial"/>
              </a:rPr>
              <a:t>eAPW (Accounts Payable Workflow)</a:t>
            </a:r>
            <a:endParaRPr b="0" lang="en-US" sz="3000" strike="noStrike" u="none">
              <a:solidFill>
                <a:srgbClr val="f8f8f8"/>
              </a:solidFill>
              <a:effectLst/>
              <a:uFillTx/>
              <a:latin typeface="Arial"/>
            </a:endParaRPr>
          </a:p>
        </p:txBody>
      </p:sp>
      <p:sp>
        <p:nvSpPr>
          <p:cNvPr id="301" name=""/>
          <p:cNvSpPr/>
          <p:nvPr/>
        </p:nvSpPr>
        <p:spPr>
          <a:xfrm>
            <a:off x="0" y="0"/>
            <a:ext cx="1222200" cy="352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8f8f8"/>
                </a:solidFill>
                <a:effectLst/>
                <a:uFillTx/>
                <a:latin typeface="Arial"/>
              </a:rPr>
              <a:t>Beth Apollo / Sam Kemp</a:t>
            </a:r>
            <a:endParaRPr b="0" lang="en-US" sz="1400" strike="noStrike" u="none">
              <a:solidFill>
                <a:srgbClr val="f8f8f8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005c"/>
            </a:gs>
            <a:gs pos="100000">
              <a:srgbClr val="000000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"/>
          <p:cNvSpPr/>
          <p:nvPr/>
        </p:nvSpPr>
        <p:spPr>
          <a:xfrm>
            <a:off x="533520" y="1324080"/>
            <a:ext cx="7551720" cy="2920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380880" indent="-380880">
              <a:spcAft>
                <a:spcPts val="1049"/>
              </a:spcAft>
              <a:buClr>
                <a:srgbClr val="ffff00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8f8f8"/>
                </a:solidFill>
                <a:effectLst/>
                <a:uFillTx/>
                <a:latin typeface="Arial"/>
              </a:rPr>
              <a:t>Materials management</a:t>
            </a:r>
            <a:endParaRPr b="0" lang="en-US" sz="2400" strike="noStrike" u="none">
              <a:solidFill>
                <a:srgbClr val="f8f8f8"/>
              </a:solidFill>
              <a:effectLst/>
              <a:uFillTx/>
              <a:latin typeface="Arial"/>
            </a:endParaRPr>
          </a:p>
          <a:p>
            <a:pPr marL="380880" indent="-380880">
              <a:spcAft>
                <a:spcPts val="1049"/>
              </a:spcAft>
              <a:buClr>
                <a:srgbClr val="ffff00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8f8f8"/>
                </a:solidFill>
                <a:effectLst/>
                <a:uFillTx/>
                <a:latin typeface="Arial"/>
              </a:rPr>
              <a:t>Paperless / Desktop / Web based requisition and approval / SAP integrated</a:t>
            </a:r>
            <a:endParaRPr b="0" lang="en-US" sz="2400" strike="noStrike" u="none">
              <a:solidFill>
                <a:srgbClr val="f8f8f8"/>
              </a:solidFill>
              <a:effectLst/>
              <a:uFillTx/>
              <a:latin typeface="Arial"/>
            </a:endParaRPr>
          </a:p>
          <a:p>
            <a:pPr marL="380880" indent="-380880">
              <a:buClr>
                <a:srgbClr val="ffff00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8f8f8"/>
                </a:solidFill>
                <a:effectLst/>
                <a:uFillTx/>
                <a:latin typeface="Arial"/>
              </a:rPr>
              <a:t>eBUY has been developed in-house with outside assistance</a:t>
            </a:r>
            <a:endParaRPr b="0" lang="en-US" sz="2400" strike="noStrike" u="none">
              <a:solidFill>
                <a:srgbClr val="f8f8f8"/>
              </a:solidFill>
              <a:effectLst/>
              <a:uFillTx/>
              <a:latin typeface="Arial"/>
            </a:endParaRPr>
          </a:p>
          <a:p>
            <a:pPr marL="380880" indent="-380880">
              <a:buClr>
                <a:srgbClr val="ffff00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8f8f8"/>
              </a:solidFill>
              <a:effectLst/>
              <a:uFillTx/>
              <a:latin typeface="Arial"/>
            </a:endParaRPr>
          </a:p>
          <a:p>
            <a:pPr marL="380880" indent="-380880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8f8f8"/>
                </a:solidFill>
                <a:effectLst/>
                <a:uFillTx/>
                <a:latin typeface="Arial"/>
              </a:rPr>
              <a:t>Timetable:</a:t>
            </a:r>
            <a:endParaRPr b="0" lang="en-US" sz="2400" strike="noStrike" u="none">
              <a:solidFill>
                <a:srgbClr val="f8f8f8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303" name=""/>
          <p:cNvGraphicFramePr/>
          <p:nvPr/>
        </p:nvGraphicFramePr>
        <p:xfrm>
          <a:off x="2451240" y="4038480"/>
          <a:ext cx="6273720" cy="2819520"/>
        </p:xfrm>
        <a:graphic>
          <a:graphicData uri="http://schemas.openxmlformats.org/presentationml/2006/ole">
            <p:oleObj progId="Word.Document.12" r:id="rId1" spid="">
              <p:embed/>
              <p:pic>
                <p:nvPicPr>
                  <p:cNvPr id="304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451240" y="4038480"/>
                    <a:ext cx="6273720" cy="28195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05" name=""/>
          <p:cNvSpPr/>
          <p:nvPr/>
        </p:nvSpPr>
        <p:spPr>
          <a:xfrm>
            <a:off x="142920" y="282600"/>
            <a:ext cx="8753400" cy="762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fcff09"/>
                </a:solidFill>
                <a:effectLst/>
                <a:uFillTx/>
                <a:latin typeface="Arial"/>
              </a:rPr>
              <a:t>eBUY</a:t>
            </a:r>
            <a:endParaRPr b="0" lang="en-US" sz="3000" strike="noStrike" u="none">
              <a:solidFill>
                <a:srgbClr val="f8f8f8"/>
              </a:solidFill>
              <a:effectLst/>
              <a:uFillTx/>
              <a:latin typeface="Arial"/>
            </a:endParaRPr>
          </a:p>
        </p:txBody>
      </p:sp>
      <p:sp>
        <p:nvSpPr>
          <p:cNvPr id="306" name=""/>
          <p:cNvSpPr/>
          <p:nvPr/>
        </p:nvSpPr>
        <p:spPr>
          <a:xfrm>
            <a:off x="0" y="0"/>
            <a:ext cx="1222200" cy="352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8f8f8"/>
                </a:solidFill>
                <a:effectLst/>
                <a:uFillTx/>
                <a:latin typeface="Arial"/>
              </a:rPr>
              <a:t>Beth Apollo / Sam Kemp</a:t>
            </a:r>
            <a:endParaRPr b="0" lang="en-US" sz="1400" strike="noStrike" u="none">
              <a:solidFill>
                <a:srgbClr val="f8f8f8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005c"/>
            </a:gs>
            <a:gs pos="100000">
              <a:srgbClr val="000000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" name="PlaceHolder 1"/>
          <p:cNvSpPr>
            <a:spLocks noGrp="1"/>
          </p:cNvSpPr>
          <p:nvPr>
            <p:ph type="title"/>
          </p:nvPr>
        </p:nvSpPr>
        <p:spPr>
          <a:xfrm>
            <a:off x="685800" y="297000"/>
            <a:ext cx="7772400" cy="7617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fcff09"/>
                </a:solidFill>
                <a:effectLst/>
                <a:uFillTx/>
                <a:latin typeface="Arial"/>
              </a:rPr>
              <a:t>Q &amp; A</a:t>
            </a:r>
            <a:endParaRPr b="1" lang="en-US" sz="3200" strike="noStrike" u="none">
              <a:solidFill>
                <a:srgbClr val="fcff09"/>
              </a:solidFill>
              <a:effectLst/>
              <a:uFillTx/>
              <a:latin typeface="Arial"/>
            </a:endParaRPr>
          </a:p>
        </p:txBody>
      </p:sp>
      <p:sp>
        <p:nvSpPr>
          <p:cNvPr id="308" name="PlaceHolder 2"/>
          <p:cNvSpPr>
            <a:spLocks noGrp="1"/>
          </p:cNvSpPr>
          <p:nvPr>
            <p:ph/>
          </p:nvPr>
        </p:nvSpPr>
        <p:spPr>
          <a:xfrm>
            <a:off x="685800" y="1542600"/>
            <a:ext cx="7772400" cy="4343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00"/>
              </a:spcBef>
              <a:spcAft>
                <a:spcPts val="4201"/>
              </a:spcAft>
              <a:buClr>
                <a:srgbClr val="ffff00"/>
              </a:buClr>
              <a:buSzPct val="80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8f8f8"/>
                </a:solidFill>
                <a:effectLst/>
                <a:uFillTx/>
                <a:latin typeface="Arial"/>
              </a:rPr>
              <a:t>E-mail your questions to Enron Europe Office of the Chairman during the presentation</a:t>
            </a:r>
            <a:endParaRPr b="1" lang="en-US" sz="2800" strike="noStrike" u="none">
              <a:solidFill>
                <a:srgbClr val="f8f8f8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700"/>
              </a:spcBef>
              <a:spcAft>
                <a:spcPts val="4201"/>
              </a:spcAft>
              <a:buClr>
                <a:srgbClr val="ffff00"/>
              </a:buClr>
              <a:buSzPct val="80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8f8f8"/>
                </a:solidFill>
                <a:effectLst/>
                <a:uFillTx/>
                <a:latin typeface="Arial"/>
              </a:rPr>
              <a:t>Dial direct into the Auditorium - ext 30550</a:t>
            </a:r>
            <a:br>
              <a:rPr sz="2800"/>
            </a:br>
            <a:br>
              <a:rPr sz="2800"/>
            </a:br>
            <a:r>
              <a:rPr b="1" lang="en-US" sz="2800" strike="noStrike" u="none">
                <a:solidFill>
                  <a:srgbClr val="f8f8f8"/>
                </a:solidFill>
                <a:effectLst/>
                <a:uFillTx/>
                <a:latin typeface="Arial"/>
              </a:rPr>
              <a:t>...OR</a:t>
            </a:r>
            <a:endParaRPr b="1" lang="en-US" sz="2800" strike="noStrike" u="none">
              <a:solidFill>
                <a:srgbClr val="f8f8f8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700"/>
              </a:spcBef>
              <a:spcAft>
                <a:spcPts val="4201"/>
              </a:spcAft>
              <a:buClr>
                <a:srgbClr val="ffff00"/>
              </a:buClr>
              <a:buSzPct val="80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8f8f8"/>
                </a:solidFill>
                <a:effectLst/>
                <a:uFillTx/>
                <a:latin typeface="Arial"/>
              </a:rPr>
              <a:t>…Shout out at the end - don’t be afraid!</a:t>
            </a:r>
            <a:endParaRPr b="1" lang="en-US" sz="2800" strike="noStrike" u="none">
              <a:solidFill>
                <a:srgbClr val="f8f8f8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005c"/>
            </a:gs>
            <a:gs pos="100000">
              <a:srgbClr val="000000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585720" y="297000"/>
            <a:ext cx="7772400" cy="7617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fcff09"/>
                </a:solidFill>
                <a:effectLst/>
                <a:uFillTx/>
                <a:latin typeface="Arial"/>
              </a:rPr>
              <a:t>Agenda</a:t>
            </a:r>
            <a:endParaRPr b="1" lang="en-US" sz="3200" strike="noStrike" u="none">
              <a:solidFill>
                <a:srgbClr val="fcff09"/>
              </a:solidFill>
              <a:effectLst/>
              <a:uFillTx/>
              <a:latin typeface="Arial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/>
          </p:nvPr>
        </p:nvSpPr>
        <p:spPr>
          <a:xfrm>
            <a:off x="690480" y="1676160"/>
            <a:ext cx="8096400" cy="4343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601"/>
              </a:spcBef>
              <a:buNone/>
              <a:tabLst>
                <a:tab algn="l" pos="0"/>
                <a:tab algn="l" pos="1047600"/>
                <a:tab algn="l" pos="57150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8f8f8"/>
                </a:solidFill>
                <a:effectLst/>
                <a:uFillTx/>
                <a:latin typeface="Arial"/>
              </a:rPr>
              <a:t>10:00</a:t>
            </a:r>
            <a:r>
              <a:rPr b="1" lang="en-US" sz="2400" strike="noStrike" u="none">
                <a:solidFill>
                  <a:srgbClr val="f8f8f8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8f8f8"/>
                </a:solidFill>
                <a:effectLst/>
                <a:uFillTx/>
                <a:latin typeface="Arial"/>
              </a:rPr>
              <a:t>Introduction &amp; Enron </a:t>
            </a:r>
            <a:r>
              <a:rPr b="1" lang="en-US" sz="2400" strike="noStrike" u="none">
                <a:solidFill>
                  <a:srgbClr val="f8f8f8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8f8f8"/>
                </a:solidFill>
                <a:effectLst/>
                <a:uFillTx/>
                <a:latin typeface="Arial"/>
              </a:rPr>
              <a:t>Joe Gold</a:t>
            </a:r>
            <a:endParaRPr b="1" lang="en-US" sz="2400" strike="noStrike" u="none">
              <a:solidFill>
                <a:srgbClr val="f8f8f8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None/>
              <a:tabLst>
                <a:tab algn="l" pos="0"/>
                <a:tab algn="l" pos="1047600"/>
                <a:tab algn="l" pos="57150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8f8f8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8f8f8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8f8f8"/>
                </a:solidFill>
                <a:effectLst/>
                <a:uFillTx/>
                <a:latin typeface="Arial"/>
              </a:rPr>
              <a:t>Europe Update</a:t>
            </a:r>
            <a:r>
              <a:rPr b="1" lang="en-US" sz="2400" strike="noStrike" u="none">
                <a:solidFill>
                  <a:srgbClr val="f8f8f8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8f8f8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8f8f8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8f8f8"/>
                </a:solidFill>
                <a:effectLst/>
                <a:uFillTx/>
                <a:latin typeface="Arial"/>
              </a:rPr>
              <a:t>	</a:t>
            </a:r>
            <a:endParaRPr b="1" lang="en-US" sz="2400" strike="noStrike" u="none">
              <a:solidFill>
                <a:srgbClr val="f8f8f8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None/>
              <a:tabLst>
                <a:tab algn="l" pos="0"/>
                <a:tab algn="l" pos="1047600"/>
                <a:tab algn="l" pos="57150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8f8f8"/>
                </a:solidFill>
                <a:effectLst/>
                <a:uFillTx/>
                <a:latin typeface="Arial"/>
              </a:rPr>
              <a:t>10:10</a:t>
            </a:r>
            <a:r>
              <a:rPr b="1" lang="en-US" sz="2400" strike="noStrike" u="none">
                <a:solidFill>
                  <a:srgbClr val="f8f8f8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8f8f8"/>
                </a:solidFill>
                <a:effectLst/>
                <a:uFillTx/>
                <a:latin typeface="Arial"/>
              </a:rPr>
              <a:t>Enron Corp </a:t>
            </a:r>
            <a:r>
              <a:rPr b="1" lang="en-US" sz="2400" strike="noStrike" u="none">
                <a:solidFill>
                  <a:srgbClr val="f8f8f8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8f8f8"/>
                </a:solidFill>
                <a:effectLst/>
                <a:uFillTx/>
                <a:latin typeface="Arial"/>
              </a:rPr>
              <a:t>Ken Lay</a:t>
            </a:r>
            <a:r>
              <a:rPr b="1" lang="en-US" sz="2400" strike="noStrike" u="none">
                <a:solidFill>
                  <a:srgbClr val="f8f8f8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8f8f8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8f8f8"/>
                </a:solidFill>
                <a:effectLst/>
                <a:uFillTx/>
                <a:latin typeface="Arial"/>
              </a:rPr>
              <a:t>- Business Highlights</a:t>
            </a:r>
            <a:r>
              <a:rPr b="1" lang="en-US" sz="2400" strike="noStrike" u="none">
                <a:solidFill>
                  <a:srgbClr val="f8f8f8"/>
                </a:solidFill>
                <a:effectLst/>
                <a:uFillTx/>
                <a:latin typeface="Arial"/>
              </a:rPr>
              <a:t>	</a:t>
            </a:r>
            <a:endParaRPr b="1" lang="en-US" sz="2400" strike="noStrike" u="none">
              <a:solidFill>
                <a:srgbClr val="f8f8f8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None/>
              <a:tabLst>
                <a:tab algn="l" pos="0"/>
                <a:tab algn="l" pos="1047600"/>
                <a:tab algn="l" pos="57150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f8f8f8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None/>
              <a:tabLst>
                <a:tab algn="l" pos="0"/>
                <a:tab algn="l" pos="1047600"/>
                <a:tab algn="l" pos="57150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8f8f8"/>
                </a:solidFill>
                <a:effectLst/>
                <a:uFillTx/>
                <a:latin typeface="Arial"/>
              </a:rPr>
              <a:t>10:25</a:t>
            </a:r>
            <a:r>
              <a:rPr b="1" lang="en-US" sz="2400" strike="noStrike" u="none">
                <a:solidFill>
                  <a:srgbClr val="f8f8f8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8f8f8"/>
                </a:solidFill>
                <a:effectLst/>
                <a:uFillTx/>
                <a:latin typeface="Arial"/>
              </a:rPr>
              <a:t>New Procurement to</a:t>
            </a:r>
            <a:r>
              <a:rPr b="1" lang="en-US" sz="2400" strike="noStrike" u="none">
                <a:solidFill>
                  <a:srgbClr val="f8f8f8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8f8f8"/>
                </a:solidFill>
                <a:effectLst/>
                <a:uFillTx/>
                <a:latin typeface="Arial"/>
              </a:rPr>
              <a:t>Beth Apollo,</a:t>
            </a:r>
            <a:br>
              <a:rPr sz="2400"/>
            </a:br>
            <a:r>
              <a:rPr b="1" lang="en-US" sz="2400" strike="noStrike" u="none">
                <a:solidFill>
                  <a:srgbClr val="f8f8f8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8f8f8"/>
                </a:solidFill>
                <a:effectLst/>
                <a:uFillTx/>
                <a:latin typeface="Arial"/>
              </a:rPr>
              <a:t>Payment (P2P) Initiative </a:t>
            </a:r>
            <a:r>
              <a:rPr b="1" lang="en-US" sz="2400" strike="noStrike" u="none">
                <a:solidFill>
                  <a:srgbClr val="f8f8f8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8f8f8"/>
                </a:solidFill>
                <a:effectLst/>
                <a:uFillTx/>
                <a:latin typeface="Arial"/>
              </a:rPr>
              <a:t>Sam Kemp </a:t>
            </a:r>
            <a:br>
              <a:rPr sz="2400"/>
            </a:br>
            <a:r>
              <a:rPr b="1" lang="en-US" sz="2400" strike="noStrike" u="none">
                <a:solidFill>
                  <a:srgbClr val="f8f8f8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8f8f8"/>
                </a:solidFill>
                <a:effectLst/>
                <a:uFillTx/>
                <a:latin typeface="Arial"/>
              </a:rPr>
              <a:t>	</a:t>
            </a:r>
            <a:endParaRPr b="1" lang="en-US" sz="2400" strike="noStrike" u="none">
              <a:solidFill>
                <a:srgbClr val="f8f8f8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None/>
              <a:tabLst>
                <a:tab algn="l" pos="0"/>
                <a:tab algn="l" pos="1047600"/>
                <a:tab algn="l" pos="57150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8f8f8"/>
                </a:solidFill>
                <a:effectLst/>
                <a:uFillTx/>
                <a:latin typeface="Arial"/>
              </a:rPr>
              <a:t>10:35</a:t>
            </a:r>
            <a:r>
              <a:rPr b="1" lang="en-US" sz="2400" strike="noStrike" u="none">
                <a:solidFill>
                  <a:srgbClr val="f8f8f8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8f8f8"/>
                </a:solidFill>
                <a:effectLst/>
                <a:uFillTx/>
                <a:latin typeface="Arial"/>
              </a:rPr>
              <a:t>Q &amp; A</a:t>
            </a:r>
            <a:r>
              <a:rPr b="1" lang="en-US" sz="2400" strike="noStrike" u="none">
                <a:solidFill>
                  <a:srgbClr val="f8f8f8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8f8f8"/>
                </a:solidFill>
                <a:effectLst/>
                <a:uFillTx/>
                <a:latin typeface="Arial"/>
              </a:rPr>
              <a:t>Ken Lay,</a:t>
            </a:r>
            <a:br>
              <a:rPr sz="2400"/>
            </a:br>
            <a:r>
              <a:rPr b="1" lang="en-US" sz="2400" strike="noStrike" u="none">
                <a:solidFill>
                  <a:srgbClr val="f8f8f8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8f8f8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8f8f8"/>
                </a:solidFill>
                <a:effectLst/>
                <a:uFillTx/>
                <a:latin typeface="Arial"/>
              </a:rPr>
              <a:t>Joe Gold</a:t>
            </a:r>
            <a:endParaRPr b="1" lang="en-US" sz="2400" strike="noStrike" u="none">
              <a:solidFill>
                <a:srgbClr val="f8f8f8"/>
              </a:solidFill>
              <a:effectLst/>
              <a:uFillTx/>
              <a:latin typeface="Arial"/>
            </a:endParaRPr>
          </a:p>
        </p:txBody>
      </p:sp>
      <p:sp>
        <p:nvSpPr>
          <p:cNvPr id="30" name=""/>
          <p:cNvSpPr/>
          <p:nvPr/>
        </p:nvSpPr>
        <p:spPr>
          <a:xfrm>
            <a:off x="0" y="0"/>
            <a:ext cx="1590840" cy="352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8f8f8"/>
                </a:solidFill>
                <a:effectLst/>
                <a:uFillTx/>
                <a:latin typeface="Arial"/>
              </a:rPr>
              <a:t>Joe Gold</a:t>
            </a:r>
            <a:endParaRPr b="0" lang="en-US" sz="1600" strike="noStrike" u="none">
              <a:solidFill>
                <a:srgbClr val="f8f8f8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005c"/>
            </a:gs>
            <a:gs pos="100000">
              <a:srgbClr val="000000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685800" y="297000"/>
            <a:ext cx="7772400" cy="7617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fcff09"/>
                </a:solidFill>
                <a:effectLst/>
                <a:uFillTx/>
                <a:latin typeface="Arial"/>
              </a:rPr>
              <a:t>How to Submit a Question</a:t>
            </a:r>
            <a:endParaRPr b="1" lang="en-US" sz="3200" strike="noStrike" u="none">
              <a:solidFill>
                <a:srgbClr val="fcff09"/>
              </a:solidFill>
              <a:effectLst/>
              <a:uFillTx/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/>
          </p:nvPr>
        </p:nvSpPr>
        <p:spPr>
          <a:xfrm>
            <a:off x="685800" y="1542600"/>
            <a:ext cx="7772400" cy="4343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00"/>
              </a:spcBef>
              <a:spcAft>
                <a:spcPts val="4201"/>
              </a:spcAft>
              <a:buClr>
                <a:srgbClr val="ffff00"/>
              </a:buClr>
              <a:buSzPct val="80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8f8f8"/>
                </a:solidFill>
                <a:effectLst/>
                <a:uFillTx/>
                <a:latin typeface="Arial"/>
              </a:rPr>
              <a:t>E-mail your questions to Enron Europe Office of the Chairman during the presentation</a:t>
            </a:r>
            <a:endParaRPr b="1" lang="en-US" sz="2800" strike="noStrike" u="none">
              <a:solidFill>
                <a:srgbClr val="f8f8f8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700"/>
              </a:spcBef>
              <a:spcAft>
                <a:spcPts val="4201"/>
              </a:spcAft>
              <a:buClr>
                <a:srgbClr val="ffff00"/>
              </a:buClr>
              <a:buSzPct val="80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8f8f8"/>
                </a:solidFill>
                <a:effectLst/>
                <a:uFillTx/>
                <a:latin typeface="Arial"/>
              </a:rPr>
              <a:t>Dial direct into the Auditorium - ext 30550</a:t>
            </a:r>
            <a:br>
              <a:rPr sz="2800"/>
            </a:br>
            <a:br>
              <a:rPr sz="2800"/>
            </a:br>
            <a:r>
              <a:rPr b="1" lang="en-US" sz="2800" strike="noStrike" u="none">
                <a:solidFill>
                  <a:srgbClr val="f8f8f8"/>
                </a:solidFill>
                <a:effectLst/>
                <a:uFillTx/>
                <a:latin typeface="Arial"/>
              </a:rPr>
              <a:t>...OR</a:t>
            </a:r>
            <a:endParaRPr b="1" lang="en-US" sz="2800" strike="noStrike" u="none">
              <a:solidFill>
                <a:srgbClr val="f8f8f8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700"/>
              </a:spcBef>
              <a:spcAft>
                <a:spcPts val="4201"/>
              </a:spcAft>
              <a:buClr>
                <a:srgbClr val="ffff00"/>
              </a:buClr>
              <a:buSzPct val="80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8f8f8"/>
                </a:solidFill>
                <a:effectLst/>
                <a:uFillTx/>
                <a:latin typeface="Arial"/>
              </a:rPr>
              <a:t>…Shout out at the end - don’t be afraid!</a:t>
            </a:r>
            <a:endParaRPr b="1" lang="en-US" sz="2800" strike="noStrike" u="none">
              <a:solidFill>
                <a:srgbClr val="f8f8f8"/>
              </a:solidFill>
              <a:effectLst/>
              <a:uFillTx/>
              <a:latin typeface="Arial"/>
            </a:endParaRPr>
          </a:p>
        </p:txBody>
      </p:sp>
      <p:sp>
        <p:nvSpPr>
          <p:cNvPr id="33" name=""/>
          <p:cNvSpPr/>
          <p:nvPr/>
        </p:nvSpPr>
        <p:spPr>
          <a:xfrm>
            <a:off x="0" y="0"/>
            <a:ext cx="1590840" cy="352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8f8f8"/>
                </a:solidFill>
                <a:effectLst/>
                <a:uFillTx/>
                <a:latin typeface="Arial"/>
              </a:rPr>
              <a:t>Joe Gold</a:t>
            </a:r>
            <a:endParaRPr b="0" lang="en-US" sz="1600" strike="noStrike" u="none">
              <a:solidFill>
                <a:srgbClr val="f8f8f8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005c"/>
            </a:gs>
            <a:gs pos="100000">
              <a:srgbClr val="000000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"/>
          <p:cNvSpPr/>
          <p:nvPr/>
        </p:nvSpPr>
        <p:spPr>
          <a:xfrm>
            <a:off x="750960" y="4651200"/>
            <a:ext cx="7788240" cy="1606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2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8f8f8"/>
              </a:solidFill>
              <a:effectLst/>
              <a:uFillTx/>
              <a:latin typeface="Arial"/>
            </a:endParaRPr>
          </a:p>
        </p:txBody>
      </p:sp>
      <p:sp>
        <p:nvSpPr>
          <p:cNvPr id="35" name=""/>
          <p:cNvSpPr/>
          <p:nvPr/>
        </p:nvSpPr>
        <p:spPr>
          <a:xfrm>
            <a:off x="830160" y="3787920"/>
            <a:ext cx="7788240" cy="160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2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8f8f8"/>
              </a:solidFill>
              <a:effectLst/>
              <a:uFillTx/>
              <a:latin typeface="Arial"/>
            </a:endParaRPr>
          </a:p>
        </p:txBody>
      </p:sp>
      <p:sp>
        <p:nvSpPr>
          <p:cNvPr id="36" name="PlaceHolder 1"/>
          <p:cNvSpPr>
            <a:spLocks noGrp="1"/>
          </p:cNvSpPr>
          <p:nvPr>
            <p:ph type="title"/>
          </p:nvPr>
        </p:nvSpPr>
        <p:spPr>
          <a:xfrm>
            <a:off x="301320" y="4376520"/>
            <a:ext cx="854388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Second Quarter Review</a:t>
            </a:r>
            <a:br>
              <a:rPr sz="3600"/>
            </a:br>
            <a:r>
              <a:rPr b="1" lang="en-US" sz="2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Enron Europe Limited</a:t>
            </a:r>
            <a:endParaRPr b="1" lang="en-US" sz="28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37" name="PlaceHolder 2"/>
          <p:cNvSpPr>
            <a:spLocks noGrp="1"/>
          </p:cNvSpPr>
          <p:nvPr>
            <p:ph type="subTitle"/>
          </p:nvPr>
        </p:nvSpPr>
        <p:spPr>
          <a:xfrm>
            <a:off x="1371600" y="4916160"/>
            <a:ext cx="6400800" cy="833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 </a:t>
            </a:r>
            <a:endParaRPr b="1" lang="en-US" sz="2400" strike="noStrike" u="none">
              <a:solidFill>
                <a:srgbClr val="f8f8f8"/>
              </a:solidFill>
              <a:effectLst/>
              <a:uFillTx/>
              <a:latin typeface="Arial"/>
            </a:endParaRPr>
          </a:p>
        </p:txBody>
      </p:sp>
      <p:sp>
        <p:nvSpPr>
          <p:cNvPr id="38" name=""/>
          <p:cNvSpPr/>
          <p:nvPr/>
        </p:nvSpPr>
        <p:spPr>
          <a:xfrm>
            <a:off x="1316160" y="5570640"/>
            <a:ext cx="6400800" cy="550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spcBef>
                <a:spcPts val="7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8f8f8"/>
                </a:solidFill>
                <a:effectLst/>
                <a:uFillTx/>
                <a:latin typeface="Arial"/>
              </a:rPr>
              <a:t>Joe Gold</a:t>
            </a:r>
            <a:endParaRPr b="0" lang="en-US" sz="2800" strike="noStrike" u="none">
              <a:solidFill>
                <a:srgbClr val="f8f8f8"/>
              </a:solidFill>
              <a:effectLst/>
              <a:uFillTx/>
              <a:latin typeface="Arial"/>
            </a:endParaRPr>
          </a:p>
        </p:txBody>
      </p:sp>
      <p:sp>
        <p:nvSpPr>
          <p:cNvPr id="39" name=""/>
          <p:cNvSpPr/>
          <p:nvPr/>
        </p:nvSpPr>
        <p:spPr>
          <a:xfrm>
            <a:off x="0" y="0"/>
            <a:ext cx="1590840" cy="352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8f8f8"/>
                </a:solidFill>
                <a:effectLst/>
                <a:uFillTx/>
                <a:latin typeface="Arial"/>
              </a:rPr>
              <a:t>Joe Gold</a:t>
            </a:r>
            <a:endParaRPr b="0" lang="en-US" sz="1600" strike="noStrike" u="none">
              <a:solidFill>
                <a:srgbClr val="f8f8f8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005c"/>
            </a:gs>
            <a:gs pos="100000">
              <a:srgbClr val="000000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PlaceHolder 1"/>
          <p:cNvSpPr>
            <a:spLocks noGrp="1"/>
          </p:cNvSpPr>
          <p:nvPr>
            <p:ph type="title"/>
          </p:nvPr>
        </p:nvSpPr>
        <p:spPr>
          <a:xfrm>
            <a:off x="685800" y="297000"/>
            <a:ext cx="7772400" cy="7617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fcff09"/>
                </a:solidFill>
                <a:effectLst/>
                <a:uFillTx/>
                <a:latin typeface="Arial"/>
              </a:rPr>
              <a:t>Enron’s European Network Strategy</a:t>
            </a:r>
            <a:endParaRPr b="1" lang="en-US" sz="3200" strike="noStrike" u="none">
              <a:solidFill>
                <a:srgbClr val="fcff09"/>
              </a:solidFill>
              <a:effectLst/>
              <a:uFillTx/>
              <a:latin typeface="Arial"/>
            </a:endParaRPr>
          </a:p>
        </p:txBody>
      </p:sp>
      <p:grpSp>
        <p:nvGrpSpPr>
          <p:cNvPr id="41" name=""/>
          <p:cNvGrpSpPr/>
          <p:nvPr/>
        </p:nvGrpSpPr>
        <p:grpSpPr>
          <a:xfrm>
            <a:off x="1635120" y="1305000"/>
            <a:ext cx="7299360" cy="3352680"/>
            <a:chOff x="1635120" y="1305000"/>
            <a:chExt cx="7299360" cy="3352680"/>
          </a:xfrm>
        </p:grpSpPr>
        <p:sp>
          <p:nvSpPr>
            <p:cNvPr id="42" name=""/>
            <p:cNvSpPr/>
            <p:nvPr/>
          </p:nvSpPr>
          <p:spPr>
            <a:xfrm>
              <a:off x="5430960" y="2262240"/>
              <a:ext cx="850680" cy="555480"/>
            </a:xfrm>
            <a:custGeom>
              <a:avLst/>
              <a:gdLst/>
              <a:ahLst/>
              <a:rect l="l" t="t" r="r" b="b"/>
              <a:pathLst>
                <a:path w="431" h="353">
                  <a:moveTo>
                    <a:pt x="12" y="335"/>
                  </a:moveTo>
                  <a:lnTo>
                    <a:pt x="18" y="306"/>
                  </a:lnTo>
                  <a:lnTo>
                    <a:pt x="0" y="288"/>
                  </a:lnTo>
                  <a:lnTo>
                    <a:pt x="30" y="252"/>
                  </a:lnTo>
                  <a:lnTo>
                    <a:pt x="18" y="168"/>
                  </a:lnTo>
                  <a:lnTo>
                    <a:pt x="78" y="162"/>
                  </a:lnTo>
                  <a:lnTo>
                    <a:pt x="78" y="150"/>
                  </a:lnTo>
                  <a:lnTo>
                    <a:pt x="101" y="138"/>
                  </a:lnTo>
                  <a:lnTo>
                    <a:pt x="113" y="150"/>
                  </a:lnTo>
                  <a:lnTo>
                    <a:pt x="119" y="150"/>
                  </a:lnTo>
                  <a:lnTo>
                    <a:pt x="113" y="132"/>
                  </a:lnTo>
                  <a:lnTo>
                    <a:pt x="125" y="90"/>
                  </a:lnTo>
                  <a:lnTo>
                    <a:pt x="155" y="78"/>
                  </a:lnTo>
                  <a:lnTo>
                    <a:pt x="167" y="60"/>
                  </a:lnTo>
                  <a:lnTo>
                    <a:pt x="149" y="60"/>
                  </a:lnTo>
                  <a:lnTo>
                    <a:pt x="149" y="48"/>
                  </a:lnTo>
                  <a:lnTo>
                    <a:pt x="167" y="36"/>
                  </a:lnTo>
                  <a:lnTo>
                    <a:pt x="179" y="24"/>
                  </a:lnTo>
                  <a:lnTo>
                    <a:pt x="197" y="24"/>
                  </a:lnTo>
                  <a:lnTo>
                    <a:pt x="215" y="0"/>
                  </a:lnTo>
                  <a:lnTo>
                    <a:pt x="227" y="0"/>
                  </a:lnTo>
                  <a:lnTo>
                    <a:pt x="233" y="0"/>
                  </a:lnTo>
                  <a:lnTo>
                    <a:pt x="275" y="6"/>
                  </a:lnTo>
                  <a:lnTo>
                    <a:pt x="281" y="18"/>
                  </a:lnTo>
                  <a:lnTo>
                    <a:pt x="281" y="30"/>
                  </a:lnTo>
                  <a:lnTo>
                    <a:pt x="317" y="18"/>
                  </a:lnTo>
                  <a:lnTo>
                    <a:pt x="347" y="42"/>
                  </a:lnTo>
                  <a:lnTo>
                    <a:pt x="347" y="60"/>
                  </a:lnTo>
                  <a:lnTo>
                    <a:pt x="353" y="72"/>
                  </a:lnTo>
                  <a:lnTo>
                    <a:pt x="347" y="102"/>
                  </a:lnTo>
                  <a:lnTo>
                    <a:pt x="371" y="144"/>
                  </a:lnTo>
                  <a:lnTo>
                    <a:pt x="389" y="156"/>
                  </a:lnTo>
                  <a:lnTo>
                    <a:pt x="389" y="174"/>
                  </a:lnTo>
                  <a:lnTo>
                    <a:pt x="407" y="174"/>
                  </a:lnTo>
                  <a:lnTo>
                    <a:pt x="419" y="180"/>
                  </a:lnTo>
                  <a:lnTo>
                    <a:pt x="425" y="192"/>
                  </a:lnTo>
                  <a:lnTo>
                    <a:pt x="431" y="192"/>
                  </a:lnTo>
                  <a:lnTo>
                    <a:pt x="431" y="204"/>
                  </a:lnTo>
                  <a:lnTo>
                    <a:pt x="407" y="222"/>
                  </a:lnTo>
                  <a:lnTo>
                    <a:pt x="377" y="216"/>
                  </a:lnTo>
                  <a:lnTo>
                    <a:pt x="365" y="228"/>
                  </a:lnTo>
                  <a:lnTo>
                    <a:pt x="371" y="240"/>
                  </a:lnTo>
                  <a:lnTo>
                    <a:pt x="389" y="300"/>
                  </a:lnTo>
                  <a:lnTo>
                    <a:pt x="353" y="306"/>
                  </a:lnTo>
                  <a:lnTo>
                    <a:pt x="341" y="318"/>
                  </a:lnTo>
                  <a:lnTo>
                    <a:pt x="335" y="347"/>
                  </a:lnTo>
                  <a:lnTo>
                    <a:pt x="323" y="353"/>
                  </a:lnTo>
                  <a:lnTo>
                    <a:pt x="317" y="347"/>
                  </a:lnTo>
                  <a:lnTo>
                    <a:pt x="287" y="353"/>
                  </a:lnTo>
                  <a:lnTo>
                    <a:pt x="269" y="335"/>
                  </a:lnTo>
                  <a:lnTo>
                    <a:pt x="251" y="353"/>
                  </a:lnTo>
                  <a:lnTo>
                    <a:pt x="227" y="335"/>
                  </a:lnTo>
                  <a:lnTo>
                    <a:pt x="203" y="347"/>
                  </a:lnTo>
                  <a:lnTo>
                    <a:pt x="197" y="335"/>
                  </a:lnTo>
                  <a:lnTo>
                    <a:pt x="185" y="335"/>
                  </a:lnTo>
                  <a:lnTo>
                    <a:pt x="173" y="324"/>
                  </a:lnTo>
                  <a:lnTo>
                    <a:pt x="125" y="312"/>
                  </a:lnTo>
                  <a:lnTo>
                    <a:pt x="66" y="312"/>
                  </a:lnTo>
                  <a:lnTo>
                    <a:pt x="54" y="324"/>
                  </a:lnTo>
                  <a:lnTo>
                    <a:pt x="12" y="335"/>
                  </a:lnTo>
                  <a:close/>
                </a:path>
              </a:pathLst>
            </a:custGeom>
            <a:solidFill>
              <a:srgbClr val="00f008"/>
            </a:solidFill>
            <a:ln w="0">
              <a:solidFill>
                <a:srgbClr val="50505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f8f8f8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3" name=""/>
            <p:cNvSpPr/>
            <p:nvPr/>
          </p:nvSpPr>
          <p:spPr>
            <a:xfrm>
              <a:off x="7224840" y="3946680"/>
              <a:ext cx="120600" cy="83880"/>
            </a:xfrm>
            <a:custGeom>
              <a:avLst/>
              <a:gdLst/>
              <a:ahLst/>
              <a:rect l="l" t="t" r="r" b="b"/>
              <a:pathLst>
                <a:path w="60" h="54">
                  <a:moveTo>
                    <a:pt x="0" y="6"/>
                  </a:moveTo>
                  <a:lnTo>
                    <a:pt x="12" y="0"/>
                  </a:lnTo>
                  <a:lnTo>
                    <a:pt x="30" y="12"/>
                  </a:lnTo>
                  <a:lnTo>
                    <a:pt x="48" y="12"/>
                  </a:lnTo>
                  <a:lnTo>
                    <a:pt x="60" y="54"/>
                  </a:lnTo>
                  <a:lnTo>
                    <a:pt x="30" y="48"/>
                  </a:lnTo>
                  <a:lnTo>
                    <a:pt x="0" y="6"/>
                  </a:lnTo>
                  <a:close/>
                </a:path>
              </a:pathLst>
            </a:custGeom>
            <a:solidFill>
              <a:srgbClr val="00f008"/>
            </a:solidFill>
            <a:ln w="0">
              <a:solidFill>
                <a:srgbClr val="50505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tIns="38160" bIns="38160" anchor="t">
              <a:noAutofit/>
            </a:bodyPr>
            <a:p>
              <a:endParaRPr b="0" lang="en-US" sz="2400" strike="noStrike" u="none">
                <a:solidFill>
                  <a:srgbClr val="f8f8f8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4" name=""/>
            <p:cNvSpPr/>
            <p:nvPr/>
          </p:nvSpPr>
          <p:spPr>
            <a:xfrm>
              <a:off x="6235560" y="4329000"/>
              <a:ext cx="200160" cy="95400"/>
            </a:xfrm>
            <a:custGeom>
              <a:avLst/>
              <a:gdLst/>
              <a:ahLst/>
              <a:rect l="l" t="t" r="r" b="b"/>
              <a:pathLst>
                <a:path w="102" h="60">
                  <a:moveTo>
                    <a:pt x="78" y="12"/>
                  </a:moveTo>
                  <a:lnTo>
                    <a:pt x="102" y="0"/>
                  </a:lnTo>
                  <a:lnTo>
                    <a:pt x="78" y="42"/>
                  </a:lnTo>
                  <a:lnTo>
                    <a:pt x="36" y="60"/>
                  </a:lnTo>
                  <a:lnTo>
                    <a:pt x="12" y="54"/>
                  </a:lnTo>
                  <a:lnTo>
                    <a:pt x="0" y="36"/>
                  </a:lnTo>
                  <a:lnTo>
                    <a:pt x="30" y="18"/>
                  </a:lnTo>
                  <a:lnTo>
                    <a:pt x="78" y="12"/>
                  </a:lnTo>
                  <a:close/>
                </a:path>
              </a:pathLst>
            </a:custGeom>
            <a:solidFill>
              <a:srgbClr val="00f008"/>
            </a:solidFill>
            <a:ln w="0">
              <a:solidFill>
                <a:srgbClr val="50505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f8f8f8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5" name=""/>
            <p:cNvSpPr/>
            <p:nvPr/>
          </p:nvSpPr>
          <p:spPr>
            <a:xfrm>
              <a:off x="7116840" y="3805200"/>
              <a:ext cx="274680" cy="225360"/>
            </a:xfrm>
            <a:custGeom>
              <a:avLst/>
              <a:gdLst/>
              <a:ahLst/>
              <a:rect l="l" t="t" r="r" b="b"/>
              <a:pathLst>
                <a:path w="138" h="144">
                  <a:moveTo>
                    <a:pt x="0" y="18"/>
                  </a:moveTo>
                  <a:lnTo>
                    <a:pt x="60" y="0"/>
                  </a:lnTo>
                  <a:lnTo>
                    <a:pt x="66" y="0"/>
                  </a:lnTo>
                  <a:lnTo>
                    <a:pt x="78" y="12"/>
                  </a:lnTo>
                  <a:lnTo>
                    <a:pt x="90" y="18"/>
                  </a:lnTo>
                  <a:lnTo>
                    <a:pt x="90" y="42"/>
                  </a:lnTo>
                  <a:lnTo>
                    <a:pt x="108" y="60"/>
                  </a:lnTo>
                  <a:lnTo>
                    <a:pt x="102" y="78"/>
                  </a:lnTo>
                  <a:lnTo>
                    <a:pt x="120" y="96"/>
                  </a:lnTo>
                  <a:lnTo>
                    <a:pt x="132" y="96"/>
                  </a:lnTo>
                  <a:lnTo>
                    <a:pt x="132" y="120"/>
                  </a:lnTo>
                  <a:lnTo>
                    <a:pt x="126" y="120"/>
                  </a:lnTo>
                  <a:lnTo>
                    <a:pt x="138" y="144"/>
                  </a:lnTo>
                  <a:lnTo>
                    <a:pt x="114" y="144"/>
                  </a:lnTo>
                  <a:lnTo>
                    <a:pt x="102" y="102"/>
                  </a:lnTo>
                  <a:lnTo>
                    <a:pt x="84" y="102"/>
                  </a:lnTo>
                  <a:lnTo>
                    <a:pt x="66" y="90"/>
                  </a:lnTo>
                  <a:lnTo>
                    <a:pt x="54" y="96"/>
                  </a:lnTo>
                  <a:lnTo>
                    <a:pt x="48" y="90"/>
                  </a:lnTo>
                  <a:lnTo>
                    <a:pt x="12" y="66"/>
                  </a:lnTo>
                  <a:lnTo>
                    <a:pt x="0" y="18"/>
                  </a:lnTo>
                  <a:close/>
                </a:path>
              </a:pathLst>
            </a:custGeom>
            <a:solidFill>
              <a:srgbClr val="00f008"/>
            </a:solidFill>
            <a:ln w="0">
              <a:solidFill>
                <a:srgbClr val="50505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f8f8f8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6" name=""/>
            <p:cNvSpPr/>
            <p:nvPr/>
          </p:nvSpPr>
          <p:spPr>
            <a:xfrm>
              <a:off x="7248600" y="3747960"/>
              <a:ext cx="461880" cy="311400"/>
            </a:xfrm>
            <a:custGeom>
              <a:avLst/>
              <a:gdLst/>
              <a:ahLst/>
              <a:rect l="l" t="t" r="r" b="b"/>
              <a:pathLst>
                <a:path w="233" h="198">
                  <a:moveTo>
                    <a:pt x="72" y="180"/>
                  </a:moveTo>
                  <a:lnTo>
                    <a:pt x="60" y="156"/>
                  </a:lnTo>
                  <a:lnTo>
                    <a:pt x="66" y="156"/>
                  </a:lnTo>
                  <a:lnTo>
                    <a:pt x="66" y="132"/>
                  </a:lnTo>
                  <a:lnTo>
                    <a:pt x="54" y="132"/>
                  </a:lnTo>
                  <a:lnTo>
                    <a:pt x="36" y="114"/>
                  </a:lnTo>
                  <a:lnTo>
                    <a:pt x="42" y="96"/>
                  </a:lnTo>
                  <a:lnTo>
                    <a:pt x="24" y="78"/>
                  </a:lnTo>
                  <a:lnTo>
                    <a:pt x="24" y="54"/>
                  </a:lnTo>
                  <a:lnTo>
                    <a:pt x="12" y="48"/>
                  </a:lnTo>
                  <a:lnTo>
                    <a:pt x="0" y="36"/>
                  </a:lnTo>
                  <a:lnTo>
                    <a:pt x="18" y="24"/>
                  </a:lnTo>
                  <a:lnTo>
                    <a:pt x="72" y="42"/>
                  </a:lnTo>
                  <a:lnTo>
                    <a:pt x="72" y="30"/>
                  </a:lnTo>
                  <a:lnTo>
                    <a:pt x="54" y="12"/>
                  </a:lnTo>
                  <a:lnTo>
                    <a:pt x="66" y="0"/>
                  </a:lnTo>
                  <a:lnTo>
                    <a:pt x="96" y="18"/>
                  </a:lnTo>
                  <a:lnTo>
                    <a:pt x="102" y="36"/>
                  </a:lnTo>
                  <a:lnTo>
                    <a:pt x="132" y="36"/>
                  </a:lnTo>
                  <a:lnTo>
                    <a:pt x="150" y="6"/>
                  </a:lnTo>
                  <a:lnTo>
                    <a:pt x="173" y="30"/>
                  </a:lnTo>
                  <a:lnTo>
                    <a:pt x="203" y="78"/>
                  </a:lnTo>
                  <a:lnTo>
                    <a:pt x="227" y="84"/>
                  </a:lnTo>
                  <a:lnTo>
                    <a:pt x="233" y="96"/>
                  </a:lnTo>
                  <a:lnTo>
                    <a:pt x="215" y="90"/>
                  </a:lnTo>
                  <a:lnTo>
                    <a:pt x="203" y="102"/>
                  </a:lnTo>
                  <a:lnTo>
                    <a:pt x="185" y="168"/>
                  </a:lnTo>
                  <a:lnTo>
                    <a:pt x="167" y="162"/>
                  </a:lnTo>
                  <a:lnTo>
                    <a:pt x="167" y="198"/>
                  </a:lnTo>
                  <a:lnTo>
                    <a:pt x="132" y="180"/>
                  </a:lnTo>
                  <a:lnTo>
                    <a:pt x="144" y="168"/>
                  </a:lnTo>
                  <a:lnTo>
                    <a:pt x="138" y="138"/>
                  </a:lnTo>
                  <a:lnTo>
                    <a:pt x="126" y="138"/>
                  </a:lnTo>
                  <a:lnTo>
                    <a:pt x="96" y="144"/>
                  </a:lnTo>
                  <a:lnTo>
                    <a:pt x="72" y="180"/>
                  </a:lnTo>
                  <a:close/>
                </a:path>
              </a:pathLst>
            </a:custGeom>
            <a:solidFill>
              <a:srgbClr val="00f008"/>
            </a:solidFill>
            <a:ln w="0">
              <a:solidFill>
                <a:srgbClr val="50505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f8f8f8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7" name=""/>
            <p:cNvSpPr/>
            <p:nvPr/>
          </p:nvSpPr>
          <p:spPr>
            <a:xfrm>
              <a:off x="5770440" y="1473120"/>
              <a:ext cx="2490840" cy="2355840"/>
            </a:xfrm>
            <a:custGeom>
              <a:avLst/>
              <a:gdLst/>
              <a:ahLst/>
              <a:rect l="l" t="t" r="r" b="b"/>
              <a:pathLst>
                <a:path w="2177" h="2542">
                  <a:moveTo>
                    <a:pt x="364" y="0"/>
                  </a:moveTo>
                  <a:lnTo>
                    <a:pt x="2177" y="1543"/>
                  </a:lnTo>
                  <a:lnTo>
                    <a:pt x="2135" y="1523"/>
                  </a:lnTo>
                  <a:lnTo>
                    <a:pt x="2114" y="1492"/>
                  </a:lnTo>
                  <a:lnTo>
                    <a:pt x="2105" y="1492"/>
                  </a:lnTo>
                  <a:lnTo>
                    <a:pt x="2105" y="1543"/>
                  </a:lnTo>
                  <a:lnTo>
                    <a:pt x="2094" y="1543"/>
                  </a:lnTo>
                  <a:lnTo>
                    <a:pt x="2084" y="1512"/>
                  </a:lnTo>
                  <a:lnTo>
                    <a:pt x="2011" y="1430"/>
                  </a:lnTo>
                  <a:lnTo>
                    <a:pt x="1939" y="1430"/>
                  </a:lnTo>
                  <a:lnTo>
                    <a:pt x="1928" y="1401"/>
                  </a:lnTo>
                  <a:lnTo>
                    <a:pt x="1918" y="1401"/>
                  </a:lnTo>
                  <a:lnTo>
                    <a:pt x="1887" y="1401"/>
                  </a:lnTo>
                  <a:lnTo>
                    <a:pt x="1877" y="1430"/>
                  </a:lnTo>
                  <a:lnTo>
                    <a:pt x="1866" y="1430"/>
                  </a:lnTo>
                  <a:lnTo>
                    <a:pt x="1846" y="1430"/>
                  </a:lnTo>
                  <a:lnTo>
                    <a:pt x="1846" y="1411"/>
                  </a:lnTo>
                  <a:lnTo>
                    <a:pt x="1794" y="1421"/>
                  </a:lnTo>
                  <a:lnTo>
                    <a:pt x="1763" y="1461"/>
                  </a:lnTo>
                  <a:lnTo>
                    <a:pt x="1701" y="1481"/>
                  </a:lnTo>
                  <a:lnTo>
                    <a:pt x="1691" y="1512"/>
                  </a:lnTo>
                  <a:lnTo>
                    <a:pt x="1660" y="1532"/>
                  </a:lnTo>
                  <a:lnTo>
                    <a:pt x="1639" y="1543"/>
                  </a:lnTo>
                  <a:lnTo>
                    <a:pt x="1660" y="1614"/>
                  </a:lnTo>
                  <a:lnTo>
                    <a:pt x="1630" y="1634"/>
                  </a:lnTo>
                  <a:lnTo>
                    <a:pt x="1558" y="1552"/>
                  </a:lnTo>
                  <a:lnTo>
                    <a:pt x="1549" y="1604"/>
                  </a:lnTo>
                  <a:lnTo>
                    <a:pt x="1517" y="1624"/>
                  </a:lnTo>
                  <a:lnTo>
                    <a:pt x="1506" y="1686"/>
                  </a:lnTo>
                  <a:lnTo>
                    <a:pt x="1528" y="1706"/>
                  </a:lnTo>
                  <a:lnTo>
                    <a:pt x="1496" y="1737"/>
                  </a:lnTo>
                  <a:lnTo>
                    <a:pt x="1485" y="1788"/>
                  </a:lnTo>
                  <a:lnTo>
                    <a:pt x="1528" y="1808"/>
                  </a:lnTo>
                  <a:lnTo>
                    <a:pt x="1538" y="1859"/>
                  </a:lnTo>
                  <a:lnTo>
                    <a:pt x="1549" y="1870"/>
                  </a:lnTo>
                  <a:lnTo>
                    <a:pt x="1549" y="1859"/>
                  </a:lnTo>
                  <a:lnTo>
                    <a:pt x="1610" y="1870"/>
                  </a:lnTo>
                  <a:lnTo>
                    <a:pt x="1639" y="1900"/>
                  </a:lnTo>
                  <a:lnTo>
                    <a:pt x="1670" y="1971"/>
                  </a:lnTo>
                  <a:lnTo>
                    <a:pt x="1630" y="1971"/>
                  </a:lnTo>
                  <a:lnTo>
                    <a:pt x="1620" y="1993"/>
                  </a:lnTo>
                  <a:lnTo>
                    <a:pt x="1630" y="2002"/>
                  </a:lnTo>
                  <a:lnTo>
                    <a:pt x="1670" y="2022"/>
                  </a:lnTo>
                  <a:lnTo>
                    <a:pt x="1630" y="2033"/>
                  </a:lnTo>
                  <a:lnTo>
                    <a:pt x="1599" y="2084"/>
                  </a:lnTo>
                  <a:lnTo>
                    <a:pt x="1579" y="2033"/>
                  </a:lnTo>
                  <a:lnTo>
                    <a:pt x="1549" y="2022"/>
                  </a:lnTo>
                  <a:lnTo>
                    <a:pt x="1558" y="2043"/>
                  </a:lnTo>
                  <a:lnTo>
                    <a:pt x="1558" y="2095"/>
                  </a:lnTo>
                  <a:lnTo>
                    <a:pt x="1538" y="2084"/>
                  </a:lnTo>
                  <a:lnTo>
                    <a:pt x="1538" y="2135"/>
                  </a:lnTo>
                  <a:lnTo>
                    <a:pt x="1485" y="2217"/>
                  </a:lnTo>
                  <a:lnTo>
                    <a:pt x="1528" y="2257"/>
                  </a:lnTo>
                  <a:lnTo>
                    <a:pt x="1549" y="2307"/>
                  </a:lnTo>
                  <a:lnTo>
                    <a:pt x="1558" y="2286"/>
                  </a:lnTo>
                  <a:lnTo>
                    <a:pt x="1558" y="2368"/>
                  </a:lnTo>
                  <a:lnTo>
                    <a:pt x="1610" y="2480"/>
                  </a:lnTo>
                  <a:lnTo>
                    <a:pt x="1620" y="2491"/>
                  </a:lnTo>
                  <a:lnTo>
                    <a:pt x="1589" y="2542"/>
                  </a:lnTo>
                  <a:lnTo>
                    <a:pt x="1538" y="2542"/>
                  </a:lnTo>
                  <a:lnTo>
                    <a:pt x="1528" y="2511"/>
                  </a:lnTo>
                  <a:lnTo>
                    <a:pt x="1476" y="2480"/>
                  </a:lnTo>
                  <a:lnTo>
                    <a:pt x="1424" y="2450"/>
                  </a:lnTo>
                  <a:lnTo>
                    <a:pt x="1424" y="2419"/>
                  </a:lnTo>
                  <a:lnTo>
                    <a:pt x="1383" y="2400"/>
                  </a:lnTo>
                  <a:lnTo>
                    <a:pt x="1342" y="2389"/>
                  </a:lnTo>
                  <a:lnTo>
                    <a:pt x="1290" y="2409"/>
                  </a:lnTo>
                  <a:lnTo>
                    <a:pt x="1207" y="2348"/>
                  </a:lnTo>
                  <a:lnTo>
                    <a:pt x="1114" y="2348"/>
                  </a:lnTo>
                  <a:lnTo>
                    <a:pt x="1031" y="2317"/>
                  </a:lnTo>
                  <a:lnTo>
                    <a:pt x="970" y="2317"/>
                  </a:lnTo>
                  <a:lnTo>
                    <a:pt x="888" y="2246"/>
                  </a:lnTo>
                  <a:lnTo>
                    <a:pt x="804" y="2196"/>
                  </a:lnTo>
                  <a:lnTo>
                    <a:pt x="784" y="2196"/>
                  </a:lnTo>
                  <a:lnTo>
                    <a:pt x="733" y="2145"/>
                  </a:lnTo>
                  <a:lnTo>
                    <a:pt x="743" y="2124"/>
                  </a:lnTo>
                  <a:lnTo>
                    <a:pt x="784" y="2124"/>
                  </a:lnTo>
                  <a:lnTo>
                    <a:pt x="824" y="2064"/>
                  </a:lnTo>
                  <a:lnTo>
                    <a:pt x="867" y="2053"/>
                  </a:lnTo>
                  <a:lnTo>
                    <a:pt x="804" y="2002"/>
                  </a:lnTo>
                  <a:lnTo>
                    <a:pt x="814" y="1993"/>
                  </a:lnTo>
                  <a:lnTo>
                    <a:pt x="867" y="1982"/>
                  </a:lnTo>
                  <a:lnTo>
                    <a:pt x="867" y="1971"/>
                  </a:lnTo>
                  <a:lnTo>
                    <a:pt x="928" y="1942"/>
                  </a:lnTo>
                  <a:lnTo>
                    <a:pt x="917" y="1931"/>
                  </a:lnTo>
                  <a:lnTo>
                    <a:pt x="856" y="1942"/>
                  </a:lnTo>
                  <a:lnTo>
                    <a:pt x="856" y="1900"/>
                  </a:lnTo>
                  <a:lnTo>
                    <a:pt x="867" y="1879"/>
                  </a:lnTo>
                  <a:lnTo>
                    <a:pt x="888" y="1870"/>
                  </a:lnTo>
                  <a:lnTo>
                    <a:pt x="907" y="1849"/>
                  </a:lnTo>
                  <a:lnTo>
                    <a:pt x="928" y="1859"/>
                  </a:lnTo>
                  <a:lnTo>
                    <a:pt x="970" y="1859"/>
                  </a:lnTo>
                  <a:lnTo>
                    <a:pt x="981" y="1797"/>
                  </a:lnTo>
                  <a:lnTo>
                    <a:pt x="970" y="1797"/>
                  </a:lnTo>
                  <a:lnTo>
                    <a:pt x="970" y="1757"/>
                  </a:lnTo>
                  <a:lnTo>
                    <a:pt x="990" y="1737"/>
                  </a:lnTo>
                  <a:lnTo>
                    <a:pt x="970" y="1716"/>
                  </a:lnTo>
                  <a:lnTo>
                    <a:pt x="990" y="1716"/>
                  </a:lnTo>
                  <a:lnTo>
                    <a:pt x="1001" y="1696"/>
                  </a:lnTo>
                  <a:lnTo>
                    <a:pt x="990" y="1666"/>
                  </a:lnTo>
                  <a:lnTo>
                    <a:pt x="1001" y="1655"/>
                  </a:lnTo>
                  <a:lnTo>
                    <a:pt x="917" y="1624"/>
                  </a:lnTo>
                  <a:lnTo>
                    <a:pt x="897" y="1624"/>
                  </a:lnTo>
                  <a:lnTo>
                    <a:pt x="867" y="1604"/>
                  </a:lnTo>
                  <a:lnTo>
                    <a:pt x="835" y="1614"/>
                  </a:lnTo>
                  <a:lnTo>
                    <a:pt x="784" y="1552"/>
                  </a:lnTo>
                  <a:lnTo>
                    <a:pt x="733" y="1573"/>
                  </a:lnTo>
                  <a:lnTo>
                    <a:pt x="714" y="1573"/>
                  </a:lnTo>
                  <a:lnTo>
                    <a:pt x="703" y="1552"/>
                  </a:lnTo>
                  <a:lnTo>
                    <a:pt x="661" y="1552"/>
                  </a:lnTo>
                  <a:lnTo>
                    <a:pt x="640" y="1543"/>
                  </a:lnTo>
                  <a:lnTo>
                    <a:pt x="640" y="1492"/>
                  </a:lnTo>
                  <a:lnTo>
                    <a:pt x="621" y="1461"/>
                  </a:lnTo>
                  <a:lnTo>
                    <a:pt x="600" y="1461"/>
                  </a:lnTo>
                  <a:lnTo>
                    <a:pt x="558" y="1450"/>
                  </a:lnTo>
                  <a:lnTo>
                    <a:pt x="547" y="1411"/>
                  </a:lnTo>
                  <a:lnTo>
                    <a:pt x="568" y="1401"/>
                  </a:lnTo>
                  <a:lnTo>
                    <a:pt x="568" y="1390"/>
                  </a:lnTo>
                  <a:lnTo>
                    <a:pt x="517" y="1330"/>
                  </a:lnTo>
                  <a:lnTo>
                    <a:pt x="414" y="1330"/>
                  </a:lnTo>
                  <a:lnTo>
                    <a:pt x="382" y="1371"/>
                  </a:lnTo>
                  <a:lnTo>
                    <a:pt x="372" y="1361"/>
                  </a:lnTo>
                  <a:lnTo>
                    <a:pt x="340" y="1259"/>
                  </a:lnTo>
                  <a:lnTo>
                    <a:pt x="332" y="1237"/>
                  </a:lnTo>
                  <a:lnTo>
                    <a:pt x="351" y="1217"/>
                  </a:lnTo>
                  <a:lnTo>
                    <a:pt x="403" y="1227"/>
                  </a:lnTo>
                  <a:lnTo>
                    <a:pt x="444" y="1197"/>
                  </a:lnTo>
                  <a:lnTo>
                    <a:pt x="444" y="1177"/>
                  </a:lnTo>
                  <a:lnTo>
                    <a:pt x="434" y="1177"/>
                  </a:lnTo>
                  <a:lnTo>
                    <a:pt x="424" y="1156"/>
                  </a:lnTo>
                  <a:lnTo>
                    <a:pt x="403" y="1145"/>
                  </a:lnTo>
                  <a:lnTo>
                    <a:pt x="372" y="1145"/>
                  </a:lnTo>
                  <a:lnTo>
                    <a:pt x="372" y="1115"/>
                  </a:lnTo>
                  <a:lnTo>
                    <a:pt x="340" y="1095"/>
                  </a:lnTo>
                  <a:lnTo>
                    <a:pt x="300" y="1023"/>
                  </a:lnTo>
                  <a:lnTo>
                    <a:pt x="310" y="972"/>
                  </a:lnTo>
                  <a:lnTo>
                    <a:pt x="300" y="952"/>
                  </a:lnTo>
                  <a:lnTo>
                    <a:pt x="300" y="921"/>
                  </a:lnTo>
                  <a:lnTo>
                    <a:pt x="247" y="881"/>
                  </a:lnTo>
                  <a:lnTo>
                    <a:pt x="186" y="900"/>
                  </a:lnTo>
                  <a:lnTo>
                    <a:pt x="186" y="881"/>
                  </a:lnTo>
                  <a:lnTo>
                    <a:pt x="175" y="860"/>
                  </a:lnTo>
                  <a:lnTo>
                    <a:pt x="103" y="850"/>
                  </a:lnTo>
                  <a:lnTo>
                    <a:pt x="93" y="850"/>
                  </a:lnTo>
                  <a:lnTo>
                    <a:pt x="93" y="789"/>
                  </a:lnTo>
                  <a:lnTo>
                    <a:pt x="72" y="747"/>
                  </a:lnTo>
                  <a:lnTo>
                    <a:pt x="51" y="737"/>
                  </a:lnTo>
                  <a:lnTo>
                    <a:pt x="61" y="687"/>
                  </a:lnTo>
                  <a:lnTo>
                    <a:pt x="32" y="645"/>
                  </a:lnTo>
                  <a:lnTo>
                    <a:pt x="32" y="636"/>
                  </a:lnTo>
                  <a:lnTo>
                    <a:pt x="61" y="605"/>
                  </a:lnTo>
                  <a:lnTo>
                    <a:pt x="51" y="585"/>
                  </a:lnTo>
                  <a:lnTo>
                    <a:pt x="42" y="576"/>
                  </a:lnTo>
                  <a:lnTo>
                    <a:pt x="32" y="545"/>
                  </a:lnTo>
                  <a:lnTo>
                    <a:pt x="21" y="535"/>
                  </a:lnTo>
                  <a:lnTo>
                    <a:pt x="0" y="463"/>
                  </a:lnTo>
                  <a:lnTo>
                    <a:pt x="61" y="443"/>
                  </a:lnTo>
                  <a:lnTo>
                    <a:pt x="93" y="392"/>
                  </a:lnTo>
                  <a:lnTo>
                    <a:pt x="93" y="351"/>
                  </a:lnTo>
                  <a:lnTo>
                    <a:pt x="154" y="300"/>
                  </a:lnTo>
                  <a:lnTo>
                    <a:pt x="239" y="310"/>
                  </a:lnTo>
                  <a:lnTo>
                    <a:pt x="207" y="279"/>
                  </a:lnTo>
                  <a:lnTo>
                    <a:pt x="114" y="249"/>
                  </a:lnTo>
                  <a:lnTo>
                    <a:pt x="93" y="218"/>
                  </a:lnTo>
                  <a:lnTo>
                    <a:pt x="114" y="229"/>
                  </a:lnTo>
                  <a:lnTo>
                    <a:pt x="114" y="187"/>
                  </a:lnTo>
                  <a:lnTo>
                    <a:pt x="42" y="208"/>
                  </a:lnTo>
                  <a:lnTo>
                    <a:pt x="217" y="45"/>
                  </a:lnTo>
                  <a:lnTo>
                    <a:pt x="325" y="66"/>
                  </a:lnTo>
                </a:path>
              </a:pathLst>
            </a:custGeom>
            <a:solidFill>
              <a:srgbClr val="00f008"/>
            </a:solidFill>
            <a:ln w="0">
              <a:solidFill>
                <a:srgbClr val="50505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f8f8f8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8" name=""/>
            <p:cNvSpPr/>
            <p:nvPr/>
          </p:nvSpPr>
          <p:spPr>
            <a:xfrm>
              <a:off x="5688000" y="3763800"/>
              <a:ext cx="1625760" cy="557280"/>
            </a:xfrm>
            <a:custGeom>
              <a:avLst/>
              <a:gdLst/>
              <a:ahLst/>
              <a:rect l="l" t="t" r="r" b="b"/>
              <a:pathLst>
                <a:path w="821" h="353">
                  <a:moveTo>
                    <a:pt x="12" y="120"/>
                  </a:moveTo>
                  <a:lnTo>
                    <a:pt x="30" y="108"/>
                  </a:lnTo>
                  <a:lnTo>
                    <a:pt x="72" y="102"/>
                  </a:lnTo>
                  <a:lnTo>
                    <a:pt x="72" y="90"/>
                  </a:lnTo>
                  <a:lnTo>
                    <a:pt x="120" y="96"/>
                  </a:lnTo>
                  <a:lnTo>
                    <a:pt x="132" y="96"/>
                  </a:lnTo>
                  <a:lnTo>
                    <a:pt x="120" y="84"/>
                  </a:lnTo>
                  <a:lnTo>
                    <a:pt x="132" y="84"/>
                  </a:lnTo>
                  <a:lnTo>
                    <a:pt x="168" y="78"/>
                  </a:lnTo>
                  <a:lnTo>
                    <a:pt x="138" y="72"/>
                  </a:lnTo>
                  <a:lnTo>
                    <a:pt x="132" y="60"/>
                  </a:lnTo>
                  <a:lnTo>
                    <a:pt x="138" y="48"/>
                  </a:lnTo>
                  <a:lnTo>
                    <a:pt x="222" y="60"/>
                  </a:lnTo>
                  <a:lnTo>
                    <a:pt x="276" y="18"/>
                  </a:lnTo>
                  <a:lnTo>
                    <a:pt x="318" y="6"/>
                  </a:lnTo>
                  <a:lnTo>
                    <a:pt x="396" y="0"/>
                  </a:lnTo>
                  <a:lnTo>
                    <a:pt x="420" y="24"/>
                  </a:lnTo>
                  <a:lnTo>
                    <a:pt x="444" y="18"/>
                  </a:lnTo>
                  <a:lnTo>
                    <a:pt x="450" y="48"/>
                  </a:lnTo>
                  <a:lnTo>
                    <a:pt x="527" y="72"/>
                  </a:lnTo>
                  <a:lnTo>
                    <a:pt x="581" y="54"/>
                  </a:lnTo>
                  <a:lnTo>
                    <a:pt x="629" y="60"/>
                  </a:lnTo>
                  <a:lnTo>
                    <a:pt x="677" y="30"/>
                  </a:lnTo>
                  <a:lnTo>
                    <a:pt x="713" y="36"/>
                  </a:lnTo>
                  <a:lnTo>
                    <a:pt x="731" y="30"/>
                  </a:lnTo>
                  <a:lnTo>
                    <a:pt x="767" y="60"/>
                  </a:lnTo>
                  <a:lnTo>
                    <a:pt x="779" y="108"/>
                  </a:lnTo>
                  <a:lnTo>
                    <a:pt x="815" y="132"/>
                  </a:lnTo>
                  <a:lnTo>
                    <a:pt x="797" y="156"/>
                  </a:lnTo>
                  <a:lnTo>
                    <a:pt x="803" y="180"/>
                  </a:lnTo>
                  <a:lnTo>
                    <a:pt x="803" y="240"/>
                  </a:lnTo>
                  <a:lnTo>
                    <a:pt x="821" y="264"/>
                  </a:lnTo>
                  <a:lnTo>
                    <a:pt x="821" y="276"/>
                  </a:lnTo>
                  <a:lnTo>
                    <a:pt x="803" y="276"/>
                  </a:lnTo>
                  <a:lnTo>
                    <a:pt x="797" y="270"/>
                  </a:lnTo>
                  <a:lnTo>
                    <a:pt x="743" y="264"/>
                  </a:lnTo>
                  <a:lnTo>
                    <a:pt x="725" y="282"/>
                  </a:lnTo>
                  <a:lnTo>
                    <a:pt x="707" y="276"/>
                  </a:lnTo>
                  <a:lnTo>
                    <a:pt x="689" y="282"/>
                  </a:lnTo>
                  <a:lnTo>
                    <a:pt x="647" y="282"/>
                  </a:lnTo>
                  <a:lnTo>
                    <a:pt x="575" y="306"/>
                  </a:lnTo>
                  <a:lnTo>
                    <a:pt x="539" y="294"/>
                  </a:lnTo>
                  <a:lnTo>
                    <a:pt x="503" y="312"/>
                  </a:lnTo>
                  <a:lnTo>
                    <a:pt x="468" y="300"/>
                  </a:lnTo>
                  <a:lnTo>
                    <a:pt x="462" y="318"/>
                  </a:lnTo>
                  <a:lnTo>
                    <a:pt x="468" y="330"/>
                  </a:lnTo>
                  <a:lnTo>
                    <a:pt x="450" y="336"/>
                  </a:lnTo>
                  <a:lnTo>
                    <a:pt x="444" y="353"/>
                  </a:lnTo>
                  <a:lnTo>
                    <a:pt x="432" y="347"/>
                  </a:lnTo>
                  <a:lnTo>
                    <a:pt x="432" y="318"/>
                  </a:lnTo>
                  <a:lnTo>
                    <a:pt x="444" y="306"/>
                  </a:lnTo>
                  <a:lnTo>
                    <a:pt x="438" y="300"/>
                  </a:lnTo>
                  <a:lnTo>
                    <a:pt x="414" y="318"/>
                  </a:lnTo>
                  <a:lnTo>
                    <a:pt x="390" y="300"/>
                  </a:lnTo>
                  <a:lnTo>
                    <a:pt x="372" y="306"/>
                  </a:lnTo>
                  <a:lnTo>
                    <a:pt x="354" y="324"/>
                  </a:lnTo>
                  <a:lnTo>
                    <a:pt x="300" y="342"/>
                  </a:lnTo>
                  <a:lnTo>
                    <a:pt x="210" y="294"/>
                  </a:lnTo>
                  <a:lnTo>
                    <a:pt x="198" y="300"/>
                  </a:lnTo>
                  <a:lnTo>
                    <a:pt x="192" y="330"/>
                  </a:lnTo>
                  <a:lnTo>
                    <a:pt x="168" y="336"/>
                  </a:lnTo>
                  <a:lnTo>
                    <a:pt x="138" y="330"/>
                  </a:lnTo>
                  <a:lnTo>
                    <a:pt x="132" y="306"/>
                  </a:lnTo>
                  <a:lnTo>
                    <a:pt x="120" y="312"/>
                  </a:lnTo>
                  <a:lnTo>
                    <a:pt x="108" y="300"/>
                  </a:lnTo>
                  <a:lnTo>
                    <a:pt x="90" y="312"/>
                  </a:lnTo>
                  <a:lnTo>
                    <a:pt x="90" y="300"/>
                  </a:lnTo>
                  <a:lnTo>
                    <a:pt x="60" y="312"/>
                  </a:lnTo>
                  <a:lnTo>
                    <a:pt x="96" y="288"/>
                  </a:lnTo>
                  <a:lnTo>
                    <a:pt x="54" y="288"/>
                  </a:lnTo>
                  <a:lnTo>
                    <a:pt x="66" y="276"/>
                  </a:lnTo>
                  <a:lnTo>
                    <a:pt x="54" y="264"/>
                  </a:lnTo>
                  <a:lnTo>
                    <a:pt x="54" y="258"/>
                  </a:lnTo>
                  <a:lnTo>
                    <a:pt x="42" y="252"/>
                  </a:lnTo>
                  <a:lnTo>
                    <a:pt x="48" y="234"/>
                  </a:lnTo>
                  <a:lnTo>
                    <a:pt x="6" y="222"/>
                  </a:lnTo>
                  <a:lnTo>
                    <a:pt x="18" y="198"/>
                  </a:lnTo>
                  <a:lnTo>
                    <a:pt x="24" y="210"/>
                  </a:lnTo>
                  <a:lnTo>
                    <a:pt x="48" y="210"/>
                  </a:lnTo>
                  <a:lnTo>
                    <a:pt x="30" y="198"/>
                  </a:lnTo>
                  <a:lnTo>
                    <a:pt x="36" y="186"/>
                  </a:lnTo>
                  <a:lnTo>
                    <a:pt x="24" y="168"/>
                  </a:lnTo>
                  <a:lnTo>
                    <a:pt x="30" y="144"/>
                  </a:lnTo>
                  <a:lnTo>
                    <a:pt x="0" y="150"/>
                  </a:lnTo>
                  <a:lnTo>
                    <a:pt x="12" y="120"/>
                  </a:lnTo>
                  <a:close/>
                </a:path>
              </a:pathLst>
            </a:custGeom>
            <a:solidFill>
              <a:srgbClr val="00f008"/>
            </a:solidFill>
            <a:ln w="0">
              <a:solidFill>
                <a:srgbClr val="50505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f8f8f8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9" name=""/>
            <p:cNvSpPr/>
            <p:nvPr/>
          </p:nvSpPr>
          <p:spPr>
            <a:xfrm>
              <a:off x="5375160" y="1779480"/>
              <a:ext cx="519120" cy="304920"/>
            </a:xfrm>
            <a:custGeom>
              <a:avLst/>
              <a:gdLst/>
              <a:ahLst/>
              <a:rect l="l" t="t" r="r" b="b"/>
              <a:pathLst>
                <a:path w="221" h="185">
                  <a:moveTo>
                    <a:pt x="185" y="185"/>
                  </a:moveTo>
                  <a:lnTo>
                    <a:pt x="185" y="179"/>
                  </a:lnTo>
                  <a:lnTo>
                    <a:pt x="203" y="161"/>
                  </a:lnTo>
                  <a:lnTo>
                    <a:pt x="197" y="150"/>
                  </a:lnTo>
                  <a:lnTo>
                    <a:pt x="191" y="144"/>
                  </a:lnTo>
                  <a:lnTo>
                    <a:pt x="185" y="126"/>
                  </a:lnTo>
                  <a:lnTo>
                    <a:pt x="179" y="120"/>
                  </a:lnTo>
                  <a:lnTo>
                    <a:pt x="167" y="78"/>
                  </a:lnTo>
                  <a:lnTo>
                    <a:pt x="203" y="66"/>
                  </a:lnTo>
                  <a:lnTo>
                    <a:pt x="221" y="36"/>
                  </a:lnTo>
                  <a:lnTo>
                    <a:pt x="221" y="12"/>
                  </a:lnTo>
                  <a:lnTo>
                    <a:pt x="209" y="0"/>
                  </a:lnTo>
                  <a:lnTo>
                    <a:pt x="203" y="30"/>
                  </a:lnTo>
                  <a:lnTo>
                    <a:pt x="197" y="30"/>
                  </a:lnTo>
                  <a:lnTo>
                    <a:pt x="101" y="12"/>
                  </a:lnTo>
                  <a:lnTo>
                    <a:pt x="6" y="54"/>
                  </a:lnTo>
                  <a:lnTo>
                    <a:pt x="0" y="84"/>
                  </a:lnTo>
                  <a:lnTo>
                    <a:pt x="18" y="90"/>
                  </a:lnTo>
                  <a:lnTo>
                    <a:pt x="6" y="102"/>
                  </a:lnTo>
                  <a:lnTo>
                    <a:pt x="18" y="126"/>
                  </a:lnTo>
                  <a:lnTo>
                    <a:pt x="54" y="120"/>
                  </a:lnTo>
                  <a:lnTo>
                    <a:pt x="48" y="161"/>
                  </a:lnTo>
                  <a:lnTo>
                    <a:pt x="90" y="150"/>
                  </a:lnTo>
                  <a:lnTo>
                    <a:pt x="125" y="167"/>
                  </a:lnTo>
                  <a:lnTo>
                    <a:pt x="149" y="185"/>
                  </a:lnTo>
                  <a:lnTo>
                    <a:pt x="173" y="185"/>
                  </a:lnTo>
                  <a:lnTo>
                    <a:pt x="185" y="185"/>
                  </a:lnTo>
                  <a:close/>
                </a:path>
              </a:pathLst>
            </a:custGeom>
            <a:solidFill>
              <a:srgbClr val="00f008"/>
            </a:solidFill>
            <a:ln w="0">
              <a:solidFill>
                <a:srgbClr val="50505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f8f8f8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50" name=""/>
            <p:cNvSpPr/>
            <p:nvPr/>
          </p:nvSpPr>
          <p:spPr>
            <a:xfrm>
              <a:off x="5184720" y="2016000"/>
              <a:ext cx="728640" cy="301680"/>
            </a:xfrm>
            <a:custGeom>
              <a:avLst/>
              <a:gdLst/>
              <a:ahLst/>
              <a:rect l="l" t="t" r="r" b="b"/>
              <a:pathLst>
                <a:path w="329" h="191">
                  <a:moveTo>
                    <a:pt x="0" y="149"/>
                  </a:moveTo>
                  <a:lnTo>
                    <a:pt x="6" y="107"/>
                  </a:lnTo>
                  <a:lnTo>
                    <a:pt x="36" y="41"/>
                  </a:lnTo>
                  <a:lnTo>
                    <a:pt x="72" y="23"/>
                  </a:lnTo>
                  <a:lnTo>
                    <a:pt x="108" y="77"/>
                  </a:lnTo>
                  <a:lnTo>
                    <a:pt x="144" y="89"/>
                  </a:lnTo>
                  <a:lnTo>
                    <a:pt x="150" y="65"/>
                  </a:lnTo>
                  <a:lnTo>
                    <a:pt x="156" y="11"/>
                  </a:lnTo>
                  <a:lnTo>
                    <a:pt x="198" y="0"/>
                  </a:lnTo>
                  <a:lnTo>
                    <a:pt x="233" y="17"/>
                  </a:lnTo>
                  <a:lnTo>
                    <a:pt x="257" y="35"/>
                  </a:lnTo>
                  <a:lnTo>
                    <a:pt x="281" y="35"/>
                  </a:lnTo>
                  <a:lnTo>
                    <a:pt x="293" y="35"/>
                  </a:lnTo>
                  <a:lnTo>
                    <a:pt x="311" y="59"/>
                  </a:lnTo>
                  <a:lnTo>
                    <a:pt x="305" y="89"/>
                  </a:lnTo>
                  <a:lnTo>
                    <a:pt x="317" y="95"/>
                  </a:lnTo>
                  <a:lnTo>
                    <a:pt x="329" y="119"/>
                  </a:lnTo>
                  <a:lnTo>
                    <a:pt x="329" y="155"/>
                  </a:lnTo>
                  <a:lnTo>
                    <a:pt x="317" y="155"/>
                  </a:lnTo>
                  <a:lnTo>
                    <a:pt x="299" y="179"/>
                  </a:lnTo>
                  <a:lnTo>
                    <a:pt x="281" y="179"/>
                  </a:lnTo>
                  <a:lnTo>
                    <a:pt x="269" y="191"/>
                  </a:lnTo>
                  <a:lnTo>
                    <a:pt x="251" y="185"/>
                  </a:lnTo>
                  <a:lnTo>
                    <a:pt x="215" y="155"/>
                  </a:lnTo>
                  <a:lnTo>
                    <a:pt x="198" y="149"/>
                  </a:lnTo>
                  <a:lnTo>
                    <a:pt x="180" y="125"/>
                  </a:lnTo>
                  <a:lnTo>
                    <a:pt x="156" y="143"/>
                  </a:lnTo>
                  <a:lnTo>
                    <a:pt x="132" y="131"/>
                  </a:lnTo>
                  <a:lnTo>
                    <a:pt x="60" y="131"/>
                  </a:lnTo>
                  <a:lnTo>
                    <a:pt x="30" y="143"/>
                  </a:lnTo>
                  <a:lnTo>
                    <a:pt x="18" y="155"/>
                  </a:lnTo>
                  <a:lnTo>
                    <a:pt x="0" y="149"/>
                  </a:lnTo>
                  <a:close/>
                </a:path>
              </a:pathLst>
            </a:custGeom>
            <a:solidFill>
              <a:srgbClr val="00f008"/>
            </a:solidFill>
            <a:ln w="0">
              <a:solidFill>
                <a:srgbClr val="50505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f8f8f8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51" name=""/>
            <p:cNvSpPr/>
            <p:nvPr/>
          </p:nvSpPr>
          <p:spPr>
            <a:xfrm>
              <a:off x="5332320" y="2706840"/>
              <a:ext cx="1590840" cy="830160"/>
            </a:xfrm>
            <a:custGeom>
              <a:avLst/>
              <a:gdLst/>
              <a:ahLst/>
              <a:rect l="l" t="t" r="r" b="b"/>
              <a:pathLst>
                <a:path w="802" h="527">
                  <a:moveTo>
                    <a:pt x="203" y="281"/>
                  </a:moveTo>
                  <a:lnTo>
                    <a:pt x="126" y="311"/>
                  </a:lnTo>
                  <a:lnTo>
                    <a:pt x="108" y="299"/>
                  </a:lnTo>
                  <a:lnTo>
                    <a:pt x="30" y="299"/>
                  </a:lnTo>
                  <a:lnTo>
                    <a:pt x="0" y="275"/>
                  </a:lnTo>
                  <a:lnTo>
                    <a:pt x="18" y="227"/>
                  </a:lnTo>
                  <a:lnTo>
                    <a:pt x="30" y="227"/>
                  </a:lnTo>
                  <a:lnTo>
                    <a:pt x="30" y="203"/>
                  </a:lnTo>
                  <a:lnTo>
                    <a:pt x="42" y="173"/>
                  </a:lnTo>
                  <a:lnTo>
                    <a:pt x="84" y="125"/>
                  </a:lnTo>
                  <a:lnTo>
                    <a:pt x="60" y="53"/>
                  </a:lnTo>
                  <a:lnTo>
                    <a:pt x="102" y="42"/>
                  </a:lnTo>
                  <a:lnTo>
                    <a:pt x="114" y="30"/>
                  </a:lnTo>
                  <a:lnTo>
                    <a:pt x="173" y="30"/>
                  </a:lnTo>
                  <a:lnTo>
                    <a:pt x="221" y="42"/>
                  </a:lnTo>
                  <a:lnTo>
                    <a:pt x="233" y="53"/>
                  </a:lnTo>
                  <a:lnTo>
                    <a:pt x="245" y="53"/>
                  </a:lnTo>
                  <a:lnTo>
                    <a:pt x="251" y="65"/>
                  </a:lnTo>
                  <a:lnTo>
                    <a:pt x="275" y="53"/>
                  </a:lnTo>
                  <a:lnTo>
                    <a:pt x="299" y="71"/>
                  </a:lnTo>
                  <a:lnTo>
                    <a:pt x="317" y="53"/>
                  </a:lnTo>
                  <a:lnTo>
                    <a:pt x="335" y="71"/>
                  </a:lnTo>
                  <a:lnTo>
                    <a:pt x="365" y="65"/>
                  </a:lnTo>
                  <a:lnTo>
                    <a:pt x="371" y="71"/>
                  </a:lnTo>
                  <a:lnTo>
                    <a:pt x="383" y="65"/>
                  </a:lnTo>
                  <a:lnTo>
                    <a:pt x="389" y="36"/>
                  </a:lnTo>
                  <a:lnTo>
                    <a:pt x="401" y="24"/>
                  </a:lnTo>
                  <a:lnTo>
                    <a:pt x="437" y="18"/>
                  </a:lnTo>
                  <a:lnTo>
                    <a:pt x="443" y="24"/>
                  </a:lnTo>
                  <a:lnTo>
                    <a:pt x="461" y="0"/>
                  </a:lnTo>
                  <a:lnTo>
                    <a:pt x="521" y="0"/>
                  </a:lnTo>
                  <a:lnTo>
                    <a:pt x="551" y="36"/>
                  </a:lnTo>
                  <a:lnTo>
                    <a:pt x="551" y="42"/>
                  </a:lnTo>
                  <a:lnTo>
                    <a:pt x="539" y="48"/>
                  </a:lnTo>
                  <a:lnTo>
                    <a:pt x="545" y="71"/>
                  </a:lnTo>
                  <a:lnTo>
                    <a:pt x="569" y="77"/>
                  </a:lnTo>
                  <a:lnTo>
                    <a:pt x="581" y="77"/>
                  </a:lnTo>
                  <a:lnTo>
                    <a:pt x="593" y="95"/>
                  </a:lnTo>
                  <a:lnTo>
                    <a:pt x="593" y="125"/>
                  </a:lnTo>
                  <a:lnTo>
                    <a:pt x="605" y="131"/>
                  </a:lnTo>
                  <a:lnTo>
                    <a:pt x="629" y="131"/>
                  </a:lnTo>
                  <a:lnTo>
                    <a:pt x="635" y="143"/>
                  </a:lnTo>
                  <a:lnTo>
                    <a:pt x="647" y="143"/>
                  </a:lnTo>
                  <a:lnTo>
                    <a:pt x="676" y="131"/>
                  </a:lnTo>
                  <a:lnTo>
                    <a:pt x="706" y="167"/>
                  </a:lnTo>
                  <a:lnTo>
                    <a:pt x="724" y="161"/>
                  </a:lnTo>
                  <a:lnTo>
                    <a:pt x="742" y="173"/>
                  </a:lnTo>
                  <a:lnTo>
                    <a:pt x="754" y="173"/>
                  </a:lnTo>
                  <a:lnTo>
                    <a:pt x="802" y="191"/>
                  </a:lnTo>
                  <a:lnTo>
                    <a:pt x="796" y="197"/>
                  </a:lnTo>
                  <a:lnTo>
                    <a:pt x="802" y="215"/>
                  </a:lnTo>
                  <a:lnTo>
                    <a:pt x="796" y="227"/>
                  </a:lnTo>
                  <a:lnTo>
                    <a:pt x="784" y="227"/>
                  </a:lnTo>
                  <a:lnTo>
                    <a:pt x="796" y="239"/>
                  </a:lnTo>
                  <a:lnTo>
                    <a:pt x="784" y="251"/>
                  </a:lnTo>
                  <a:lnTo>
                    <a:pt x="784" y="275"/>
                  </a:lnTo>
                  <a:lnTo>
                    <a:pt x="790" y="275"/>
                  </a:lnTo>
                  <a:lnTo>
                    <a:pt x="784" y="311"/>
                  </a:lnTo>
                  <a:lnTo>
                    <a:pt x="760" y="311"/>
                  </a:lnTo>
                  <a:lnTo>
                    <a:pt x="748" y="305"/>
                  </a:lnTo>
                  <a:lnTo>
                    <a:pt x="736" y="317"/>
                  </a:lnTo>
                  <a:lnTo>
                    <a:pt x="724" y="323"/>
                  </a:lnTo>
                  <a:lnTo>
                    <a:pt x="718" y="335"/>
                  </a:lnTo>
                  <a:lnTo>
                    <a:pt x="718" y="359"/>
                  </a:lnTo>
                  <a:lnTo>
                    <a:pt x="605" y="389"/>
                  </a:lnTo>
                  <a:lnTo>
                    <a:pt x="587" y="413"/>
                  </a:lnTo>
                  <a:lnTo>
                    <a:pt x="575" y="401"/>
                  </a:lnTo>
                  <a:lnTo>
                    <a:pt x="569" y="419"/>
                  </a:lnTo>
                  <a:lnTo>
                    <a:pt x="569" y="431"/>
                  </a:lnTo>
                  <a:lnTo>
                    <a:pt x="557" y="419"/>
                  </a:lnTo>
                  <a:lnTo>
                    <a:pt x="551" y="431"/>
                  </a:lnTo>
                  <a:lnTo>
                    <a:pt x="533" y="407"/>
                  </a:lnTo>
                  <a:lnTo>
                    <a:pt x="533" y="419"/>
                  </a:lnTo>
                  <a:lnTo>
                    <a:pt x="515" y="419"/>
                  </a:lnTo>
                  <a:lnTo>
                    <a:pt x="533" y="437"/>
                  </a:lnTo>
                  <a:lnTo>
                    <a:pt x="551" y="431"/>
                  </a:lnTo>
                  <a:lnTo>
                    <a:pt x="551" y="443"/>
                  </a:lnTo>
                  <a:lnTo>
                    <a:pt x="569" y="449"/>
                  </a:lnTo>
                  <a:lnTo>
                    <a:pt x="575" y="473"/>
                  </a:lnTo>
                  <a:lnTo>
                    <a:pt x="641" y="467"/>
                  </a:lnTo>
                  <a:lnTo>
                    <a:pt x="635" y="491"/>
                  </a:lnTo>
                  <a:lnTo>
                    <a:pt x="593" y="485"/>
                  </a:lnTo>
                  <a:lnTo>
                    <a:pt x="527" y="527"/>
                  </a:lnTo>
                  <a:lnTo>
                    <a:pt x="503" y="521"/>
                  </a:lnTo>
                  <a:lnTo>
                    <a:pt x="503" y="485"/>
                  </a:lnTo>
                  <a:lnTo>
                    <a:pt x="461" y="467"/>
                  </a:lnTo>
                  <a:lnTo>
                    <a:pt x="521" y="431"/>
                  </a:lnTo>
                  <a:lnTo>
                    <a:pt x="515" y="425"/>
                  </a:lnTo>
                  <a:lnTo>
                    <a:pt x="431" y="419"/>
                  </a:lnTo>
                  <a:lnTo>
                    <a:pt x="443" y="407"/>
                  </a:lnTo>
                  <a:lnTo>
                    <a:pt x="425" y="401"/>
                  </a:lnTo>
                  <a:lnTo>
                    <a:pt x="449" y="401"/>
                  </a:lnTo>
                  <a:lnTo>
                    <a:pt x="437" y="383"/>
                  </a:lnTo>
                  <a:lnTo>
                    <a:pt x="383" y="395"/>
                  </a:lnTo>
                  <a:lnTo>
                    <a:pt x="371" y="419"/>
                  </a:lnTo>
                  <a:lnTo>
                    <a:pt x="353" y="407"/>
                  </a:lnTo>
                  <a:lnTo>
                    <a:pt x="365" y="431"/>
                  </a:lnTo>
                  <a:lnTo>
                    <a:pt x="341" y="455"/>
                  </a:lnTo>
                  <a:lnTo>
                    <a:pt x="335" y="443"/>
                  </a:lnTo>
                  <a:lnTo>
                    <a:pt x="329" y="467"/>
                  </a:lnTo>
                  <a:lnTo>
                    <a:pt x="287" y="473"/>
                  </a:lnTo>
                  <a:lnTo>
                    <a:pt x="269" y="461"/>
                  </a:lnTo>
                  <a:lnTo>
                    <a:pt x="287" y="455"/>
                  </a:lnTo>
                  <a:lnTo>
                    <a:pt x="293" y="443"/>
                  </a:lnTo>
                  <a:lnTo>
                    <a:pt x="311" y="425"/>
                  </a:lnTo>
                  <a:lnTo>
                    <a:pt x="317" y="401"/>
                  </a:lnTo>
                  <a:lnTo>
                    <a:pt x="353" y="401"/>
                  </a:lnTo>
                  <a:lnTo>
                    <a:pt x="353" y="377"/>
                  </a:lnTo>
                  <a:lnTo>
                    <a:pt x="341" y="365"/>
                  </a:lnTo>
                  <a:lnTo>
                    <a:pt x="335" y="341"/>
                  </a:lnTo>
                  <a:lnTo>
                    <a:pt x="317" y="329"/>
                  </a:lnTo>
                  <a:lnTo>
                    <a:pt x="317" y="299"/>
                  </a:lnTo>
                  <a:lnTo>
                    <a:pt x="293" y="287"/>
                  </a:lnTo>
                  <a:lnTo>
                    <a:pt x="275" y="287"/>
                  </a:lnTo>
                  <a:lnTo>
                    <a:pt x="239" y="269"/>
                  </a:lnTo>
                  <a:lnTo>
                    <a:pt x="215" y="269"/>
                  </a:lnTo>
                  <a:lnTo>
                    <a:pt x="203" y="281"/>
                  </a:lnTo>
                  <a:close/>
                </a:path>
              </a:pathLst>
            </a:custGeom>
            <a:solidFill>
              <a:srgbClr val="00f008"/>
            </a:solidFill>
            <a:ln w="0">
              <a:solidFill>
                <a:srgbClr val="50505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f8f8f8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52" name=""/>
            <p:cNvSpPr/>
            <p:nvPr/>
          </p:nvSpPr>
          <p:spPr>
            <a:xfrm>
              <a:off x="6796080" y="3595680"/>
              <a:ext cx="595440" cy="237960"/>
            </a:xfrm>
            <a:custGeom>
              <a:avLst/>
              <a:gdLst/>
              <a:ahLst/>
              <a:rect l="l" t="t" r="r" b="b"/>
              <a:pathLst>
                <a:path w="300" h="150">
                  <a:moveTo>
                    <a:pt x="162" y="150"/>
                  </a:moveTo>
                  <a:lnTo>
                    <a:pt x="126" y="120"/>
                  </a:lnTo>
                  <a:lnTo>
                    <a:pt x="108" y="126"/>
                  </a:lnTo>
                  <a:lnTo>
                    <a:pt x="72" y="120"/>
                  </a:lnTo>
                  <a:lnTo>
                    <a:pt x="84" y="108"/>
                  </a:lnTo>
                  <a:lnTo>
                    <a:pt x="84" y="90"/>
                  </a:lnTo>
                  <a:lnTo>
                    <a:pt x="66" y="48"/>
                  </a:lnTo>
                  <a:lnTo>
                    <a:pt x="18" y="18"/>
                  </a:lnTo>
                  <a:lnTo>
                    <a:pt x="0" y="0"/>
                  </a:lnTo>
                  <a:lnTo>
                    <a:pt x="36" y="0"/>
                  </a:lnTo>
                  <a:lnTo>
                    <a:pt x="84" y="18"/>
                  </a:lnTo>
                  <a:lnTo>
                    <a:pt x="138" y="18"/>
                  </a:lnTo>
                  <a:lnTo>
                    <a:pt x="186" y="54"/>
                  </a:lnTo>
                  <a:lnTo>
                    <a:pt x="216" y="42"/>
                  </a:lnTo>
                  <a:lnTo>
                    <a:pt x="240" y="48"/>
                  </a:lnTo>
                  <a:lnTo>
                    <a:pt x="264" y="60"/>
                  </a:lnTo>
                  <a:lnTo>
                    <a:pt x="264" y="78"/>
                  </a:lnTo>
                  <a:lnTo>
                    <a:pt x="294" y="96"/>
                  </a:lnTo>
                  <a:lnTo>
                    <a:pt x="282" y="108"/>
                  </a:lnTo>
                  <a:lnTo>
                    <a:pt x="300" y="126"/>
                  </a:lnTo>
                  <a:lnTo>
                    <a:pt x="300" y="138"/>
                  </a:lnTo>
                  <a:lnTo>
                    <a:pt x="246" y="120"/>
                  </a:lnTo>
                  <a:lnTo>
                    <a:pt x="228" y="132"/>
                  </a:lnTo>
                  <a:lnTo>
                    <a:pt x="222" y="132"/>
                  </a:lnTo>
                  <a:lnTo>
                    <a:pt x="162" y="150"/>
                  </a:lnTo>
                  <a:close/>
                </a:path>
              </a:pathLst>
            </a:custGeom>
            <a:solidFill>
              <a:srgbClr val="00f008"/>
            </a:solidFill>
            <a:ln w="0">
              <a:solidFill>
                <a:srgbClr val="50505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f8f8f8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53" name=""/>
            <p:cNvSpPr/>
            <p:nvPr/>
          </p:nvSpPr>
          <p:spPr>
            <a:xfrm>
              <a:off x="5943600" y="1305000"/>
              <a:ext cx="2990880" cy="3352680"/>
            </a:xfrm>
            <a:prstGeom prst="rect">
              <a:avLst/>
            </a:prstGeom>
            <a:gradFill rotWithShape="0">
              <a:gsLst>
                <a:gs pos="0">
                  <a:srgbClr val="00005c"/>
                </a:gs>
                <a:gs pos="100000">
                  <a:srgbClr val="00002a"/>
                </a:gs>
              </a:gsLst>
              <a:lin ang="54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8f8f8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54" name=""/>
            <p:cNvSpPr/>
            <p:nvPr/>
          </p:nvSpPr>
          <p:spPr>
            <a:xfrm>
              <a:off x="4871880" y="3006720"/>
              <a:ext cx="498600" cy="200160"/>
            </a:xfrm>
            <a:custGeom>
              <a:avLst/>
              <a:gdLst/>
              <a:ahLst/>
              <a:rect l="l" t="t" r="r" b="b"/>
              <a:pathLst>
                <a:path w="252" h="126">
                  <a:moveTo>
                    <a:pt x="0" y="72"/>
                  </a:moveTo>
                  <a:lnTo>
                    <a:pt x="18" y="54"/>
                  </a:lnTo>
                  <a:lnTo>
                    <a:pt x="30" y="54"/>
                  </a:lnTo>
                  <a:lnTo>
                    <a:pt x="48" y="30"/>
                  </a:lnTo>
                  <a:lnTo>
                    <a:pt x="48" y="18"/>
                  </a:lnTo>
                  <a:lnTo>
                    <a:pt x="66" y="6"/>
                  </a:lnTo>
                  <a:lnTo>
                    <a:pt x="78" y="0"/>
                  </a:lnTo>
                  <a:lnTo>
                    <a:pt x="96" y="12"/>
                  </a:lnTo>
                  <a:lnTo>
                    <a:pt x="120" y="6"/>
                  </a:lnTo>
                  <a:lnTo>
                    <a:pt x="138" y="24"/>
                  </a:lnTo>
                  <a:lnTo>
                    <a:pt x="204" y="12"/>
                  </a:lnTo>
                  <a:lnTo>
                    <a:pt x="252" y="36"/>
                  </a:lnTo>
                  <a:lnTo>
                    <a:pt x="234" y="84"/>
                  </a:lnTo>
                  <a:lnTo>
                    <a:pt x="174" y="72"/>
                  </a:lnTo>
                  <a:lnTo>
                    <a:pt x="138" y="96"/>
                  </a:lnTo>
                  <a:lnTo>
                    <a:pt x="84" y="108"/>
                  </a:lnTo>
                  <a:lnTo>
                    <a:pt x="72" y="126"/>
                  </a:lnTo>
                  <a:lnTo>
                    <a:pt x="42" y="126"/>
                  </a:lnTo>
                  <a:lnTo>
                    <a:pt x="12" y="102"/>
                  </a:lnTo>
                  <a:lnTo>
                    <a:pt x="0" y="72"/>
                  </a:lnTo>
                  <a:close/>
                </a:path>
              </a:pathLst>
            </a:custGeom>
            <a:solidFill>
              <a:srgbClr val="00f008"/>
            </a:solidFill>
            <a:ln w="0">
              <a:solidFill>
                <a:srgbClr val="50505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f8f8f8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55" name=""/>
            <p:cNvSpPr/>
            <p:nvPr/>
          </p:nvSpPr>
          <p:spPr>
            <a:xfrm>
              <a:off x="4456080" y="2844720"/>
              <a:ext cx="569880" cy="276480"/>
            </a:xfrm>
            <a:custGeom>
              <a:avLst/>
              <a:gdLst/>
              <a:ahLst/>
              <a:rect l="l" t="t" r="r" b="b"/>
              <a:pathLst>
                <a:path w="287" h="174">
                  <a:moveTo>
                    <a:pt x="209" y="174"/>
                  </a:moveTo>
                  <a:lnTo>
                    <a:pt x="227" y="156"/>
                  </a:lnTo>
                  <a:lnTo>
                    <a:pt x="239" y="156"/>
                  </a:lnTo>
                  <a:lnTo>
                    <a:pt x="257" y="132"/>
                  </a:lnTo>
                  <a:lnTo>
                    <a:pt x="257" y="120"/>
                  </a:lnTo>
                  <a:lnTo>
                    <a:pt x="275" y="108"/>
                  </a:lnTo>
                  <a:lnTo>
                    <a:pt x="287" y="102"/>
                  </a:lnTo>
                  <a:lnTo>
                    <a:pt x="251" y="72"/>
                  </a:lnTo>
                  <a:lnTo>
                    <a:pt x="251" y="54"/>
                  </a:lnTo>
                  <a:lnTo>
                    <a:pt x="215" y="48"/>
                  </a:lnTo>
                  <a:lnTo>
                    <a:pt x="203" y="60"/>
                  </a:lnTo>
                  <a:lnTo>
                    <a:pt x="173" y="24"/>
                  </a:lnTo>
                  <a:lnTo>
                    <a:pt x="137" y="6"/>
                  </a:lnTo>
                  <a:lnTo>
                    <a:pt x="119" y="18"/>
                  </a:lnTo>
                  <a:lnTo>
                    <a:pt x="95" y="0"/>
                  </a:lnTo>
                  <a:lnTo>
                    <a:pt x="89" y="18"/>
                  </a:lnTo>
                  <a:lnTo>
                    <a:pt x="12" y="66"/>
                  </a:lnTo>
                  <a:lnTo>
                    <a:pt x="0" y="54"/>
                  </a:lnTo>
                  <a:lnTo>
                    <a:pt x="24" y="108"/>
                  </a:lnTo>
                  <a:lnTo>
                    <a:pt x="77" y="162"/>
                  </a:lnTo>
                  <a:lnTo>
                    <a:pt x="113" y="168"/>
                  </a:lnTo>
                  <a:lnTo>
                    <a:pt x="137" y="144"/>
                  </a:lnTo>
                  <a:lnTo>
                    <a:pt x="203" y="156"/>
                  </a:lnTo>
                  <a:lnTo>
                    <a:pt x="209" y="174"/>
                  </a:lnTo>
                  <a:close/>
                </a:path>
              </a:pathLst>
            </a:custGeom>
            <a:solidFill>
              <a:srgbClr val="00f008"/>
            </a:solidFill>
            <a:ln w="0">
              <a:solidFill>
                <a:srgbClr val="50505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f8f8f8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56" name=""/>
            <p:cNvSpPr/>
            <p:nvPr/>
          </p:nvSpPr>
          <p:spPr>
            <a:xfrm>
              <a:off x="4232160" y="3075120"/>
              <a:ext cx="662040" cy="263520"/>
            </a:xfrm>
            <a:custGeom>
              <a:avLst/>
              <a:gdLst/>
              <a:ahLst/>
              <a:rect l="l" t="t" r="r" b="b"/>
              <a:pathLst>
                <a:path w="335" h="168">
                  <a:moveTo>
                    <a:pt x="323" y="30"/>
                  </a:moveTo>
                  <a:lnTo>
                    <a:pt x="317" y="12"/>
                  </a:lnTo>
                  <a:lnTo>
                    <a:pt x="251" y="0"/>
                  </a:lnTo>
                  <a:lnTo>
                    <a:pt x="227" y="24"/>
                  </a:lnTo>
                  <a:lnTo>
                    <a:pt x="191" y="18"/>
                  </a:lnTo>
                  <a:lnTo>
                    <a:pt x="150" y="48"/>
                  </a:lnTo>
                  <a:lnTo>
                    <a:pt x="156" y="90"/>
                  </a:lnTo>
                  <a:lnTo>
                    <a:pt x="150" y="96"/>
                  </a:lnTo>
                  <a:lnTo>
                    <a:pt x="126" y="84"/>
                  </a:lnTo>
                  <a:lnTo>
                    <a:pt x="78" y="102"/>
                  </a:lnTo>
                  <a:lnTo>
                    <a:pt x="48" y="96"/>
                  </a:lnTo>
                  <a:lnTo>
                    <a:pt x="36" y="108"/>
                  </a:lnTo>
                  <a:lnTo>
                    <a:pt x="18" y="96"/>
                  </a:lnTo>
                  <a:lnTo>
                    <a:pt x="0" y="102"/>
                  </a:lnTo>
                  <a:lnTo>
                    <a:pt x="12" y="132"/>
                  </a:lnTo>
                  <a:lnTo>
                    <a:pt x="42" y="138"/>
                  </a:lnTo>
                  <a:lnTo>
                    <a:pt x="114" y="126"/>
                  </a:lnTo>
                  <a:lnTo>
                    <a:pt x="132" y="150"/>
                  </a:lnTo>
                  <a:lnTo>
                    <a:pt x="186" y="162"/>
                  </a:lnTo>
                  <a:lnTo>
                    <a:pt x="221" y="168"/>
                  </a:lnTo>
                  <a:lnTo>
                    <a:pt x="293" y="138"/>
                  </a:lnTo>
                  <a:lnTo>
                    <a:pt x="311" y="126"/>
                  </a:lnTo>
                  <a:lnTo>
                    <a:pt x="311" y="84"/>
                  </a:lnTo>
                  <a:lnTo>
                    <a:pt x="335" y="84"/>
                  </a:lnTo>
                  <a:lnTo>
                    <a:pt x="335" y="60"/>
                  </a:lnTo>
                  <a:lnTo>
                    <a:pt x="323" y="30"/>
                  </a:lnTo>
                  <a:lnTo>
                    <a:pt x="323" y="30"/>
                  </a:lnTo>
                  <a:close/>
                </a:path>
              </a:pathLst>
            </a:custGeom>
            <a:solidFill>
              <a:srgbClr val="00f008"/>
            </a:solidFill>
            <a:ln w="0">
              <a:solidFill>
                <a:srgbClr val="50505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f8f8f8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57" name=""/>
            <p:cNvSpPr/>
            <p:nvPr/>
          </p:nvSpPr>
          <p:spPr>
            <a:xfrm>
              <a:off x="3660840" y="2817720"/>
              <a:ext cx="296640" cy="189000"/>
            </a:xfrm>
            <a:custGeom>
              <a:avLst/>
              <a:gdLst/>
              <a:ahLst/>
              <a:rect l="l" t="t" r="r" b="b"/>
              <a:pathLst>
                <a:path w="150" h="120">
                  <a:moveTo>
                    <a:pt x="96" y="0"/>
                  </a:moveTo>
                  <a:lnTo>
                    <a:pt x="42" y="12"/>
                  </a:lnTo>
                  <a:lnTo>
                    <a:pt x="24" y="0"/>
                  </a:lnTo>
                  <a:lnTo>
                    <a:pt x="0" y="18"/>
                  </a:lnTo>
                  <a:lnTo>
                    <a:pt x="0" y="36"/>
                  </a:lnTo>
                  <a:lnTo>
                    <a:pt x="48" y="72"/>
                  </a:lnTo>
                  <a:lnTo>
                    <a:pt x="60" y="96"/>
                  </a:lnTo>
                  <a:lnTo>
                    <a:pt x="90" y="84"/>
                  </a:lnTo>
                  <a:lnTo>
                    <a:pt x="90" y="114"/>
                  </a:lnTo>
                  <a:lnTo>
                    <a:pt x="126" y="120"/>
                  </a:lnTo>
                  <a:lnTo>
                    <a:pt x="120" y="102"/>
                  </a:lnTo>
                  <a:lnTo>
                    <a:pt x="138" y="84"/>
                  </a:lnTo>
                  <a:lnTo>
                    <a:pt x="150" y="66"/>
                  </a:lnTo>
                  <a:lnTo>
                    <a:pt x="138" y="42"/>
                  </a:lnTo>
                  <a:lnTo>
                    <a:pt x="120" y="36"/>
                  </a:lnTo>
                  <a:lnTo>
                    <a:pt x="120" y="12"/>
                  </a:lnTo>
                  <a:lnTo>
                    <a:pt x="96" y="0"/>
                  </a:lnTo>
                  <a:close/>
                </a:path>
              </a:pathLst>
            </a:custGeom>
            <a:solidFill>
              <a:srgbClr val="00f008"/>
            </a:solidFill>
            <a:ln w="0">
              <a:solidFill>
                <a:srgbClr val="50505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f8f8f8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58" name=""/>
            <p:cNvSpPr/>
            <p:nvPr/>
          </p:nvSpPr>
          <p:spPr>
            <a:xfrm>
              <a:off x="4811760" y="3121200"/>
              <a:ext cx="581040" cy="284040"/>
            </a:xfrm>
            <a:custGeom>
              <a:avLst/>
              <a:gdLst/>
              <a:ahLst/>
              <a:rect l="l" t="t" r="r" b="b"/>
              <a:pathLst>
                <a:path w="294" h="180">
                  <a:moveTo>
                    <a:pt x="12" y="120"/>
                  </a:moveTo>
                  <a:lnTo>
                    <a:pt x="78" y="180"/>
                  </a:lnTo>
                  <a:lnTo>
                    <a:pt x="114" y="168"/>
                  </a:lnTo>
                  <a:lnTo>
                    <a:pt x="156" y="156"/>
                  </a:lnTo>
                  <a:lnTo>
                    <a:pt x="180" y="156"/>
                  </a:lnTo>
                  <a:lnTo>
                    <a:pt x="222" y="144"/>
                  </a:lnTo>
                  <a:lnTo>
                    <a:pt x="258" y="60"/>
                  </a:lnTo>
                  <a:lnTo>
                    <a:pt x="294" y="36"/>
                  </a:lnTo>
                  <a:lnTo>
                    <a:pt x="264" y="12"/>
                  </a:lnTo>
                  <a:lnTo>
                    <a:pt x="204" y="0"/>
                  </a:lnTo>
                  <a:lnTo>
                    <a:pt x="168" y="24"/>
                  </a:lnTo>
                  <a:lnTo>
                    <a:pt x="114" y="36"/>
                  </a:lnTo>
                  <a:lnTo>
                    <a:pt x="102" y="54"/>
                  </a:lnTo>
                  <a:lnTo>
                    <a:pt x="72" y="54"/>
                  </a:lnTo>
                  <a:lnTo>
                    <a:pt x="42" y="30"/>
                  </a:lnTo>
                  <a:lnTo>
                    <a:pt x="42" y="54"/>
                  </a:lnTo>
                  <a:lnTo>
                    <a:pt x="18" y="54"/>
                  </a:lnTo>
                  <a:lnTo>
                    <a:pt x="18" y="96"/>
                  </a:lnTo>
                  <a:lnTo>
                    <a:pt x="0" y="108"/>
                  </a:lnTo>
                  <a:lnTo>
                    <a:pt x="12" y="120"/>
                  </a:lnTo>
                  <a:close/>
                </a:path>
              </a:pathLst>
            </a:custGeom>
            <a:solidFill>
              <a:srgbClr val="00f008"/>
            </a:solidFill>
            <a:ln w="0">
              <a:solidFill>
                <a:srgbClr val="50505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f8f8f8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59" name=""/>
            <p:cNvSpPr/>
            <p:nvPr/>
          </p:nvSpPr>
          <p:spPr>
            <a:xfrm>
              <a:off x="4680000" y="2363760"/>
              <a:ext cx="36360" cy="30240"/>
            </a:xfrm>
            <a:custGeom>
              <a:avLst/>
              <a:gdLst/>
              <a:ahLst/>
              <a:rect l="l" t="t" r="r" b="b"/>
              <a:pathLst>
                <a:path w="18" h="18">
                  <a:moveTo>
                    <a:pt x="18" y="18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18" y="18"/>
                  </a:lnTo>
                  <a:close/>
                </a:path>
              </a:pathLst>
            </a:custGeom>
            <a:solidFill>
              <a:srgbClr val="00f008"/>
            </a:solidFill>
            <a:ln w="0">
              <a:solidFill>
                <a:srgbClr val="50505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tIns="-15480" bIns="-15480" anchor="t">
              <a:noAutofit/>
            </a:bodyPr>
            <a:p>
              <a:endParaRPr b="0" lang="en-US" sz="2400" strike="noStrike" u="none">
                <a:solidFill>
                  <a:srgbClr val="f8f8f8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60" name=""/>
            <p:cNvSpPr/>
            <p:nvPr/>
          </p:nvSpPr>
          <p:spPr>
            <a:xfrm>
              <a:off x="4113360" y="2052720"/>
              <a:ext cx="236520" cy="360360"/>
            </a:xfrm>
            <a:custGeom>
              <a:avLst/>
              <a:gdLst/>
              <a:ahLst/>
              <a:rect l="l" t="t" r="r" b="b"/>
              <a:pathLst>
                <a:path w="120" h="228">
                  <a:moveTo>
                    <a:pt x="60" y="228"/>
                  </a:moveTo>
                  <a:lnTo>
                    <a:pt x="24" y="222"/>
                  </a:lnTo>
                  <a:lnTo>
                    <a:pt x="24" y="192"/>
                  </a:lnTo>
                  <a:lnTo>
                    <a:pt x="0" y="174"/>
                  </a:lnTo>
                  <a:lnTo>
                    <a:pt x="0" y="108"/>
                  </a:lnTo>
                  <a:lnTo>
                    <a:pt x="6" y="66"/>
                  </a:lnTo>
                  <a:lnTo>
                    <a:pt x="102" y="0"/>
                  </a:lnTo>
                  <a:lnTo>
                    <a:pt x="108" y="42"/>
                  </a:lnTo>
                  <a:lnTo>
                    <a:pt x="84" y="90"/>
                  </a:lnTo>
                  <a:lnTo>
                    <a:pt x="96" y="90"/>
                  </a:lnTo>
                  <a:lnTo>
                    <a:pt x="90" y="102"/>
                  </a:lnTo>
                  <a:lnTo>
                    <a:pt x="120" y="102"/>
                  </a:lnTo>
                  <a:lnTo>
                    <a:pt x="120" y="114"/>
                  </a:lnTo>
                  <a:lnTo>
                    <a:pt x="108" y="132"/>
                  </a:lnTo>
                  <a:lnTo>
                    <a:pt x="96" y="126"/>
                  </a:lnTo>
                  <a:lnTo>
                    <a:pt x="96" y="144"/>
                  </a:lnTo>
                  <a:lnTo>
                    <a:pt x="78" y="150"/>
                  </a:lnTo>
                  <a:lnTo>
                    <a:pt x="78" y="162"/>
                  </a:lnTo>
                  <a:lnTo>
                    <a:pt x="66" y="162"/>
                  </a:lnTo>
                  <a:lnTo>
                    <a:pt x="72" y="174"/>
                  </a:lnTo>
                  <a:lnTo>
                    <a:pt x="60" y="210"/>
                  </a:lnTo>
                  <a:lnTo>
                    <a:pt x="72" y="228"/>
                  </a:lnTo>
                  <a:lnTo>
                    <a:pt x="60" y="228"/>
                  </a:lnTo>
                  <a:close/>
                </a:path>
              </a:pathLst>
            </a:custGeom>
            <a:solidFill>
              <a:srgbClr val="00f008"/>
            </a:solidFill>
            <a:ln w="0">
              <a:solidFill>
                <a:srgbClr val="50505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f8f8f8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61" name=""/>
            <p:cNvSpPr/>
            <p:nvPr/>
          </p:nvSpPr>
          <p:spPr>
            <a:xfrm>
              <a:off x="4338720" y="2394000"/>
              <a:ext cx="23760" cy="38160"/>
            </a:xfrm>
            <a:custGeom>
              <a:avLst/>
              <a:gdLst/>
              <a:ahLst/>
              <a:rect l="l" t="t" r="r" b="b"/>
              <a:pathLst>
                <a:path w="12" h="24">
                  <a:moveTo>
                    <a:pt x="12" y="0"/>
                  </a:moveTo>
                  <a:lnTo>
                    <a:pt x="6" y="24"/>
                  </a:lnTo>
                  <a:lnTo>
                    <a:pt x="0" y="12"/>
                  </a:lnTo>
                  <a:lnTo>
                    <a:pt x="12" y="0"/>
                  </a:lnTo>
                  <a:close/>
                </a:path>
              </a:pathLst>
            </a:custGeom>
            <a:solidFill>
              <a:srgbClr val="00f008"/>
            </a:solidFill>
            <a:ln w="0">
              <a:solidFill>
                <a:srgbClr val="50505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tIns="-7560" bIns="-7560" anchor="t">
              <a:noAutofit/>
            </a:bodyPr>
            <a:p>
              <a:endParaRPr b="0" lang="en-US" sz="2400" strike="noStrike" u="none">
                <a:solidFill>
                  <a:srgbClr val="f8f8f8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62" name=""/>
            <p:cNvSpPr/>
            <p:nvPr/>
          </p:nvSpPr>
          <p:spPr>
            <a:xfrm>
              <a:off x="4255920" y="2317680"/>
              <a:ext cx="106560" cy="76320"/>
            </a:xfrm>
            <a:custGeom>
              <a:avLst/>
              <a:gdLst/>
              <a:ahLst/>
              <a:rect l="l" t="t" r="r" b="b"/>
              <a:pathLst>
                <a:path w="54" h="48">
                  <a:moveTo>
                    <a:pt x="18" y="6"/>
                  </a:moveTo>
                  <a:lnTo>
                    <a:pt x="42" y="0"/>
                  </a:lnTo>
                  <a:lnTo>
                    <a:pt x="54" y="30"/>
                  </a:lnTo>
                  <a:lnTo>
                    <a:pt x="48" y="42"/>
                  </a:lnTo>
                  <a:lnTo>
                    <a:pt x="18" y="48"/>
                  </a:lnTo>
                  <a:lnTo>
                    <a:pt x="0" y="12"/>
                  </a:lnTo>
                  <a:lnTo>
                    <a:pt x="18" y="6"/>
                  </a:lnTo>
                  <a:close/>
                </a:path>
              </a:pathLst>
            </a:custGeom>
            <a:solidFill>
              <a:srgbClr val="00f008"/>
            </a:solidFill>
            <a:ln w="0">
              <a:solidFill>
                <a:srgbClr val="50505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tIns="30600" bIns="30600" anchor="t">
              <a:noAutofit/>
            </a:bodyPr>
            <a:p>
              <a:endParaRPr b="0" lang="en-US" sz="2400" strike="noStrike" u="none">
                <a:solidFill>
                  <a:srgbClr val="f8f8f8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63" name=""/>
            <p:cNvSpPr/>
            <p:nvPr/>
          </p:nvSpPr>
          <p:spPr>
            <a:xfrm>
              <a:off x="4375080" y="2401920"/>
              <a:ext cx="68400" cy="38160"/>
            </a:xfrm>
            <a:custGeom>
              <a:avLst/>
              <a:gdLst/>
              <a:ahLst/>
              <a:rect l="l" t="t" r="r" b="b"/>
              <a:pathLst>
                <a:path w="36" h="24">
                  <a:moveTo>
                    <a:pt x="12" y="0"/>
                  </a:moveTo>
                  <a:lnTo>
                    <a:pt x="30" y="6"/>
                  </a:lnTo>
                  <a:lnTo>
                    <a:pt x="36" y="24"/>
                  </a:lnTo>
                  <a:lnTo>
                    <a:pt x="0" y="12"/>
                  </a:lnTo>
                  <a:lnTo>
                    <a:pt x="0" y="0"/>
                  </a:lnTo>
                  <a:lnTo>
                    <a:pt x="12" y="0"/>
                  </a:lnTo>
                  <a:close/>
                </a:path>
              </a:pathLst>
            </a:custGeom>
            <a:solidFill>
              <a:srgbClr val="00f008"/>
            </a:solidFill>
            <a:ln w="0">
              <a:solidFill>
                <a:srgbClr val="50505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tIns="-7560" bIns="-7560" anchor="t">
              <a:noAutofit/>
            </a:bodyPr>
            <a:p>
              <a:endParaRPr b="0" lang="en-US" sz="2400" strike="noStrike" u="none">
                <a:solidFill>
                  <a:srgbClr val="f8f8f8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64" name=""/>
            <p:cNvSpPr/>
            <p:nvPr/>
          </p:nvSpPr>
          <p:spPr>
            <a:xfrm>
              <a:off x="4443480" y="2401920"/>
              <a:ext cx="23760" cy="47520"/>
            </a:xfrm>
            <a:custGeom>
              <a:avLst/>
              <a:gdLst/>
              <a:ahLst/>
              <a:rect l="l" t="t" r="r" b="b"/>
              <a:pathLst>
                <a:path w="12" h="30">
                  <a:moveTo>
                    <a:pt x="0" y="0"/>
                  </a:moveTo>
                  <a:lnTo>
                    <a:pt x="12" y="6"/>
                  </a:lnTo>
                  <a:lnTo>
                    <a:pt x="6" y="3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f008"/>
            </a:solidFill>
            <a:ln w="0">
              <a:solidFill>
                <a:srgbClr val="50505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tIns="1800" bIns="1800" anchor="t">
              <a:noAutofit/>
            </a:bodyPr>
            <a:p>
              <a:endParaRPr b="0" lang="en-US" sz="2400" strike="noStrike" u="none">
                <a:solidFill>
                  <a:srgbClr val="f8f8f8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65" name=""/>
            <p:cNvSpPr/>
            <p:nvPr/>
          </p:nvSpPr>
          <p:spPr>
            <a:xfrm>
              <a:off x="4362480" y="2262240"/>
              <a:ext cx="154080" cy="131760"/>
            </a:xfrm>
            <a:custGeom>
              <a:avLst/>
              <a:gdLst/>
              <a:ahLst/>
              <a:rect l="l" t="t" r="r" b="b"/>
              <a:pathLst>
                <a:path w="78" h="84">
                  <a:moveTo>
                    <a:pt x="24" y="6"/>
                  </a:moveTo>
                  <a:lnTo>
                    <a:pt x="30" y="18"/>
                  </a:lnTo>
                  <a:lnTo>
                    <a:pt x="0" y="30"/>
                  </a:lnTo>
                  <a:lnTo>
                    <a:pt x="12" y="42"/>
                  </a:lnTo>
                  <a:lnTo>
                    <a:pt x="18" y="66"/>
                  </a:lnTo>
                  <a:lnTo>
                    <a:pt x="42" y="72"/>
                  </a:lnTo>
                  <a:lnTo>
                    <a:pt x="36" y="84"/>
                  </a:lnTo>
                  <a:lnTo>
                    <a:pt x="54" y="84"/>
                  </a:lnTo>
                  <a:lnTo>
                    <a:pt x="54" y="66"/>
                  </a:lnTo>
                  <a:lnTo>
                    <a:pt x="66" y="66"/>
                  </a:lnTo>
                  <a:lnTo>
                    <a:pt x="60" y="48"/>
                  </a:lnTo>
                  <a:lnTo>
                    <a:pt x="78" y="36"/>
                  </a:lnTo>
                  <a:lnTo>
                    <a:pt x="66" y="0"/>
                  </a:lnTo>
                  <a:lnTo>
                    <a:pt x="48" y="6"/>
                  </a:lnTo>
                  <a:lnTo>
                    <a:pt x="48" y="18"/>
                  </a:lnTo>
                  <a:lnTo>
                    <a:pt x="42" y="36"/>
                  </a:lnTo>
                  <a:lnTo>
                    <a:pt x="42" y="12"/>
                  </a:lnTo>
                  <a:lnTo>
                    <a:pt x="24" y="6"/>
                  </a:lnTo>
                  <a:close/>
                </a:path>
              </a:pathLst>
            </a:custGeom>
            <a:solidFill>
              <a:srgbClr val="00f008"/>
            </a:solidFill>
            <a:ln w="0">
              <a:solidFill>
                <a:srgbClr val="50505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f8f8f8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66" name=""/>
            <p:cNvSpPr/>
            <p:nvPr/>
          </p:nvSpPr>
          <p:spPr>
            <a:xfrm>
              <a:off x="4552920" y="2440080"/>
              <a:ext cx="46080" cy="38160"/>
            </a:xfrm>
            <a:custGeom>
              <a:avLst/>
              <a:gdLst/>
              <a:ahLst/>
              <a:rect l="l" t="t" r="r" b="b"/>
              <a:pathLst>
                <a:path w="24" h="24">
                  <a:moveTo>
                    <a:pt x="18" y="12"/>
                  </a:moveTo>
                  <a:lnTo>
                    <a:pt x="24" y="24"/>
                  </a:lnTo>
                  <a:lnTo>
                    <a:pt x="0" y="18"/>
                  </a:lnTo>
                  <a:lnTo>
                    <a:pt x="0" y="6"/>
                  </a:lnTo>
                  <a:lnTo>
                    <a:pt x="12" y="12"/>
                  </a:lnTo>
                  <a:lnTo>
                    <a:pt x="6" y="0"/>
                  </a:lnTo>
                  <a:lnTo>
                    <a:pt x="18" y="6"/>
                  </a:lnTo>
                  <a:lnTo>
                    <a:pt x="18" y="12"/>
                  </a:lnTo>
                  <a:close/>
                </a:path>
              </a:pathLst>
            </a:custGeom>
            <a:solidFill>
              <a:srgbClr val="00f008"/>
            </a:solidFill>
            <a:ln w="0">
              <a:solidFill>
                <a:srgbClr val="50505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tIns="-7560" bIns="-7560" anchor="t">
              <a:noAutofit/>
            </a:bodyPr>
            <a:p>
              <a:endParaRPr b="0" lang="en-US" sz="2400" strike="noStrike" u="none">
                <a:solidFill>
                  <a:srgbClr val="f8f8f8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67" name=""/>
            <p:cNvSpPr/>
            <p:nvPr/>
          </p:nvSpPr>
          <p:spPr>
            <a:xfrm>
              <a:off x="4552920" y="2440080"/>
              <a:ext cx="46080" cy="38160"/>
            </a:xfrm>
            <a:custGeom>
              <a:avLst/>
              <a:gdLst/>
              <a:ahLst/>
              <a:rect l="l" t="t" r="r" b="b"/>
              <a:pathLst>
                <a:path w="24" h="24">
                  <a:moveTo>
                    <a:pt x="18" y="12"/>
                  </a:moveTo>
                  <a:lnTo>
                    <a:pt x="24" y="24"/>
                  </a:lnTo>
                  <a:lnTo>
                    <a:pt x="0" y="18"/>
                  </a:lnTo>
                  <a:lnTo>
                    <a:pt x="0" y="6"/>
                  </a:lnTo>
                  <a:lnTo>
                    <a:pt x="12" y="12"/>
                  </a:lnTo>
                  <a:lnTo>
                    <a:pt x="6" y="0"/>
                  </a:lnTo>
                  <a:lnTo>
                    <a:pt x="18" y="6"/>
                  </a:lnTo>
                  <a:lnTo>
                    <a:pt x="18" y="12"/>
                  </a:lnTo>
                  <a:close/>
                </a:path>
              </a:pathLst>
            </a:custGeom>
            <a:solidFill>
              <a:srgbClr val="00f008"/>
            </a:solidFill>
            <a:ln w="0">
              <a:solidFill>
                <a:srgbClr val="50505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tIns="-7560" bIns="-7560" anchor="t">
              <a:noAutofit/>
            </a:bodyPr>
            <a:p>
              <a:endParaRPr b="0" lang="en-US" sz="2400" strike="noStrike" u="none">
                <a:solidFill>
                  <a:srgbClr val="f8f8f8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68" name=""/>
            <p:cNvSpPr/>
            <p:nvPr/>
          </p:nvSpPr>
          <p:spPr>
            <a:xfrm>
              <a:off x="3933720" y="2401920"/>
              <a:ext cx="770040" cy="841320"/>
            </a:xfrm>
            <a:custGeom>
              <a:avLst/>
              <a:gdLst/>
              <a:ahLst/>
              <a:rect l="l" t="t" r="r" b="b"/>
              <a:pathLst>
                <a:path w="389" h="533">
                  <a:moveTo>
                    <a:pt x="383" y="299"/>
                  </a:moveTo>
                  <a:lnTo>
                    <a:pt x="389" y="263"/>
                  </a:lnTo>
                  <a:lnTo>
                    <a:pt x="377" y="245"/>
                  </a:lnTo>
                  <a:lnTo>
                    <a:pt x="365" y="168"/>
                  </a:lnTo>
                  <a:lnTo>
                    <a:pt x="353" y="156"/>
                  </a:lnTo>
                  <a:lnTo>
                    <a:pt x="365" y="120"/>
                  </a:lnTo>
                  <a:lnTo>
                    <a:pt x="353" y="90"/>
                  </a:lnTo>
                  <a:lnTo>
                    <a:pt x="300" y="42"/>
                  </a:lnTo>
                  <a:lnTo>
                    <a:pt x="276" y="48"/>
                  </a:lnTo>
                  <a:lnTo>
                    <a:pt x="288" y="36"/>
                  </a:lnTo>
                  <a:lnTo>
                    <a:pt x="234" y="78"/>
                  </a:lnTo>
                  <a:lnTo>
                    <a:pt x="204" y="78"/>
                  </a:lnTo>
                  <a:lnTo>
                    <a:pt x="216" y="48"/>
                  </a:lnTo>
                  <a:lnTo>
                    <a:pt x="174" y="42"/>
                  </a:lnTo>
                  <a:lnTo>
                    <a:pt x="168" y="30"/>
                  </a:lnTo>
                  <a:lnTo>
                    <a:pt x="168" y="12"/>
                  </a:lnTo>
                  <a:lnTo>
                    <a:pt x="150" y="6"/>
                  </a:lnTo>
                  <a:lnTo>
                    <a:pt x="114" y="0"/>
                  </a:lnTo>
                  <a:lnTo>
                    <a:pt x="132" y="30"/>
                  </a:lnTo>
                  <a:lnTo>
                    <a:pt x="114" y="48"/>
                  </a:lnTo>
                  <a:lnTo>
                    <a:pt x="132" y="84"/>
                  </a:lnTo>
                  <a:lnTo>
                    <a:pt x="114" y="90"/>
                  </a:lnTo>
                  <a:lnTo>
                    <a:pt x="114" y="120"/>
                  </a:lnTo>
                  <a:lnTo>
                    <a:pt x="108" y="108"/>
                  </a:lnTo>
                  <a:lnTo>
                    <a:pt x="90" y="114"/>
                  </a:lnTo>
                  <a:lnTo>
                    <a:pt x="90" y="96"/>
                  </a:lnTo>
                  <a:lnTo>
                    <a:pt x="72" y="96"/>
                  </a:lnTo>
                  <a:lnTo>
                    <a:pt x="54" y="96"/>
                  </a:lnTo>
                  <a:lnTo>
                    <a:pt x="48" y="114"/>
                  </a:lnTo>
                  <a:lnTo>
                    <a:pt x="66" y="132"/>
                  </a:lnTo>
                  <a:lnTo>
                    <a:pt x="48" y="132"/>
                  </a:lnTo>
                  <a:lnTo>
                    <a:pt x="36" y="162"/>
                  </a:lnTo>
                  <a:lnTo>
                    <a:pt x="24" y="174"/>
                  </a:lnTo>
                  <a:lnTo>
                    <a:pt x="42" y="198"/>
                  </a:lnTo>
                  <a:lnTo>
                    <a:pt x="24" y="228"/>
                  </a:lnTo>
                  <a:lnTo>
                    <a:pt x="0" y="222"/>
                  </a:lnTo>
                  <a:lnTo>
                    <a:pt x="0" y="305"/>
                  </a:lnTo>
                  <a:lnTo>
                    <a:pt x="12" y="329"/>
                  </a:lnTo>
                  <a:lnTo>
                    <a:pt x="0" y="347"/>
                  </a:lnTo>
                  <a:lnTo>
                    <a:pt x="12" y="377"/>
                  </a:lnTo>
                  <a:lnTo>
                    <a:pt x="12" y="389"/>
                  </a:lnTo>
                  <a:lnTo>
                    <a:pt x="30" y="413"/>
                  </a:lnTo>
                  <a:lnTo>
                    <a:pt x="90" y="425"/>
                  </a:lnTo>
                  <a:lnTo>
                    <a:pt x="66" y="485"/>
                  </a:lnTo>
                  <a:lnTo>
                    <a:pt x="66" y="515"/>
                  </a:lnTo>
                  <a:lnTo>
                    <a:pt x="120" y="515"/>
                  </a:lnTo>
                  <a:lnTo>
                    <a:pt x="150" y="527"/>
                  </a:lnTo>
                  <a:lnTo>
                    <a:pt x="168" y="521"/>
                  </a:lnTo>
                  <a:lnTo>
                    <a:pt x="186" y="533"/>
                  </a:lnTo>
                  <a:lnTo>
                    <a:pt x="198" y="521"/>
                  </a:lnTo>
                  <a:lnTo>
                    <a:pt x="228" y="527"/>
                  </a:lnTo>
                  <a:lnTo>
                    <a:pt x="276" y="509"/>
                  </a:lnTo>
                  <a:lnTo>
                    <a:pt x="300" y="521"/>
                  </a:lnTo>
                  <a:lnTo>
                    <a:pt x="306" y="515"/>
                  </a:lnTo>
                  <a:lnTo>
                    <a:pt x="300" y="473"/>
                  </a:lnTo>
                  <a:lnTo>
                    <a:pt x="341" y="443"/>
                  </a:lnTo>
                  <a:lnTo>
                    <a:pt x="288" y="389"/>
                  </a:lnTo>
                  <a:lnTo>
                    <a:pt x="264" y="335"/>
                  </a:lnTo>
                  <a:lnTo>
                    <a:pt x="276" y="347"/>
                  </a:lnTo>
                  <a:lnTo>
                    <a:pt x="353" y="299"/>
                  </a:lnTo>
                  <a:lnTo>
                    <a:pt x="359" y="281"/>
                  </a:lnTo>
                  <a:lnTo>
                    <a:pt x="383" y="299"/>
                  </a:lnTo>
                  <a:close/>
                </a:path>
              </a:pathLst>
            </a:custGeom>
            <a:solidFill>
              <a:srgbClr val="00f008"/>
            </a:solidFill>
            <a:ln w="0">
              <a:solidFill>
                <a:srgbClr val="50505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f8f8f8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69" name=""/>
            <p:cNvSpPr/>
            <p:nvPr/>
          </p:nvSpPr>
          <p:spPr>
            <a:xfrm>
              <a:off x="4632480" y="2409840"/>
              <a:ext cx="868320" cy="654120"/>
            </a:xfrm>
            <a:custGeom>
              <a:avLst/>
              <a:gdLst/>
              <a:ahLst/>
              <a:rect l="l" t="t" r="r" b="b"/>
              <a:pathLst>
                <a:path w="438" h="407">
                  <a:moveTo>
                    <a:pt x="420" y="66"/>
                  </a:moveTo>
                  <a:lnTo>
                    <a:pt x="432" y="150"/>
                  </a:lnTo>
                  <a:lnTo>
                    <a:pt x="402" y="186"/>
                  </a:lnTo>
                  <a:lnTo>
                    <a:pt x="420" y="204"/>
                  </a:lnTo>
                  <a:lnTo>
                    <a:pt x="414" y="233"/>
                  </a:lnTo>
                  <a:lnTo>
                    <a:pt x="438" y="305"/>
                  </a:lnTo>
                  <a:lnTo>
                    <a:pt x="396" y="353"/>
                  </a:lnTo>
                  <a:lnTo>
                    <a:pt x="384" y="383"/>
                  </a:lnTo>
                  <a:lnTo>
                    <a:pt x="384" y="407"/>
                  </a:lnTo>
                  <a:lnTo>
                    <a:pt x="372" y="407"/>
                  </a:lnTo>
                  <a:lnTo>
                    <a:pt x="324" y="383"/>
                  </a:lnTo>
                  <a:lnTo>
                    <a:pt x="258" y="395"/>
                  </a:lnTo>
                  <a:lnTo>
                    <a:pt x="240" y="377"/>
                  </a:lnTo>
                  <a:lnTo>
                    <a:pt x="216" y="383"/>
                  </a:lnTo>
                  <a:lnTo>
                    <a:pt x="198" y="371"/>
                  </a:lnTo>
                  <a:lnTo>
                    <a:pt x="162" y="341"/>
                  </a:lnTo>
                  <a:lnTo>
                    <a:pt x="162" y="323"/>
                  </a:lnTo>
                  <a:lnTo>
                    <a:pt x="126" y="317"/>
                  </a:lnTo>
                  <a:lnTo>
                    <a:pt x="114" y="329"/>
                  </a:lnTo>
                  <a:lnTo>
                    <a:pt x="84" y="293"/>
                  </a:lnTo>
                  <a:lnTo>
                    <a:pt x="48" y="275"/>
                  </a:lnTo>
                  <a:lnTo>
                    <a:pt x="30" y="287"/>
                  </a:lnTo>
                  <a:lnTo>
                    <a:pt x="36" y="251"/>
                  </a:lnTo>
                  <a:lnTo>
                    <a:pt x="24" y="233"/>
                  </a:lnTo>
                  <a:lnTo>
                    <a:pt x="12" y="156"/>
                  </a:lnTo>
                  <a:lnTo>
                    <a:pt x="0" y="144"/>
                  </a:lnTo>
                  <a:lnTo>
                    <a:pt x="12" y="108"/>
                  </a:lnTo>
                  <a:lnTo>
                    <a:pt x="0" y="78"/>
                  </a:lnTo>
                  <a:lnTo>
                    <a:pt x="18" y="84"/>
                  </a:lnTo>
                  <a:lnTo>
                    <a:pt x="18" y="72"/>
                  </a:lnTo>
                  <a:lnTo>
                    <a:pt x="6" y="72"/>
                  </a:lnTo>
                  <a:lnTo>
                    <a:pt x="12" y="66"/>
                  </a:lnTo>
                  <a:lnTo>
                    <a:pt x="138" y="0"/>
                  </a:lnTo>
                  <a:lnTo>
                    <a:pt x="204" y="0"/>
                  </a:lnTo>
                  <a:lnTo>
                    <a:pt x="204" y="12"/>
                  </a:lnTo>
                  <a:lnTo>
                    <a:pt x="192" y="6"/>
                  </a:lnTo>
                  <a:lnTo>
                    <a:pt x="204" y="36"/>
                  </a:lnTo>
                  <a:lnTo>
                    <a:pt x="246" y="24"/>
                  </a:lnTo>
                  <a:lnTo>
                    <a:pt x="306" y="36"/>
                  </a:lnTo>
                  <a:lnTo>
                    <a:pt x="384" y="30"/>
                  </a:lnTo>
                  <a:lnTo>
                    <a:pt x="420" y="54"/>
                  </a:lnTo>
                  <a:lnTo>
                    <a:pt x="420" y="66"/>
                  </a:lnTo>
                  <a:close/>
                </a:path>
              </a:pathLst>
            </a:custGeom>
            <a:solidFill>
              <a:srgbClr val="00f008"/>
            </a:solidFill>
            <a:ln w="0">
              <a:solidFill>
                <a:srgbClr val="50505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f8f8f8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70" name=""/>
            <p:cNvSpPr/>
            <p:nvPr/>
          </p:nvSpPr>
          <p:spPr>
            <a:xfrm>
              <a:off x="5167440" y="3790800"/>
              <a:ext cx="555480" cy="371520"/>
            </a:xfrm>
            <a:custGeom>
              <a:avLst/>
              <a:gdLst/>
              <a:ahLst/>
              <a:rect l="l" t="t" r="r" b="b"/>
              <a:pathLst>
                <a:path w="281" h="234">
                  <a:moveTo>
                    <a:pt x="24" y="156"/>
                  </a:moveTo>
                  <a:lnTo>
                    <a:pt x="42" y="162"/>
                  </a:lnTo>
                  <a:lnTo>
                    <a:pt x="42" y="168"/>
                  </a:lnTo>
                  <a:lnTo>
                    <a:pt x="24" y="168"/>
                  </a:lnTo>
                  <a:lnTo>
                    <a:pt x="42" y="198"/>
                  </a:lnTo>
                  <a:lnTo>
                    <a:pt x="114" y="192"/>
                  </a:lnTo>
                  <a:lnTo>
                    <a:pt x="132" y="204"/>
                  </a:lnTo>
                  <a:lnTo>
                    <a:pt x="120" y="210"/>
                  </a:lnTo>
                  <a:lnTo>
                    <a:pt x="156" y="216"/>
                  </a:lnTo>
                  <a:lnTo>
                    <a:pt x="174" y="234"/>
                  </a:lnTo>
                  <a:lnTo>
                    <a:pt x="168" y="204"/>
                  </a:lnTo>
                  <a:lnTo>
                    <a:pt x="102" y="162"/>
                  </a:lnTo>
                  <a:lnTo>
                    <a:pt x="126" y="162"/>
                  </a:lnTo>
                  <a:lnTo>
                    <a:pt x="120" y="144"/>
                  </a:lnTo>
                  <a:lnTo>
                    <a:pt x="138" y="144"/>
                  </a:lnTo>
                  <a:lnTo>
                    <a:pt x="114" y="102"/>
                  </a:lnTo>
                  <a:lnTo>
                    <a:pt x="114" y="72"/>
                  </a:lnTo>
                  <a:lnTo>
                    <a:pt x="120" y="66"/>
                  </a:lnTo>
                  <a:lnTo>
                    <a:pt x="120" y="78"/>
                  </a:lnTo>
                  <a:lnTo>
                    <a:pt x="150" y="108"/>
                  </a:lnTo>
                  <a:lnTo>
                    <a:pt x="150" y="90"/>
                  </a:lnTo>
                  <a:lnTo>
                    <a:pt x="168" y="102"/>
                  </a:lnTo>
                  <a:lnTo>
                    <a:pt x="162" y="78"/>
                  </a:lnTo>
                  <a:lnTo>
                    <a:pt x="186" y="90"/>
                  </a:lnTo>
                  <a:lnTo>
                    <a:pt x="156" y="66"/>
                  </a:lnTo>
                  <a:lnTo>
                    <a:pt x="192" y="48"/>
                  </a:lnTo>
                  <a:lnTo>
                    <a:pt x="216" y="42"/>
                  </a:lnTo>
                  <a:lnTo>
                    <a:pt x="263" y="60"/>
                  </a:lnTo>
                  <a:lnTo>
                    <a:pt x="281" y="18"/>
                  </a:lnTo>
                  <a:lnTo>
                    <a:pt x="269" y="0"/>
                  </a:lnTo>
                  <a:lnTo>
                    <a:pt x="263" y="0"/>
                  </a:lnTo>
                  <a:lnTo>
                    <a:pt x="263" y="12"/>
                  </a:lnTo>
                  <a:lnTo>
                    <a:pt x="251" y="24"/>
                  </a:lnTo>
                  <a:lnTo>
                    <a:pt x="233" y="30"/>
                  </a:lnTo>
                  <a:lnTo>
                    <a:pt x="192" y="12"/>
                  </a:lnTo>
                  <a:lnTo>
                    <a:pt x="126" y="24"/>
                  </a:lnTo>
                  <a:lnTo>
                    <a:pt x="36" y="54"/>
                  </a:lnTo>
                  <a:lnTo>
                    <a:pt x="42" y="72"/>
                  </a:lnTo>
                  <a:lnTo>
                    <a:pt x="0" y="120"/>
                  </a:lnTo>
                  <a:lnTo>
                    <a:pt x="24" y="156"/>
                  </a:lnTo>
                  <a:close/>
                </a:path>
              </a:pathLst>
            </a:custGeom>
            <a:solidFill>
              <a:srgbClr val="00f008"/>
            </a:solidFill>
            <a:ln w="0">
              <a:solidFill>
                <a:srgbClr val="50505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f8f8f8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71" name=""/>
            <p:cNvSpPr/>
            <p:nvPr/>
          </p:nvSpPr>
          <p:spPr>
            <a:xfrm>
              <a:off x="5132520" y="3981600"/>
              <a:ext cx="34920" cy="28440"/>
            </a:xfrm>
            <a:custGeom>
              <a:avLst/>
              <a:gdLst/>
              <a:ahLst/>
              <a:rect l="l" t="t" r="r" b="b"/>
              <a:pathLst>
                <a:path w="18" h="18">
                  <a:moveTo>
                    <a:pt x="18" y="18"/>
                  </a:moveTo>
                  <a:lnTo>
                    <a:pt x="6" y="0"/>
                  </a:lnTo>
                  <a:lnTo>
                    <a:pt x="0" y="0"/>
                  </a:lnTo>
                  <a:lnTo>
                    <a:pt x="18" y="18"/>
                  </a:lnTo>
                  <a:close/>
                </a:path>
              </a:pathLst>
            </a:custGeom>
            <a:solidFill>
              <a:srgbClr val="00f008"/>
            </a:solidFill>
            <a:ln w="0">
              <a:solidFill>
                <a:srgbClr val="50505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tIns="-17280" bIns="-17280" anchor="t">
              <a:noAutofit/>
            </a:bodyPr>
            <a:p>
              <a:endParaRPr b="0" lang="en-US" sz="2400" strike="noStrike" u="none">
                <a:solidFill>
                  <a:srgbClr val="f8f8f8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72" name=""/>
            <p:cNvSpPr/>
            <p:nvPr/>
          </p:nvSpPr>
          <p:spPr>
            <a:xfrm>
              <a:off x="5192640" y="4095720"/>
              <a:ext cx="22320" cy="27000"/>
            </a:xfrm>
            <a:custGeom>
              <a:avLst/>
              <a:gdLst/>
              <a:ahLst/>
              <a:rect l="l" t="t" r="r" b="b"/>
              <a:pathLst>
                <a:path w="12" h="18">
                  <a:moveTo>
                    <a:pt x="12" y="18"/>
                  </a:moveTo>
                  <a:lnTo>
                    <a:pt x="12" y="0"/>
                  </a:lnTo>
                  <a:lnTo>
                    <a:pt x="0" y="12"/>
                  </a:lnTo>
                  <a:lnTo>
                    <a:pt x="12" y="18"/>
                  </a:lnTo>
                  <a:close/>
                </a:path>
              </a:pathLst>
            </a:custGeom>
            <a:solidFill>
              <a:srgbClr val="00f008"/>
            </a:solidFill>
            <a:ln w="0">
              <a:solidFill>
                <a:srgbClr val="50505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tIns="-18720" bIns="-18720" anchor="t">
              <a:noAutofit/>
            </a:bodyPr>
            <a:p>
              <a:endParaRPr b="0" lang="en-US" sz="2400" strike="noStrike" u="none">
                <a:solidFill>
                  <a:srgbClr val="f8f8f8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73" name=""/>
            <p:cNvSpPr/>
            <p:nvPr/>
          </p:nvSpPr>
          <p:spPr>
            <a:xfrm>
              <a:off x="5249880" y="4103640"/>
              <a:ext cx="201600" cy="160560"/>
            </a:xfrm>
            <a:custGeom>
              <a:avLst/>
              <a:gdLst/>
              <a:ahLst/>
              <a:rect l="l" t="t" r="r" b="b"/>
              <a:pathLst>
                <a:path w="102" h="102">
                  <a:moveTo>
                    <a:pt x="42" y="0"/>
                  </a:moveTo>
                  <a:lnTo>
                    <a:pt x="12" y="6"/>
                  </a:lnTo>
                  <a:lnTo>
                    <a:pt x="0" y="30"/>
                  </a:lnTo>
                  <a:lnTo>
                    <a:pt x="24" y="60"/>
                  </a:lnTo>
                  <a:lnTo>
                    <a:pt x="24" y="78"/>
                  </a:lnTo>
                  <a:lnTo>
                    <a:pt x="30" y="84"/>
                  </a:lnTo>
                  <a:lnTo>
                    <a:pt x="42" y="72"/>
                  </a:lnTo>
                  <a:lnTo>
                    <a:pt x="54" y="102"/>
                  </a:lnTo>
                  <a:lnTo>
                    <a:pt x="72" y="84"/>
                  </a:lnTo>
                  <a:lnTo>
                    <a:pt x="90" y="102"/>
                  </a:lnTo>
                  <a:lnTo>
                    <a:pt x="72" y="42"/>
                  </a:lnTo>
                  <a:lnTo>
                    <a:pt x="90" y="60"/>
                  </a:lnTo>
                  <a:lnTo>
                    <a:pt x="102" y="48"/>
                  </a:lnTo>
                  <a:lnTo>
                    <a:pt x="90" y="18"/>
                  </a:lnTo>
                  <a:lnTo>
                    <a:pt x="42" y="0"/>
                  </a:lnTo>
                  <a:close/>
                </a:path>
              </a:pathLst>
            </a:custGeom>
            <a:solidFill>
              <a:srgbClr val="00f008"/>
            </a:solidFill>
            <a:ln w="0">
              <a:solidFill>
                <a:srgbClr val="50505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f8f8f8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74" name=""/>
            <p:cNvSpPr/>
            <p:nvPr/>
          </p:nvSpPr>
          <p:spPr>
            <a:xfrm>
              <a:off x="5572080" y="4132440"/>
              <a:ext cx="22320" cy="29880"/>
            </a:xfrm>
            <a:custGeom>
              <a:avLst/>
              <a:gdLst/>
              <a:ahLst/>
              <a:rect l="l" t="t" r="r" b="b"/>
              <a:pathLst>
                <a:path w="12" h="18">
                  <a:moveTo>
                    <a:pt x="12" y="18"/>
                  </a:moveTo>
                  <a:lnTo>
                    <a:pt x="12" y="6"/>
                  </a:lnTo>
                  <a:lnTo>
                    <a:pt x="0" y="0"/>
                  </a:lnTo>
                  <a:lnTo>
                    <a:pt x="12" y="18"/>
                  </a:lnTo>
                  <a:close/>
                </a:path>
              </a:pathLst>
            </a:custGeom>
            <a:solidFill>
              <a:srgbClr val="00f008"/>
            </a:solidFill>
            <a:ln w="0">
              <a:solidFill>
                <a:srgbClr val="50505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tIns="-15840" bIns="-15840" anchor="t">
              <a:noAutofit/>
            </a:bodyPr>
            <a:p>
              <a:endParaRPr b="0" lang="en-US" sz="2400" strike="noStrike" u="none">
                <a:solidFill>
                  <a:srgbClr val="f8f8f8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75" name=""/>
            <p:cNvSpPr/>
            <p:nvPr/>
          </p:nvSpPr>
          <p:spPr>
            <a:xfrm>
              <a:off x="5464080" y="4338720"/>
              <a:ext cx="238320" cy="65160"/>
            </a:xfrm>
            <a:custGeom>
              <a:avLst/>
              <a:gdLst/>
              <a:ahLst/>
              <a:rect l="l" t="t" r="r" b="b"/>
              <a:pathLst>
                <a:path w="119" h="42">
                  <a:moveTo>
                    <a:pt x="66" y="12"/>
                  </a:moveTo>
                  <a:lnTo>
                    <a:pt x="36" y="12"/>
                  </a:lnTo>
                  <a:lnTo>
                    <a:pt x="24" y="0"/>
                  </a:lnTo>
                  <a:lnTo>
                    <a:pt x="6" y="0"/>
                  </a:lnTo>
                  <a:lnTo>
                    <a:pt x="0" y="24"/>
                  </a:lnTo>
                  <a:lnTo>
                    <a:pt x="42" y="24"/>
                  </a:lnTo>
                  <a:lnTo>
                    <a:pt x="54" y="42"/>
                  </a:lnTo>
                  <a:lnTo>
                    <a:pt x="113" y="36"/>
                  </a:lnTo>
                  <a:lnTo>
                    <a:pt x="119" y="18"/>
                  </a:lnTo>
                  <a:lnTo>
                    <a:pt x="107" y="24"/>
                  </a:lnTo>
                  <a:lnTo>
                    <a:pt x="66" y="12"/>
                  </a:lnTo>
                  <a:close/>
                </a:path>
              </a:pathLst>
            </a:custGeom>
            <a:solidFill>
              <a:srgbClr val="00f008"/>
            </a:solidFill>
            <a:ln w="0">
              <a:solidFill>
                <a:srgbClr val="50505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tIns="19440" bIns="19440" anchor="t">
              <a:noAutofit/>
            </a:bodyPr>
            <a:p>
              <a:endParaRPr b="0" lang="en-US" sz="2400" strike="noStrike" u="none">
                <a:solidFill>
                  <a:srgbClr val="f8f8f8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76" name=""/>
            <p:cNvSpPr/>
            <p:nvPr/>
          </p:nvSpPr>
          <p:spPr>
            <a:xfrm>
              <a:off x="5829480" y="4264200"/>
              <a:ext cx="48960" cy="45720"/>
            </a:xfrm>
            <a:custGeom>
              <a:avLst/>
              <a:gdLst/>
              <a:ahLst/>
              <a:rect l="l" t="t" r="r" b="b"/>
              <a:pathLst>
                <a:path w="24" h="29">
                  <a:moveTo>
                    <a:pt x="18" y="24"/>
                  </a:moveTo>
                  <a:lnTo>
                    <a:pt x="24" y="0"/>
                  </a:lnTo>
                  <a:lnTo>
                    <a:pt x="0" y="18"/>
                  </a:lnTo>
                  <a:lnTo>
                    <a:pt x="0" y="29"/>
                  </a:lnTo>
                  <a:lnTo>
                    <a:pt x="18" y="24"/>
                  </a:lnTo>
                  <a:close/>
                </a:path>
              </a:pathLst>
            </a:custGeom>
            <a:solidFill>
              <a:srgbClr val="00f008"/>
            </a:solidFill>
            <a:ln w="0">
              <a:solidFill>
                <a:srgbClr val="50505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tIns="0" bIns="0" anchor="t">
              <a:noAutofit/>
            </a:bodyPr>
            <a:p>
              <a:endParaRPr b="0" lang="en-US" sz="2400" strike="noStrike" u="none">
                <a:solidFill>
                  <a:srgbClr val="f8f8f8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77" name=""/>
            <p:cNvSpPr/>
            <p:nvPr/>
          </p:nvSpPr>
          <p:spPr>
            <a:xfrm>
              <a:off x="5664240" y="4076640"/>
              <a:ext cx="23760" cy="36720"/>
            </a:xfrm>
            <a:custGeom>
              <a:avLst/>
              <a:gdLst/>
              <a:ahLst/>
              <a:rect l="l" t="t" r="r" b="b"/>
              <a:pathLst>
                <a:path w="12" h="24">
                  <a:moveTo>
                    <a:pt x="6" y="24"/>
                  </a:moveTo>
                  <a:lnTo>
                    <a:pt x="12" y="6"/>
                  </a:lnTo>
                  <a:lnTo>
                    <a:pt x="0" y="0"/>
                  </a:lnTo>
                  <a:lnTo>
                    <a:pt x="6" y="24"/>
                  </a:lnTo>
                  <a:close/>
                </a:path>
              </a:pathLst>
            </a:custGeom>
            <a:solidFill>
              <a:srgbClr val="00f008"/>
            </a:solidFill>
            <a:ln w="0">
              <a:solidFill>
                <a:srgbClr val="50505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tIns="-9000" bIns="-9000" anchor="t">
              <a:noAutofit/>
            </a:bodyPr>
            <a:p>
              <a:endParaRPr b="0" lang="en-US" sz="2400" strike="noStrike" u="none">
                <a:solidFill>
                  <a:srgbClr val="f8f8f8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78" name=""/>
            <p:cNvSpPr/>
            <p:nvPr/>
          </p:nvSpPr>
          <p:spPr>
            <a:xfrm>
              <a:off x="5664240" y="4010040"/>
              <a:ext cx="58680" cy="27000"/>
            </a:xfrm>
            <a:custGeom>
              <a:avLst/>
              <a:gdLst/>
              <a:ahLst/>
              <a:rect l="l" t="t" r="r" b="b"/>
              <a:pathLst>
                <a:path w="30" h="18">
                  <a:moveTo>
                    <a:pt x="30" y="18"/>
                  </a:moveTo>
                  <a:lnTo>
                    <a:pt x="18" y="0"/>
                  </a:lnTo>
                  <a:lnTo>
                    <a:pt x="0" y="12"/>
                  </a:lnTo>
                  <a:lnTo>
                    <a:pt x="30" y="18"/>
                  </a:lnTo>
                  <a:close/>
                </a:path>
              </a:pathLst>
            </a:custGeom>
            <a:solidFill>
              <a:srgbClr val="00f008"/>
            </a:solidFill>
            <a:ln w="0">
              <a:solidFill>
                <a:srgbClr val="50505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tIns="-18720" bIns="-18720" anchor="t">
              <a:noAutofit/>
            </a:bodyPr>
            <a:p>
              <a:endParaRPr b="0" lang="en-US" sz="2400" strike="noStrike" u="none">
                <a:solidFill>
                  <a:srgbClr val="f8f8f8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79" name=""/>
            <p:cNvSpPr/>
            <p:nvPr/>
          </p:nvSpPr>
          <p:spPr>
            <a:xfrm>
              <a:off x="5594400" y="3952800"/>
              <a:ext cx="25200" cy="17640"/>
            </a:xfrm>
            <a:custGeom>
              <a:avLst/>
              <a:gdLst/>
              <a:ahLst/>
              <a:rect l="l" t="t" r="r" b="b"/>
              <a:pathLst>
                <a:path w="12" h="12">
                  <a:moveTo>
                    <a:pt x="0" y="12"/>
                  </a:moveTo>
                  <a:lnTo>
                    <a:pt x="0" y="0"/>
                  </a:lnTo>
                  <a:lnTo>
                    <a:pt x="12" y="0"/>
                  </a:lnTo>
                  <a:lnTo>
                    <a:pt x="12" y="6"/>
                  </a:lnTo>
                  <a:lnTo>
                    <a:pt x="0" y="12"/>
                  </a:lnTo>
                  <a:close/>
                </a:path>
              </a:pathLst>
            </a:custGeom>
            <a:solidFill>
              <a:srgbClr val="00f008"/>
            </a:solidFill>
            <a:ln w="0">
              <a:solidFill>
                <a:srgbClr val="50505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tIns="-28080" bIns="-28080" anchor="t">
              <a:noAutofit/>
            </a:bodyPr>
            <a:p>
              <a:endParaRPr b="0" lang="en-US" sz="2400" strike="noStrike" u="none">
                <a:solidFill>
                  <a:srgbClr val="f8f8f8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80" name=""/>
            <p:cNvSpPr/>
            <p:nvPr/>
          </p:nvSpPr>
          <p:spPr>
            <a:xfrm>
              <a:off x="5548320" y="3875040"/>
              <a:ext cx="23760" cy="19080"/>
            </a:xfrm>
            <a:custGeom>
              <a:avLst/>
              <a:gdLst/>
              <a:ahLst/>
              <a:rect l="l" t="t" r="r" b="b"/>
              <a:pathLst>
                <a:path w="12" h="12">
                  <a:moveTo>
                    <a:pt x="6" y="12"/>
                  </a:moveTo>
                  <a:lnTo>
                    <a:pt x="12" y="0"/>
                  </a:lnTo>
                  <a:lnTo>
                    <a:pt x="0" y="6"/>
                  </a:lnTo>
                  <a:lnTo>
                    <a:pt x="6" y="12"/>
                  </a:lnTo>
                  <a:close/>
                </a:path>
              </a:pathLst>
            </a:custGeom>
            <a:solidFill>
              <a:srgbClr val="00f008"/>
            </a:solidFill>
            <a:ln w="0">
              <a:solidFill>
                <a:srgbClr val="50505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tIns="-26640" bIns="-26640" anchor="t">
              <a:noAutofit/>
            </a:bodyPr>
            <a:p>
              <a:endParaRPr b="0" lang="en-US" sz="2400" strike="noStrike" u="none">
                <a:solidFill>
                  <a:srgbClr val="f8f8f8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81" name=""/>
            <p:cNvSpPr/>
            <p:nvPr/>
          </p:nvSpPr>
          <p:spPr>
            <a:xfrm>
              <a:off x="5430960" y="4037040"/>
              <a:ext cx="128520" cy="95400"/>
            </a:xfrm>
            <a:custGeom>
              <a:avLst/>
              <a:gdLst/>
              <a:ahLst/>
              <a:rect l="l" t="t" r="r" b="b"/>
              <a:pathLst>
                <a:path w="66" h="60">
                  <a:moveTo>
                    <a:pt x="66" y="54"/>
                  </a:moveTo>
                  <a:lnTo>
                    <a:pt x="48" y="24"/>
                  </a:lnTo>
                  <a:lnTo>
                    <a:pt x="12" y="0"/>
                  </a:lnTo>
                  <a:lnTo>
                    <a:pt x="0" y="12"/>
                  </a:lnTo>
                  <a:lnTo>
                    <a:pt x="48" y="48"/>
                  </a:lnTo>
                  <a:lnTo>
                    <a:pt x="60" y="60"/>
                  </a:lnTo>
                  <a:lnTo>
                    <a:pt x="66" y="60"/>
                  </a:lnTo>
                  <a:lnTo>
                    <a:pt x="66" y="54"/>
                  </a:lnTo>
                  <a:close/>
                </a:path>
              </a:pathLst>
            </a:custGeom>
            <a:solidFill>
              <a:srgbClr val="00f008"/>
            </a:solidFill>
            <a:ln w="0">
              <a:solidFill>
                <a:srgbClr val="50505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f8f8f8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82" name=""/>
            <p:cNvSpPr/>
            <p:nvPr/>
          </p:nvSpPr>
          <p:spPr>
            <a:xfrm>
              <a:off x="3992400" y="3271680"/>
              <a:ext cx="1033560" cy="860760"/>
            </a:xfrm>
            <a:custGeom>
              <a:avLst/>
              <a:gdLst/>
              <a:ahLst/>
              <a:rect l="l" t="t" r="r" b="b"/>
              <a:pathLst>
                <a:path w="521" h="545">
                  <a:moveTo>
                    <a:pt x="306" y="96"/>
                  </a:moveTo>
                  <a:lnTo>
                    <a:pt x="317" y="90"/>
                  </a:lnTo>
                  <a:lnTo>
                    <a:pt x="306" y="78"/>
                  </a:lnTo>
                  <a:lnTo>
                    <a:pt x="300" y="54"/>
                  </a:lnTo>
                  <a:lnTo>
                    <a:pt x="294" y="54"/>
                  </a:lnTo>
                  <a:lnTo>
                    <a:pt x="306" y="36"/>
                  </a:lnTo>
                  <a:lnTo>
                    <a:pt x="252" y="24"/>
                  </a:lnTo>
                  <a:lnTo>
                    <a:pt x="234" y="0"/>
                  </a:lnTo>
                  <a:lnTo>
                    <a:pt x="162" y="12"/>
                  </a:lnTo>
                  <a:lnTo>
                    <a:pt x="162" y="30"/>
                  </a:lnTo>
                  <a:lnTo>
                    <a:pt x="150" y="30"/>
                  </a:lnTo>
                  <a:lnTo>
                    <a:pt x="150" y="48"/>
                  </a:lnTo>
                  <a:lnTo>
                    <a:pt x="114" y="36"/>
                  </a:lnTo>
                  <a:lnTo>
                    <a:pt x="102" y="72"/>
                  </a:lnTo>
                  <a:lnTo>
                    <a:pt x="78" y="48"/>
                  </a:lnTo>
                  <a:lnTo>
                    <a:pt x="48" y="72"/>
                  </a:lnTo>
                  <a:lnTo>
                    <a:pt x="12" y="78"/>
                  </a:lnTo>
                  <a:lnTo>
                    <a:pt x="0" y="84"/>
                  </a:lnTo>
                  <a:lnTo>
                    <a:pt x="18" y="114"/>
                  </a:lnTo>
                  <a:lnTo>
                    <a:pt x="0" y="138"/>
                  </a:lnTo>
                  <a:lnTo>
                    <a:pt x="6" y="144"/>
                  </a:lnTo>
                  <a:lnTo>
                    <a:pt x="18" y="179"/>
                  </a:lnTo>
                  <a:lnTo>
                    <a:pt x="36" y="185"/>
                  </a:lnTo>
                  <a:lnTo>
                    <a:pt x="36" y="203"/>
                  </a:lnTo>
                  <a:lnTo>
                    <a:pt x="60" y="197"/>
                  </a:lnTo>
                  <a:lnTo>
                    <a:pt x="90" y="168"/>
                  </a:lnTo>
                  <a:lnTo>
                    <a:pt x="150" y="197"/>
                  </a:lnTo>
                  <a:lnTo>
                    <a:pt x="168" y="251"/>
                  </a:lnTo>
                  <a:lnTo>
                    <a:pt x="198" y="293"/>
                  </a:lnTo>
                  <a:lnTo>
                    <a:pt x="216" y="293"/>
                  </a:lnTo>
                  <a:lnTo>
                    <a:pt x="282" y="359"/>
                  </a:lnTo>
                  <a:lnTo>
                    <a:pt x="306" y="359"/>
                  </a:lnTo>
                  <a:lnTo>
                    <a:pt x="335" y="395"/>
                  </a:lnTo>
                  <a:lnTo>
                    <a:pt x="359" y="395"/>
                  </a:lnTo>
                  <a:lnTo>
                    <a:pt x="365" y="419"/>
                  </a:lnTo>
                  <a:lnTo>
                    <a:pt x="383" y="431"/>
                  </a:lnTo>
                  <a:lnTo>
                    <a:pt x="395" y="425"/>
                  </a:lnTo>
                  <a:lnTo>
                    <a:pt x="419" y="497"/>
                  </a:lnTo>
                  <a:lnTo>
                    <a:pt x="401" y="509"/>
                  </a:lnTo>
                  <a:lnTo>
                    <a:pt x="395" y="533"/>
                  </a:lnTo>
                  <a:lnTo>
                    <a:pt x="395" y="545"/>
                  </a:lnTo>
                  <a:lnTo>
                    <a:pt x="413" y="545"/>
                  </a:lnTo>
                  <a:lnTo>
                    <a:pt x="431" y="521"/>
                  </a:lnTo>
                  <a:lnTo>
                    <a:pt x="437" y="497"/>
                  </a:lnTo>
                  <a:lnTo>
                    <a:pt x="455" y="485"/>
                  </a:lnTo>
                  <a:lnTo>
                    <a:pt x="455" y="461"/>
                  </a:lnTo>
                  <a:lnTo>
                    <a:pt x="431" y="443"/>
                  </a:lnTo>
                  <a:lnTo>
                    <a:pt x="443" y="407"/>
                  </a:lnTo>
                  <a:lnTo>
                    <a:pt x="461" y="401"/>
                  </a:lnTo>
                  <a:lnTo>
                    <a:pt x="491" y="419"/>
                  </a:lnTo>
                  <a:lnTo>
                    <a:pt x="515" y="437"/>
                  </a:lnTo>
                  <a:lnTo>
                    <a:pt x="521" y="425"/>
                  </a:lnTo>
                  <a:lnTo>
                    <a:pt x="491" y="389"/>
                  </a:lnTo>
                  <a:lnTo>
                    <a:pt x="407" y="347"/>
                  </a:lnTo>
                  <a:lnTo>
                    <a:pt x="413" y="323"/>
                  </a:lnTo>
                  <a:lnTo>
                    <a:pt x="413" y="317"/>
                  </a:lnTo>
                  <a:lnTo>
                    <a:pt x="371" y="323"/>
                  </a:lnTo>
                  <a:lnTo>
                    <a:pt x="353" y="305"/>
                  </a:lnTo>
                  <a:lnTo>
                    <a:pt x="323" y="275"/>
                  </a:lnTo>
                  <a:lnTo>
                    <a:pt x="300" y="215"/>
                  </a:lnTo>
                  <a:lnTo>
                    <a:pt x="252" y="185"/>
                  </a:lnTo>
                  <a:lnTo>
                    <a:pt x="246" y="156"/>
                  </a:lnTo>
                  <a:lnTo>
                    <a:pt x="252" y="138"/>
                  </a:lnTo>
                  <a:lnTo>
                    <a:pt x="246" y="126"/>
                  </a:lnTo>
                  <a:lnTo>
                    <a:pt x="246" y="108"/>
                  </a:lnTo>
                  <a:lnTo>
                    <a:pt x="288" y="84"/>
                  </a:lnTo>
                  <a:lnTo>
                    <a:pt x="300" y="84"/>
                  </a:lnTo>
                  <a:lnTo>
                    <a:pt x="306" y="96"/>
                  </a:lnTo>
                  <a:close/>
                </a:path>
              </a:pathLst>
            </a:custGeom>
            <a:solidFill>
              <a:srgbClr val="00f008"/>
            </a:solidFill>
            <a:ln w="0">
              <a:solidFill>
                <a:srgbClr val="50505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f8f8f8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83" name=""/>
            <p:cNvSpPr/>
            <p:nvPr/>
          </p:nvSpPr>
          <p:spPr>
            <a:xfrm>
              <a:off x="4124160" y="3828960"/>
              <a:ext cx="131760" cy="227160"/>
            </a:xfrm>
            <a:custGeom>
              <a:avLst/>
              <a:gdLst/>
              <a:ahLst/>
              <a:rect l="l" t="t" r="r" b="b"/>
              <a:pathLst>
                <a:path w="66" h="144">
                  <a:moveTo>
                    <a:pt x="42" y="0"/>
                  </a:moveTo>
                  <a:lnTo>
                    <a:pt x="54" y="12"/>
                  </a:lnTo>
                  <a:lnTo>
                    <a:pt x="66" y="36"/>
                  </a:lnTo>
                  <a:lnTo>
                    <a:pt x="66" y="114"/>
                  </a:lnTo>
                  <a:lnTo>
                    <a:pt x="54" y="126"/>
                  </a:lnTo>
                  <a:lnTo>
                    <a:pt x="48" y="120"/>
                  </a:lnTo>
                  <a:lnTo>
                    <a:pt x="24" y="144"/>
                  </a:lnTo>
                  <a:lnTo>
                    <a:pt x="12" y="120"/>
                  </a:lnTo>
                  <a:lnTo>
                    <a:pt x="12" y="84"/>
                  </a:lnTo>
                  <a:lnTo>
                    <a:pt x="0" y="24"/>
                  </a:lnTo>
                  <a:lnTo>
                    <a:pt x="18" y="30"/>
                  </a:lnTo>
                  <a:lnTo>
                    <a:pt x="42" y="0"/>
                  </a:lnTo>
                  <a:close/>
                </a:path>
              </a:pathLst>
            </a:custGeom>
            <a:solidFill>
              <a:srgbClr val="00f008"/>
            </a:solidFill>
            <a:ln w="0">
              <a:solidFill>
                <a:srgbClr val="50505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f8f8f8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84" name=""/>
            <p:cNvSpPr/>
            <p:nvPr/>
          </p:nvSpPr>
          <p:spPr>
            <a:xfrm>
              <a:off x="4505400" y="4103640"/>
              <a:ext cx="268200" cy="133560"/>
            </a:xfrm>
            <a:custGeom>
              <a:avLst/>
              <a:gdLst/>
              <a:ahLst/>
              <a:rect l="l" t="t" r="r" b="b"/>
              <a:pathLst>
                <a:path w="137" h="84">
                  <a:moveTo>
                    <a:pt x="137" y="0"/>
                  </a:moveTo>
                  <a:lnTo>
                    <a:pt x="113" y="48"/>
                  </a:lnTo>
                  <a:lnTo>
                    <a:pt x="119" y="72"/>
                  </a:lnTo>
                  <a:lnTo>
                    <a:pt x="113" y="84"/>
                  </a:lnTo>
                  <a:lnTo>
                    <a:pt x="95" y="84"/>
                  </a:lnTo>
                  <a:lnTo>
                    <a:pt x="77" y="72"/>
                  </a:lnTo>
                  <a:lnTo>
                    <a:pt x="6" y="36"/>
                  </a:lnTo>
                  <a:lnTo>
                    <a:pt x="0" y="18"/>
                  </a:lnTo>
                  <a:lnTo>
                    <a:pt x="6" y="6"/>
                  </a:lnTo>
                  <a:lnTo>
                    <a:pt x="30" y="6"/>
                  </a:lnTo>
                  <a:lnTo>
                    <a:pt x="48" y="18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rgbClr val="00f008"/>
            </a:solidFill>
            <a:ln w="0">
              <a:solidFill>
                <a:srgbClr val="50505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f8f8f8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85" name=""/>
            <p:cNvSpPr/>
            <p:nvPr/>
          </p:nvSpPr>
          <p:spPr>
            <a:xfrm>
              <a:off x="3897360" y="2951280"/>
              <a:ext cx="60120" cy="66600"/>
            </a:xfrm>
            <a:custGeom>
              <a:avLst/>
              <a:gdLst/>
              <a:ahLst/>
              <a:rect l="l" t="t" r="r" b="b"/>
              <a:pathLst>
                <a:path w="30" h="42">
                  <a:moveTo>
                    <a:pt x="6" y="36"/>
                  </a:moveTo>
                  <a:lnTo>
                    <a:pt x="30" y="42"/>
                  </a:lnTo>
                  <a:lnTo>
                    <a:pt x="30" y="30"/>
                  </a:lnTo>
                  <a:lnTo>
                    <a:pt x="18" y="0"/>
                  </a:lnTo>
                  <a:lnTo>
                    <a:pt x="0" y="18"/>
                  </a:lnTo>
                  <a:lnTo>
                    <a:pt x="6" y="36"/>
                  </a:lnTo>
                  <a:close/>
                </a:path>
              </a:pathLst>
            </a:custGeom>
            <a:solidFill>
              <a:srgbClr val="00f008"/>
            </a:solidFill>
            <a:ln w="0">
              <a:solidFill>
                <a:srgbClr val="50505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tIns="20880" bIns="20880" anchor="t">
              <a:noAutofit/>
            </a:bodyPr>
            <a:p>
              <a:endParaRPr b="0" lang="en-US" sz="2400" strike="noStrike" u="none">
                <a:solidFill>
                  <a:srgbClr val="f8f8f8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86" name=""/>
            <p:cNvSpPr/>
            <p:nvPr/>
          </p:nvSpPr>
          <p:spPr>
            <a:xfrm>
              <a:off x="3827520" y="2611440"/>
              <a:ext cx="36360" cy="28440"/>
            </a:xfrm>
            <a:custGeom>
              <a:avLst/>
              <a:gdLst/>
              <a:ahLst/>
              <a:rect l="l" t="t" r="r" b="b"/>
              <a:pathLst>
                <a:path w="18" h="18">
                  <a:moveTo>
                    <a:pt x="18" y="0"/>
                  </a:moveTo>
                  <a:lnTo>
                    <a:pt x="0" y="18"/>
                  </a:lnTo>
                  <a:lnTo>
                    <a:pt x="12" y="0"/>
                  </a:lnTo>
                  <a:lnTo>
                    <a:pt x="18" y="0"/>
                  </a:lnTo>
                  <a:close/>
                </a:path>
              </a:pathLst>
            </a:custGeom>
            <a:solidFill>
              <a:srgbClr val="00f008"/>
            </a:solidFill>
            <a:ln w="0">
              <a:solidFill>
                <a:srgbClr val="50505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tIns="-17280" bIns="-17280" anchor="t">
              <a:noAutofit/>
            </a:bodyPr>
            <a:p>
              <a:endParaRPr b="0" lang="en-US" sz="2400" strike="noStrike" u="none">
                <a:solidFill>
                  <a:srgbClr val="f8f8f8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87" name=""/>
            <p:cNvSpPr/>
            <p:nvPr/>
          </p:nvSpPr>
          <p:spPr>
            <a:xfrm>
              <a:off x="3708360" y="2583000"/>
              <a:ext cx="320760" cy="301320"/>
            </a:xfrm>
            <a:custGeom>
              <a:avLst/>
              <a:gdLst/>
              <a:ahLst/>
              <a:rect l="l" t="t" r="r" b="b"/>
              <a:pathLst>
                <a:path w="162" h="191">
                  <a:moveTo>
                    <a:pt x="72" y="42"/>
                  </a:moveTo>
                  <a:lnTo>
                    <a:pt x="78" y="54"/>
                  </a:lnTo>
                  <a:lnTo>
                    <a:pt x="72" y="60"/>
                  </a:lnTo>
                  <a:lnTo>
                    <a:pt x="72" y="78"/>
                  </a:lnTo>
                  <a:lnTo>
                    <a:pt x="90" y="84"/>
                  </a:lnTo>
                  <a:lnTo>
                    <a:pt x="84" y="66"/>
                  </a:lnTo>
                  <a:lnTo>
                    <a:pt x="96" y="42"/>
                  </a:lnTo>
                  <a:lnTo>
                    <a:pt x="90" y="42"/>
                  </a:lnTo>
                  <a:lnTo>
                    <a:pt x="90" y="18"/>
                  </a:lnTo>
                  <a:lnTo>
                    <a:pt x="144" y="0"/>
                  </a:lnTo>
                  <a:lnTo>
                    <a:pt x="162" y="18"/>
                  </a:lnTo>
                  <a:lnTo>
                    <a:pt x="150" y="48"/>
                  </a:lnTo>
                  <a:lnTo>
                    <a:pt x="138" y="60"/>
                  </a:lnTo>
                  <a:lnTo>
                    <a:pt x="156" y="84"/>
                  </a:lnTo>
                  <a:lnTo>
                    <a:pt x="138" y="114"/>
                  </a:lnTo>
                  <a:lnTo>
                    <a:pt x="114" y="108"/>
                  </a:lnTo>
                  <a:lnTo>
                    <a:pt x="114" y="191"/>
                  </a:lnTo>
                  <a:lnTo>
                    <a:pt x="96" y="185"/>
                  </a:lnTo>
                  <a:lnTo>
                    <a:pt x="96" y="161"/>
                  </a:lnTo>
                  <a:lnTo>
                    <a:pt x="72" y="149"/>
                  </a:lnTo>
                  <a:lnTo>
                    <a:pt x="18" y="161"/>
                  </a:lnTo>
                  <a:lnTo>
                    <a:pt x="0" y="149"/>
                  </a:lnTo>
                  <a:lnTo>
                    <a:pt x="42" y="149"/>
                  </a:lnTo>
                  <a:lnTo>
                    <a:pt x="24" y="137"/>
                  </a:lnTo>
                  <a:lnTo>
                    <a:pt x="66" y="126"/>
                  </a:lnTo>
                  <a:lnTo>
                    <a:pt x="42" y="126"/>
                  </a:lnTo>
                  <a:lnTo>
                    <a:pt x="36" y="114"/>
                  </a:lnTo>
                  <a:lnTo>
                    <a:pt x="72" y="42"/>
                  </a:lnTo>
                  <a:close/>
                </a:path>
              </a:pathLst>
            </a:custGeom>
            <a:solidFill>
              <a:srgbClr val="00f008"/>
            </a:solidFill>
            <a:ln w="0">
              <a:solidFill>
                <a:srgbClr val="50505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f8f8f8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88" name=""/>
            <p:cNvSpPr/>
            <p:nvPr/>
          </p:nvSpPr>
          <p:spPr>
            <a:xfrm>
              <a:off x="2593800" y="3763800"/>
              <a:ext cx="285840" cy="444600"/>
            </a:xfrm>
            <a:custGeom>
              <a:avLst/>
              <a:gdLst/>
              <a:ahLst/>
              <a:rect l="l" t="t" r="r" b="b"/>
              <a:pathLst>
                <a:path w="144" h="282">
                  <a:moveTo>
                    <a:pt x="30" y="18"/>
                  </a:moveTo>
                  <a:lnTo>
                    <a:pt x="36" y="66"/>
                  </a:lnTo>
                  <a:lnTo>
                    <a:pt x="0" y="192"/>
                  </a:lnTo>
                  <a:lnTo>
                    <a:pt x="12" y="210"/>
                  </a:lnTo>
                  <a:lnTo>
                    <a:pt x="36" y="204"/>
                  </a:lnTo>
                  <a:lnTo>
                    <a:pt x="24" y="282"/>
                  </a:lnTo>
                  <a:lnTo>
                    <a:pt x="90" y="276"/>
                  </a:lnTo>
                  <a:lnTo>
                    <a:pt x="90" y="252"/>
                  </a:lnTo>
                  <a:lnTo>
                    <a:pt x="114" y="228"/>
                  </a:lnTo>
                  <a:lnTo>
                    <a:pt x="96" y="204"/>
                  </a:lnTo>
                  <a:lnTo>
                    <a:pt x="108" y="174"/>
                  </a:lnTo>
                  <a:lnTo>
                    <a:pt x="96" y="144"/>
                  </a:lnTo>
                  <a:lnTo>
                    <a:pt x="114" y="126"/>
                  </a:lnTo>
                  <a:lnTo>
                    <a:pt x="114" y="108"/>
                  </a:lnTo>
                  <a:lnTo>
                    <a:pt x="120" y="60"/>
                  </a:lnTo>
                  <a:lnTo>
                    <a:pt x="144" y="30"/>
                  </a:lnTo>
                  <a:lnTo>
                    <a:pt x="132" y="12"/>
                  </a:lnTo>
                  <a:lnTo>
                    <a:pt x="66" y="12"/>
                  </a:lnTo>
                  <a:lnTo>
                    <a:pt x="60" y="0"/>
                  </a:lnTo>
                  <a:lnTo>
                    <a:pt x="30" y="18"/>
                  </a:lnTo>
                  <a:close/>
                </a:path>
              </a:pathLst>
            </a:custGeom>
            <a:solidFill>
              <a:srgbClr val="00f008"/>
            </a:solidFill>
            <a:ln w="0">
              <a:solidFill>
                <a:srgbClr val="50505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f8f8f8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89" name=""/>
            <p:cNvSpPr/>
            <p:nvPr/>
          </p:nvSpPr>
          <p:spPr>
            <a:xfrm>
              <a:off x="5167440" y="3149640"/>
              <a:ext cx="817560" cy="463680"/>
            </a:xfrm>
            <a:custGeom>
              <a:avLst/>
              <a:gdLst/>
              <a:ahLst/>
              <a:rect l="l" t="t" r="r" b="b"/>
              <a:pathLst>
                <a:path w="413" h="293">
                  <a:moveTo>
                    <a:pt x="0" y="138"/>
                  </a:moveTo>
                  <a:lnTo>
                    <a:pt x="42" y="126"/>
                  </a:lnTo>
                  <a:lnTo>
                    <a:pt x="78" y="42"/>
                  </a:lnTo>
                  <a:lnTo>
                    <a:pt x="114" y="18"/>
                  </a:lnTo>
                  <a:lnTo>
                    <a:pt x="192" y="18"/>
                  </a:lnTo>
                  <a:lnTo>
                    <a:pt x="210" y="30"/>
                  </a:lnTo>
                  <a:lnTo>
                    <a:pt x="287" y="0"/>
                  </a:lnTo>
                  <a:lnTo>
                    <a:pt x="317" y="30"/>
                  </a:lnTo>
                  <a:lnTo>
                    <a:pt x="347" y="96"/>
                  </a:lnTo>
                  <a:lnTo>
                    <a:pt x="353" y="180"/>
                  </a:lnTo>
                  <a:lnTo>
                    <a:pt x="371" y="192"/>
                  </a:lnTo>
                  <a:lnTo>
                    <a:pt x="413" y="186"/>
                  </a:lnTo>
                  <a:lnTo>
                    <a:pt x="413" y="222"/>
                  </a:lnTo>
                  <a:lnTo>
                    <a:pt x="389" y="240"/>
                  </a:lnTo>
                  <a:lnTo>
                    <a:pt x="395" y="222"/>
                  </a:lnTo>
                  <a:lnTo>
                    <a:pt x="383" y="216"/>
                  </a:lnTo>
                  <a:lnTo>
                    <a:pt x="377" y="281"/>
                  </a:lnTo>
                  <a:lnTo>
                    <a:pt x="299" y="263"/>
                  </a:lnTo>
                  <a:lnTo>
                    <a:pt x="233" y="293"/>
                  </a:lnTo>
                  <a:lnTo>
                    <a:pt x="126" y="281"/>
                  </a:lnTo>
                  <a:lnTo>
                    <a:pt x="120" y="275"/>
                  </a:lnTo>
                  <a:lnTo>
                    <a:pt x="126" y="263"/>
                  </a:lnTo>
                  <a:lnTo>
                    <a:pt x="114" y="263"/>
                  </a:lnTo>
                  <a:lnTo>
                    <a:pt x="102" y="246"/>
                  </a:lnTo>
                  <a:lnTo>
                    <a:pt x="108" y="240"/>
                  </a:lnTo>
                  <a:lnTo>
                    <a:pt x="102" y="228"/>
                  </a:lnTo>
                  <a:lnTo>
                    <a:pt x="96" y="240"/>
                  </a:lnTo>
                  <a:lnTo>
                    <a:pt x="60" y="216"/>
                  </a:lnTo>
                  <a:lnTo>
                    <a:pt x="54" y="198"/>
                  </a:lnTo>
                  <a:lnTo>
                    <a:pt x="42" y="192"/>
                  </a:lnTo>
                  <a:lnTo>
                    <a:pt x="24" y="156"/>
                  </a:lnTo>
                  <a:lnTo>
                    <a:pt x="0" y="138"/>
                  </a:lnTo>
                  <a:close/>
                </a:path>
              </a:pathLst>
            </a:custGeom>
            <a:solidFill>
              <a:srgbClr val="00f008"/>
            </a:solidFill>
            <a:ln w="0">
              <a:solidFill>
                <a:srgbClr val="50505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f8f8f8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90" name=""/>
            <p:cNvSpPr/>
            <p:nvPr/>
          </p:nvSpPr>
          <p:spPr>
            <a:xfrm>
              <a:off x="4575240" y="3290760"/>
              <a:ext cx="258840" cy="125640"/>
            </a:xfrm>
            <a:custGeom>
              <a:avLst/>
              <a:gdLst/>
              <a:ahLst/>
              <a:rect l="l" t="t" r="r" b="b"/>
              <a:pathLst>
                <a:path w="131" h="78">
                  <a:moveTo>
                    <a:pt x="131" y="12"/>
                  </a:moveTo>
                  <a:lnTo>
                    <a:pt x="125" y="24"/>
                  </a:lnTo>
                  <a:lnTo>
                    <a:pt x="95" y="36"/>
                  </a:lnTo>
                  <a:lnTo>
                    <a:pt x="83" y="78"/>
                  </a:lnTo>
                  <a:lnTo>
                    <a:pt x="47" y="72"/>
                  </a:lnTo>
                  <a:lnTo>
                    <a:pt x="23" y="78"/>
                  </a:lnTo>
                  <a:lnTo>
                    <a:pt x="12" y="66"/>
                  </a:lnTo>
                  <a:lnTo>
                    <a:pt x="6" y="42"/>
                  </a:lnTo>
                  <a:lnTo>
                    <a:pt x="0" y="42"/>
                  </a:lnTo>
                  <a:lnTo>
                    <a:pt x="12" y="24"/>
                  </a:lnTo>
                  <a:lnTo>
                    <a:pt x="47" y="30"/>
                  </a:lnTo>
                  <a:lnTo>
                    <a:pt x="119" y="0"/>
                  </a:lnTo>
                  <a:lnTo>
                    <a:pt x="131" y="12"/>
                  </a:lnTo>
                  <a:lnTo>
                    <a:pt x="131" y="12"/>
                  </a:lnTo>
                  <a:close/>
                </a:path>
              </a:pathLst>
            </a:custGeom>
            <a:solidFill>
              <a:srgbClr val="00f008"/>
            </a:solidFill>
            <a:ln w="0">
              <a:solidFill>
                <a:srgbClr val="50505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f8f8f8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91" name=""/>
            <p:cNvSpPr/>
            <p:nvPr/>
          </p:nvSpPr>
          <p:spPr>
            <a:xfrm>
              <a:off x="4599000" y="3309840"/>
              <a:ext cx="509400" cy="397080"/>
            </a:xfrm>
            <a:custGeom>
              <a:avLst/>
              <a:gdLst/>
              <a:ahLst/>
              <a:rect l="l" t="t" r="r" b="b"/>
              <a:pathLst>
                <a:path w="257" h="251">
                  <a:moveTo>
                    <a:pt x="155" y="203"/>
                  </a:moveTo>
                  <a:lnTo>
                    <a:pt x="209" y="245"/>
                  </a:lnTo>
                  <a:lnTo>
                    <a:pt x="203" y="251"/>
                  </a:lnTo>
                  <a:lnTo>
                    <a:pt x="185" y="239"/>
                  </a:lnTo>
                  <a:lnTo>
                    <a:pt x="149" y="227"/>
                  </a:lnTo>
                  <a:lnTo>
                    <a:pt x="173" y="227"/>
                  </a:lnTo>
                  <a:lnTo>
                    <a:pt x="143" y="203"/>
                  </a:lnTo>
                  <a:lnTo>
                    <a:pt x="107" y="197"/>
                  </a:lnTo>
                  <a:lnTo>
                    <a:pt x="65" y="161"/>
                  </a:lnTo>
                  <a:lnTo>
                    <a:pt x="77" y="150"/>
                  </a:lnTo>
                  <a:lnTo>
                    <a:pt x="65" y="138"/>
                  </a:lnTo>
                  <a:lnTo>
                    <a:pt x="53" y="102"/>
                  </a:lnTo>
                  <a:lnTo>
                    <a:pt x="41" y="90"/>
                  </a:lnTo>
                  <a:lnTo>
                    <a:pt x="29" y="90"/>
                  </a:lnTo>
                  <a:lnTo>
                    <a:pt x="17" y="120"/>
                  </a:lnTo>
                  <a:lnTo>
                    <a:pt x="11" y="114"/>
                  </a:lnTo>
                  <a:lnTo>
                    <a:pt x="0" y="96"/>
                  </a:lnTo>
                  <a:lnTo>
                    <a:pt x="0" y="72"/>
                  </a:lnTo>
                  <a:lnTo>
                    <a:pt x="11" y="66"/>
                  </a:lnTo>
                  <a:lnTo>
                    <a:pt x="35" y="60"/>
                  </a:lnTo>
                  <a:lnTo>
                    <a:pt x="71" y="66"/>
                  </a:lnTo>
                  <a:lnTo>
                    <a:pt x="83" y="24"/>
                  </a:lnTo>
                  <a:lnTo>
                    <a:pt x="113" y="12"/>
                  </a:lnTo>
                  <a:lnTo>
                    <a:pt x="119" y="0"/>
                  </a:lnTo>
                  <a:lnTo>
                    <a:pt x="119" y="0"/>
                  </a:lnTo>
                  <a:lnTo>
                    <a:pt x="185" y="60"/>
                  </a:lnTo>
                  <a:lnTo>
                    <a:pt x="221" y="48"/>
                  </a:lnTo>
                  <a:lnTo>
                    <a:pt x="233" y="84"/>
                  </a:lnTo>
                  <a:lnTo>
                    <a:pt x="257" y="96"/>
                  </a:lnTo>
                  <a:lnTo>
                    <a:pt x="245" y="96"/>
                  </a:lnTo>
                  <a:lnTo>
                    <a:pt x="239" y="108"/>
                  </a:lnTo>
                  <a:lnTo>
                    <a:pt x="233" y="114"/>
                  </a:lnTo>
                  <a:lnTo>
                    <a:pt x="221" y="96"/>
                  </a:lnTo>
                  <a:lnTo>
                    <a:pt x="143" y="84"/>
                  </a:lnTo>
                  <a:lnTo>
                    <a:pt x="113" y="96"/>
                  </a:lnTo>
                  <a:lnTo>
                    <a:pt x="101" y="78"/>
                  </a:lnTo>
                  <a:lnTo>
                    <a:pt x="89" y="108"/>
                  </a:lnTo>
                  <a:lnTo>
                    <a:pt x="101" y="120"/>
                  </a:lnTo>
                  <a:lnTo>
                    <a:pt x="155" y="203"/>
                  </a:lnTo>
                  <a:close/>
                </a:path>
              </a:pathLst>
            </a:custGeom>
            <a:solidFill>
              <a:srgbClr val="00f008"/>
            </a:solidFill>
            <a:ln w="0">
              <a:solidFill>
                <a:srgbClr val="50505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f8f8f8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92" name=""/>
            <p:cNvSpPr/>
            <p:nvPr/>
          </p:nvSpPr>
          <p:spPr>
            <a:xfrm>
              <a:off x="4773600" y="3433680"/>
              <a:ext cx="344520" cy="263520"/>
            </a:xfrm>
            <a:custGeom>
              <a:avLst/>
              <a:gdLst/>
              <a:ahLst/>
              <a:rect l="l" t="t" r="r" b="b"/>
              <a:pathLst>
                <a:path w="174" h="167">
                  <a:moveTo>
                    <a:pt x="66" y="125"/>
                  </a:moveTo>
                  <a:lnTo>
                    <a:pt x="12" y="42"/>
                  </a:lnTo>
                  <a:lnTo>
                    <a:pt x="0" y="30"/>
                  </a:lnTo>
                  <a:lnTo>
                    <a:pt x="12" y="0"/>
                  </a:lnTo>
                  <a:lnTo>
                    <a:pt x="24" y="18"/>
                  </a:lnTo>
                  <a:lnTo>
                    <a:pt x="54" y="6"/>
                  </a:lnTo>
                  <a:lnTo>
                    <a:pt x="132" y="18"/>
                  </a:lnTo>
                  <a:lnTo>
                    <a:pt x="144" y="36"/>
                  </a:lnTo>
                  <a:lnTo>
                    <a:pt x="150" y="30"/>
                  </a:lnTo>
                  <a:lnTo>
                    <a:pt x="168" y="36"/>
                  </a:lnTo>
                  <a:lnTo>
                    <a:pt x="150" y="66"/>
                  </a:lnTo>
                  <a:lnTo>
                    <a:pt x="174" y="83"/>
                  </a:lnTo>
                  <a:lnTo>
                    <a:pt x="168" y="89"/>
                  </a:lnTo>
                  <a:lnTo>
                    <a:pt x="156" y="89"/>
                  </a:lnTo>
                  <a:lnTo>
                    <a:pt x="168" y="107"/>
                  </a:lnTo>
                  <a:lnTo>
                    <a:pt x="156" y="113"/>
                  </a:lnTo>
                  <a:lnTo>
                    <a:pt x="144" y="113"/>
                  </a:lnTo>
                  <a:lnTo>
                    <a:pt x="150" y="125"/>
                  </a:lnTo>
                  <a:lnTo>
                    <a:pt x="132" y="113"/>
                  </a:lnTo>
                  <a:lnTo>
                    <a:pt x="126" y="119"/>
                  </a:lnTo>
                  <a:lnTo>
                    <a:pt x="132" y="137"/>
                  </a:lnTo>
                  <a:lnTo>
                    <a:pt x="120" y="149"/>
                  </a:lnTo>
                  <a:lnTo>
                    <a:pt x="120" y="167"/>
                  </a:lnTo>
                  <a:lnTo>
                    <a:pt x="66" y="125"/>
                  </a:lnTo>
                  <a:close/>
                </a:path>
              </a:pathLst>
            </a:custGeom>
            <a:solidFill>
              <a:srgbClr val="00f008"/>
            </a:solidFill>
            <a:ln w="0">
              <a:solidFill>
                <a:srgbClr val="50505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f8f8f8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93" name=""/>
            <p:cNvSpPr/>
            <p:nvPr/>
          </p:nvSpPr>
          <p:spPr>
            <a:xfrm>
              <a:off x="5035680" y="3367080"/>
              <a:ext cx="369720" cy="385920"/>
            </a:xfrm>
            <a:custGeom>
              <a:avLst/>
              <a:gdLst/>
              <a:ahLst/>
              <a:rect l="l" t="t" r="r" b="b"/>
              <a:pathLst>
                <a:path w="186" h="245">
                  <a:moveTo>
                    <a:pt x="18" y="72"/>
                  </a:moveTo>
                  <a:lnTo>
                    <a:pt x="24" y="60"/>
                  </a:lnTo>
                  <a:lnTo>
                    <a:pt x="36" y="60"/>
                  </a:lnTo>
                  <a:lnTo>
                    <a:pt x="12" y="48"/>
                  </a:lnTo>
                  <a:lnTo>
                    <a:pt x="0" y="12"/>
                  </a:lnTo>
                  <a:lnTo>
                    <a:pt x="42" y="0"/>
                  </a:lnTo>
                  <a:lnTo>
                    <a:pt x="66" y="0"/>
                  </a:lnTo>
                  <a:lnTo>
                    <a:pt x="90" y="18"/>
                  </a:lnTo>
                  <a:lnTo>
                    <a:pt x="108" y="54"/>
                  </a:lnTo>
                  <a:lnTo>
                    <a:pt x="120" y="60"/>
                  </a:lnTo>
                  <a:lnTo>
                    <a:pt x="126" y="78"/>
                  </a:lnTo>
                  <a:lnTo>
                    <a:pt x="162" y="102"/>
                  </a:lnTo>
                  <a:lnTo>
                    <a:pt x="168" y="90"/>
                  </a:lnTo>
                  <a:lnTo>
                    <a:pt x="174" y="102"/>
                  </a:lnTo>
                  <a:lnTo>
                    <a:pt x="168" y="108"/>
                  </a:lnTo>
                  <a:lnTo>
                    <a:pt x="180" y="125"/>
                  </a:lnTo>
                  <a:lnTo>
                    <a:pt x="168" y="125"/>
                  </a:lnTo>
                  <a:lnTo>
                    <a:pt x="162" y="143"/>
                  </a:lnTo>
                  <a:lnTo>
                    <a:pt x="168" y="161"/>
                  </a:lnTo>
                  <a:lnTo>
                    <a:pt x="186" y="191"/>
                  </a:lnTo>
                  <a:lnTo>
                    <a:pt x="168" y="215"/>
                  </a:lnTo>
                  <a:lnTo>
                    <a:pt x="168" y="227"/>
                  </a:lnTo>
                  <a:lnTo>
                    <a:pt x="120" y="227"/>
                  </a:lnTo>
                  <a:lnTo>
                    <a:pt x="90" y="245"/>
                  </a:lnTo>
                  <a:lnTo>
                    <a:pt x="66" y="221"/>
                  </a:lnTo>
                  <a:lnTo>
                    <a:pt x="54" y="215"/>
                  </a:lnTo>
                  <a:lnTo>
                    <a:pt x="54" y="203"/>
                  </a:lnTo>
                  <a:lnTo>
                    <a:pt x="60" y="209"/>
                  </a:lnTo>
                  <a:lnTo>
                    <a:pt x="66" y="197"/>
                  </a:lnTo>
                  <a:lnTo>
                    <a:pt x="24" y="161"/>
                  </a:lnTo>
                  <a:lnTo>
                    <a:pt x="24" y="155"/>
                  </a:lnTo>
                  <a:lnTo>
                    <a:pt x="36" y="149"/>
                  </a:lnTo>
                  <a:lnTo>
                    <a:pt x="24" y="131"/>
                  </a:lnTo>
                  <a:lnTo>
                    <a:pt x="36" y="131"/>
                  </a:lnTo>
                  <a:lnTo>
                    <a:pt x="42" y="125"/>
                  </a:lnTo>
                  <a:lnTo>
                    <a:pt x="18" y="108"/>
                  </a:lnTo>
                  <a:lnTo>
                    <a:pt x="36" y="78"/>
                  </a:lnTo>
                  <a:lnTo>
                    <a:pt x="18" y="72"/>
                  </a:lnTo>
                  <a:close/>
                </a:path>
              </a:pathLst>
            </a:custGeom>
            <a:solidFill>
              <a:srgbClr val="00f008"/>
            </a:solidFill>
            <a:ln w="0">
              <a:solidFill>
                <a:srgbClr val="50505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f8f8f8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94" name=""/>
            <p:cNvSpPr/>
            <p:nvPr/>
          </p:nvSpPr>
          <p:spPr>
            <a:xfrm>
              <a:off x="5000760" y="3613320"/>
              <a:ext cx="166680" cy="169560"/>
            </a:xfrm>
            <a:custGeom>
              <a:avLst/>
              <a:gdLst/>
              <a:ahLst/>
              <a:rect l="l" t="t" r="r" b="b"/>
              <a:pathLst>
                <a:path w="84" h="108">
                  <a:moveTo>
                    <a:pt x="0" y="66"/>
                  </a:moveTo>
                  <a:lnTo>
                    <a:pt x="0" y="60"/>
                  </a:lnTo>
                  <a:lnTo>
                    <a:pt x="48" y="108"/>
                  </a:lnTo>
                  <a:lnTo>
                    <a:pt x="54" y="72"/>
                  </a:lnTo>
                  <a:lnTo>
                    <a:pt x="66" y="60"/>
                  </a:lnTo>
                  <a:lnTo>
                    <a:pt x="72" y="60"/>
                  </a:lnTo>
                  <a:lnTo>
                    <a:pt x="72" y="48"/>
                  </a:lnTo>
                  <a:lnTo>
                    <a:pt x="78" y="54"/>
                  </a:lnTo>
                  <a:lnTo>
                    <a:pt x="84" y="42"/>
                  </a:lnTo>
                  <a:lnTo>
                    <a:pt x="42" y="6"/>
                  </a:lnTo>
                  <a:lnTo>
                    <a:pt x="42" y="0"/>
                  </a:lnTo>
                  <a:lnTo>
                    <a:pt x="30" y="0"/>
                  </a:lnTo>
                  <a:lnTo>
                    <a:pt x="36" y="12"/>
                  </a:lnTo>
                  <a:lnTo>
                    <a:pt x="18" y="0"/>
                  </a:lnTo>
                  <a:lnTo>
                    <a:pt x="12" y="6"/>
                  </a:lnTo>
                  <a:lnTo>
                    <a:pt x="18" y="24"/>
                  </a:lnTo>
                  <a:lnTo>
                    <a:pt x="6" y="36"/>
                  </a:lnTo>
                  <a:lnTo>
                    <a:pt x="6" y="54"/>
                  </a:lnTo>
                  <a:lnTo>
                    <a:pt x="0" y="66"/>
                  </a:lnTo>
                  <a:close/>
                </a:path>
              </a:pathLst>
            </a:custGeom>
            <a:solidFill>
              <a:srgbClr val="00f008"/>
            </a:solidFill>
            <a:ln w="0">
              <a:solidFill>
                <a:srgbClr val="50505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f8f8f8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95" name=""/>
            <p:cNvSpPr/>
            <p:nvPr/>
          </p:nvSpPr>
          <p:spPr>
            <a:xfrm>
              <a:off x="2606760" y="3613320"/>
              <a:ext cx="1101600" cy="690480"/>
            </a:xfrm>
            <a:custGeom>
              <a:avLst/>
              <a:gdLst/>
              <a:ahLst/>
              <a:rect l="l" t="t" r="r" b="b"/>
              <a:pathLst>
                <a:path w="557" h="438">
                  <a:moveTo>
                    <a:pt x="330" y="18"/>
                  </a:moveTo>
                  <a:lnTo>
                    <a:pt x="378" y="54"/>
                  </a:lnTo>
                  <a:lnTo>
                    <a:pt x="426" y="60"/>
                  </a:lnTo>
                  <a:lnTo>
                    <a:pt x="450" y="54"/>
                  </a:lnTo>
                  <a:lnTo>
                    <a:pt x="468" y="60"/>
                  </a:lnTo>
                  <a:lnTo>
                    <a:pt x="480" y="78"/>
                  </a:lnTo>
                  <a:lnTo>
                    <a:pt x="480" y="72"/>
                  </a:lnTo>
                  <a:lnTo>
                    <a:pt x="498" y="78"/>
                  </a:lnTo>
                  <a:lnTo>
                    <a:pt x="545" y="78"/>
                  </a:lnTo>
                  <a:lnTo>
                    <a:pt x="557" y="84"/>
                  </a:lnTo>
                  <a:lnTo>
                    <a:pt x="545" y="114"/>
                  </a:lnTo>
                  <a:lnTo>
                    <a:pt x="444" y="168"/>
                  </a:lnTo>
                  <a:lnTo>
                    <a:pt x="396" y="252"/>
                  </a:lnTo>
                  <a:lnTo>
                    <a:pt x="402" y="276"/>
                  </a:lnTo>
                  <a:lnTo>
                    <a:pt x="420" y="282"/>
                  </a:lnTo>
                  <a:lnTo>
                    <a:pt x="414" y="294"/>
                  </a:lnTo>
                  <a:lnTo>
                    <a:pt x="390" y="312"/>
                  </a:lnTo>
                  <a:lnTo>
                    <a:pt x="378" y="354"/>
                  </a:lnTo>
                  <a:lnTo>
                    <a:pt x="354" y="354"/>
                  </a:lnTo>
                  <a:lnTo>
                    <a:pt x="324" y="396"/>
                  </a:lnTo>
                  <a:lnTo>
                    <a:pt x="222" y="396"/>
                  </a:lnTo>
                  <a:lnTo>
                    <a:pt x="174" y="438"/>
                  </a:lnTo>
                  <a:lnTo>
                    <a:pt x="144" y="426"/>
                  </a:lnTo>
                  <a:lnTo>
                    <a:pt x="120" y="378"/>
                  </a:lnTo>
                  <a:lnTo>
                    <a:pt x="84" y="372"/>
                  </a:lnTo>
                  <a:lnTo>
                    <a:pt x="84" y="348"/>
                  </a:lnTo>
                  <a:lnTo>
                    <a:pt x="108" y="324"/>
                  </a:lnTo>
                  <a:lnTo>
                    <a:pt x="90" y="300"/>
                  </a:lnTo>
                  <a:lnTo>
                    <a:pt x="102" y="270"/>
                  </a:lnTo>
                  <a:lnTo>
                    <a:pt x="90" y="240"/>
                  </a:lnTo>
                  <a:lnTo>
                    <a:pt x="108" y="222"/>
                  </a:lnTo>
                  <a:lnTo>
                    <a:pt x="108" y="204"/>
                  </a:lnTo>
                  <a:lnTo>
                    <a:pt x="114" y="156"/>
                  </a:lnTo>
                  <a:lnTo>
                    <a:pt x="138" y="126"/>
                  </a:lnTo>
                  <a:lnTo>
                    <a:pt x="126" y="108"/>
                  </a:lnTo>
                  <a:lnTo>
                    <a:pt x="60" y="108"/>
                  </a:lnTo>
                  <a:lnTo>
                    <a:pt x="54" y="96"/>
                  </a:lnTo>
                  <a:lnTo>
                    <a:pt x="24" y="114"/>
                  </a:lnTo>
                  <a:lnTo>
                    <a:pt x="30" y="78"/>
                  </a:lnTo>
                  <a:lnTo>
                    <a:pt x="24" y="84"/>
                  </a:lnTo>
                  <a:lnTo>
                    <a:pt x="18" y="72"/>
                  </a:lnTo>
                  <a:lnTo>
                    <a:pt x="24" y="60"/>
                  </a:lnTo>
                  <a:lnTo>
                    <a:pt x="0" y="42"/>
                  </a:lnTo>
                  <a:lnTo>
                    <a:pt x="18" y="24"/>
                  </a:lnTo>
                  <a:lnTo>
                    <a:pt x="42" y="24"/>
                  </a:lnTo>
                  <a:lnTo>
                    <a:pt x="54" y="0"/>
                  </a:lnTo>
                  <a:lnTo>
                    <a:pt x="330" y="18"/>
                  </a:lnTo>
                  <a:close/>
                </a:path>
              </a:pathLst>
            </a:custGeom>
            <a:solidFill>
              <a:srgbClr val="00f008"/>
            </a:solidFill>
            <a:ln w="0">
              <a:solidFill>
                <a:srgbClr val="50505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f8f8f8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96" name=""/>
            <p:cNvSpPr/>
            <p:nvPr/>
          </p:nvSpPr>
          <p:spPr>
            <a:xfrm>
              <a:off x="3530520" y="4037040"/>
              <a:ext cx="25560" cy="19080"/>
            </a:xfrm>
            <a:custGeom>
              <a:avLst/>
              <a:gdLst/>
              <a:ahLst/>
              <a:rect l="l" t="t" r="r" b="b"/>
              <a:pathLst>
                <a:path w="12" h="12">
                  <a:moveTo>
                    <a:pt x="12" y="0"/>
                  </a:moveTo>
                  <a:lnTo>
                    <a:pt x="6" y="12"/>
                  </a:lnTo>
                  <a:lnTo>
                    <a:pt x="0" y="6"/>
                  </a:lnTo>
                  <a:lnTo>
                    <a:pt x="12" y="0"/>
                  </a:lnTo>
                  <a:close/>
                </a:path>
              </a:pathLst>
            </a:custGeom>
            <a:solidFill>
              <a:srgbClr val="00f008"/>
            </a:solidFill>
            <a:ln w="0">
              <a:solidFill>
                <a:srgbClr val="50505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tIns="-26640" bIns="-26640" anchor="t">
              <a:noAutofit/>
            </a:bodyPr>
            <a:p>
              <a:endParaRPr b="0" lang="en-US" sz="2400" strike="noStrike" u="none">
                <a:solidFill>
                  <a:srgbClr val="f8f8f8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97" name=""/>
            <p:cNvSpPr/>
            <p:nvPr/>
          </p:nvSpPr>
          <p:spPr>
            <a:xfrm>
              <a:off x="3755880" y="3952800"/>
              <a:ext cx="36720" cy="9720"/>
            </a:xfrm>
            <a:custGeom>
              <a:avLst/>
              <a:gdLst/>
              <a:ahLst/>
              <a:rect l="l" t="t" r="r" b="b"/>
              <a:pathLst>
                <a:path w="18" h="6">
                  <a:moveTo>
                    <a:pt x="12" y="0"/>
                  </a:moveTo>
                  <a:lnTo>
                    <a:pt x="18" y="6"/>
                  </a:lnTo>
                  <a:lnTo>
                    <a:pt x="0" y="0"/>
                  </a:lnTo>
                  <a:lnTo>
                    <a:pt x="12" y="0"/>
                  </a:lnTo>
                  <a:close/>
                </a:path>
              </a:pathLst>
            </a:custGeom>
            <a:solidFill>
              <a:srgbClr val="00f008"/>
            </a:solidFill>
            <a:ln w="0">
              <a:solidFill>
                <a:srgbClr val="50505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tIns="-36000" bIns="-36000" anchor="t">
              <a:noAutofit/>
            </a:bodyPr>
            <a:p>
              <a:endParaRPr b="0" lang="en-US" sz="2400" strike="noStrike" u="none">
                <a:solidFill>
                  <a:srgbClr val="f8f8f8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98" name=""/>
            <p:cNvSpPr/>
            <p:nvPr/>
          </p:nvSpPr>
          <p:spPr>
            <a:xfrm>
              <a:off x="3625920" y="3952800"/>
              <a:ext cx="82440" cy="65160"/>
            </a:xfrm>
            <a:custGeom>
              <a:avLst/>
              <a:gdLst/>
              <a:ahLst/>
              <a:rect l="l" t="t" r="r" b="b"/>
              <a:pathLst>
                <a:path w="42" h="42">
                  <a:moveTo>
                    <a:pt x="36" y="0"/>
                  </a:moveTo>
                  <a:lnTo>
                    <a:pt x="36" y="12"/>
                  </a:lnTo>
                  <a:lnTo>
                    <a:pt x="42" y="18"/>
                  </a:lnTo>
                  <a:lnTo>
                    <a:pt x="30" y="42"/>
                  </a:lnTo>
                  <a:lnTo>
                    <a:pt x="0" y="24"/>
                  </a:lnTo>
                  <a:lnTo>
                    <a:pt x="36" y="0"/>
                  </a:lnTo>
                  <a:close/>
                </a:path>
              </a:pathLst>
            </a:custGeom>
            <a:solidFill>
              <a:srgbClr val="00f008"/>
            </a:solidFill>
            <a:ln w="0">
              <a:solidFill>
                <a:srgbClr val="50505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tIns="19440" bIns="19440" anchor="t">
              <a:noAutofit/>
            </a:bodyPr>
            <a:p>
              <a:endParaRPr b="0" lang="en-US" sz="2400" strike="noStrike" u="none">
                <a:solidFill>
                  <a:srgbClr val="f8f8f8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99" name=""/>
            <p:cNvSpPr/>
            <p:nvPr/>
          </p:nvSpPr>
          <p:spPr>
            <a:xfrm>
              <a:off x="3840120" y="1476360"/>
              <a:ext cx="676440" cy="530280"/>
            </a:xfrm>
            <a:custGeom>
              <a:avLst/>
              <a:gdLst/>
              <a:ahLst/>
              <a:rect l="l" t="t" r="r" b="b"/>
              <a:pathLst>
                <a:path w="541" h="523">
                  <a:moveTo>
                    <a:pt x="16" y="0"/>
                  </a:moveTo>
                  <a:lnTo>
                    <a:pt x="19" y="0"/>
                  </a:lnTo>
                  <a:lnTo>
                    <a:pt x="9" y="28"/>
                  </a:lnTo>
                  <a:lnTo>
                    <a:pt x="19" y="38"/>
                  </a:lnTo>
                  <a:lnTo>
                    <a:pt x="9" y="75"/>
                  </a:lnTo>
                  <a:lnTo>
                    <a:pt x="9" y="112"/>
                  </a:lnTo>
                  <a:lnTo>
                    <a:pt x="95" y="112"/>
                  </a:lnTo>
                  <a:lnTo>
                    <a:pt x="104" y="75"/>
                  </a:lnTo>
                  <a:lnTo>
                    <a:pt x="104" y="103"/>
                  </a:lnTo>
                  <a:lnTo>
                    <a:pt x="142" y="103"/>
                  </a:lnTo>
                  <a:lnTo>
                    <a:pt x="180" y="56"/>
                  </a:lnTo>
                  <a:lnTo>
                    <a:pt x="161" y="103"/>
                  </a:lnTo>
                  <a:lnTo>
                    <a:pt x="190" y="94"/>
                  </a:lnTo>
                  <a:lnTo>
                    <a:pt x="152" y="112"/>
                  </a:lnTo>
                  <a:lnTo>
                    <a:pt x="152" y="140"/>
                  </a:lnTo>
                  <a:lnTo>
                    <a:pt x="133" y="150"/>
                  </a:lnTo>
                  <a:lnTo>
                    <a:pt x="123" y="112"/>
                  </a:lnTo>
                  <a:lnTo>
                    <a:pt x="9" y="140"/>
                  </a:lnTo>
                  <a:lnTo>
                    <a:pt x="19" y="150"/>
                  </a:lnTo>
                  <a:lnTo>
                    <a:pt x="19" y="168"/>
                  </a:lnTo>
                  <a:lnTo>
                    <a:pt x="0" y="159"/>
                  </a:lnTo>
                  <a:lnTo>
                    <a:pt x="19" y="187"/>
                  </a:lnTo>
                  <a:lnTo>
                    <a:pt x="47" y="178"/>
                  </a:lnTo>
                  <a:lnTo>
                    <a:pt x="19" y="224"/>
                  </a:lnTo>
                  <a:lnTo>
                    <a:pt x="19" y="252"/>
                  </a:lnTo>
                  <a:lnTo>
                    <a:pt x="38" y="234"/>
                  </a:lnTo>
                  <a:lnTo>
                    <a:pt x="47" y="252"/>
                  </a:lnTo>
                  <a:lnTo>
                    <a:pt x="38" y="271"/>
                  </a:lnTo>
                  <a:lnTo>
                    <a:pt x="38" y="280"/>
                  </a:lnTo>
                  <a:lnTo>
                    <a:pt x="95" y="196"/>
                  </a:lnTo>
                  <a:lnTo>
                    <a:pt x="142" y="196"/>
                  </a:lnTo>
                  <a:lnTo>
                    <a:pt x="114" y="224"/>
                  </a:lnTo>
                  <a:lnTo>
                    <a:pt x="104" y="206"/>
                  </a:lnTo>
                  <a:lnTo>
                    <a:pt x="57" y="290"/>
                  </a:lnTo>
                  <a:lnTo>
                    <a:pt x="95" y="299"/>
                  </a:lnTo>
                  <a:lnTo>
                    <a:pt x="19" y="346"/>
                  </a:lnTo>
                  <a:lnTo>
                    <a:pt x="19" y="355"/>
                  </a:lnTo>
                  <a:lnTo>
                    <a:pt x="95" y="336"/>
                  </a:lnTo>
                  <a:lnTo>
                    <a:pt x="66" y="411"/>
                  </a:lnTo>
                  <a:lnTo>
                    <a:pt x="47" y="402"/>
                  </a:lnTo>
                  <a:lnTo>
                    <a:pt x="38" y="439"/>
                  </a:lnTo>
                  <a:lnTo>
                    <a:pt x="95" y="495"/>
                  </a:lnTo>
                  <a:lnTo>
                    <a:pt x="123" y="486"/>
                  </a:lnTo>
                  <a:lnTo>
                    <a:pt x="114" y="523"/>
                  </a:lnTo>
                  <a:lnTo>
                    <a:pt x="190" y="523"/>
                  </a:lnTo>
                  <a:lnTo>
                    <a:pt x="285" y="458"/>
                  </a:lnTo>
                  <a:lnTo>
                    <a:pt x="323" y="392"/>
                  </a:lnTo>
                  <a:lnTo>
                    <a:pt x="361" y="402"/>
                  </a:lnTo>
                  <a:lnTo>
                    <a:pt x="380" y="364"/>
                  </a:lnTo>
                  <a:lnTo>
                    <a:pt x="361" y="308"/>
                  </a:lnTo>
                  <a:lnTo>
                    <a:pt x="389" y="327"/>
                  </a:lnTo>
                  <a:lnTo>
                    <a:pt x="380" y="290"/>
                  </a:lnTo>
                  <a:lnTo>
                    <a:pt x="389" y="280"/>
                  </a:lnTo>
                  <a:lnTo>
                    <a:pt x="398" y="374"/>
                  </a:lnTo>
                  <a:lnTo>
                    <a:pt x="427" y="392"/>
                  </a:lnTo>
                  <a:lnTo>
                    <a:pt x="436" y="430"/>
                  </a:lnTo>
                  <a:lnTo>
                    <a:pt x="455" y="411"/>
                  </a:lnTo>
                  <a:lnTo>
                    <a:pt x="465" y="364"/>
                  </a:lnTo>
                  <a:lnTo>
                    <a:pt x="455" y="327"/>
                  </a:lnTo>
                  <a:lnTo>
                    <a:pt x="474" y="280"/>
                  </a:lnTo>
                  <a:lnTo>
                    <a:pt x="512" y="252"/>
                  </a:lnTo>
                  <a:lnTo>
                    <a:pt x="522" y="196"/>
                  </a:lnTo>
                  <a:lnTo>
                    <a:pt x="493" y="140"/>
                  </a:lnTo>
                  <a:lnTo>
                    <a:pt x="541" y="84"/>
                  </a:lnTo>
                  <a:lnTo>
                    <a:pt x="514" y="0"/>
                  </a:lnTo>
                </a:path>
              </a:pathLst>
            </a:custGeom>
            <a:solidFill>
              <a:srgbClr val="00f008"/>
            </a:solidFill>
            <a:ln w="0">
              <a:solidFill>
                <a:srgbClr val="50505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f8f8f8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00" name=""/>
            <p:cNvSpPr/>
            <p:nvPr/>
          </p:nvSpPr>
          <p:spPr>
            <a:xfrm>
              <a:off x="4375080" y="1476360"/>
              <a:ext cx="662040" cy="870120"/>
            </a:xfrm>
            <a:custGeom>
              <a:avLst/>
              <a:gdLst/>
              <a:ahLst/>
              <a:rect l="l" t="t" r="r" b="b"/>
              <a:pathLst>
                <a:path w="530" h="858">
                  <a:moveTo>
                    <a:pt x="78" y="0"/>
                  </a:moveTo>
                  <a:lnTo>
                    <a:pt x="114" y="84"/>
                  </a:lnTo>
                  <a:lnTo>
                    <a:pt x="66" y="140"/>
                  </a:lnTo>
                  <a:lnTo>
                    <a:pt x="95" y="196"/>
                  </a:lnTo>
                  <a:lnTo>
                    <a:pt x="85" y="252"/>
                  </a:lnTo>
                  <a:lnTo>
                    <a:pt x="47" y="281"/>
                  </a:lnTo>
                  <a:lnTo>
                    <a:pt x="28" y="327"/>
                  </a:lnTo>
                  <a:lnTo>
                    <a:pt x="38" y="365"/>
                  </a:lnTo>
                  <a:lnTo>
                    <a:pt x="28" y="411"/>
                  </a:lnTo>
                  <a:lnTo>
                    <a:pt x="9" y="430"/>
                  </a:lnTo>
                  <a:lnTo>
                    <a:pt x="0" y="393"/>
                  </a:lnTo>
                  <a:lnTo>
                    <a:pt x="0" y="411"/>
                  </a:lnTo>
                  <a:lnTo>
                    <a:pt x="0" y="467"/>
                  </a:lnTo>
                  <a:lnTo>
                    <a:pt x="19" y="495"/>
                  </a:lnTo>
                  <a:lnTo>
                    <a:pt x="28" y="486"/>
                  </a:lnTo>
                  <a:lnTo>
                    <a:pt x="38" y="495"/>
                  </a:lnTo>
                  <a:lnTo>
                    <a:pt x="19" y="523"/>
                  </a:lnTo>
                  <a:lnTo>
                    <a:pt x="38" y="523"/>
                  </a:lnTo>
                  <a:lnTo>
                    <a:pt x="38" y="559"/>
                  </a:lnTo>
                  <a:lnTo>
                    <a:pt x="57" y="559"/>
                  </a:lnTo>
                  <a:lnTo>
                    <a:pt x="47" y="615"/>
                  </a:lnTo>
                  <a:lnTo>
                    <a:pt x="123" y="718"/>
                  </a:lnTo>
                  <a:lnTo>
                    <a:pt x="104" y="737"/>
                  </a:lnTo>
                  <a:lnTo>
                    <a:pt x="114" y="755"/>
                  </a:lnTo>
                  <a:lnTo>
                    <a:pt x="95" y="765"/>
                  </a:lnTo>
                  <a:lnTo>
                    <a:pt x="123" y="830"/>
                  </a:lnTo>
                  <a:lnTo>
                    <a:pt x="114" y="858"/>
                  </a:lnTo>
                  <a:lnTo>
                    <a:pt x="207" y="858"/>
                  </a:lnTo>
                  <a:lnTo>
                    <a:pt x="226" y="774"/>
                  </a:lnTo>
                  <a:lnTo>
                    <a:pt x="330" y="765"/>
                  </a:lnTo>
                  <a:lnTo>
                    <a:pt x="378" y="606"/>
                  </a:lnTo>
                  <a:lnTo>
                    <a:pt x="368" y="542"/>
                  </a:lnTo>
                  <a:lnTo>
                    <a:pt x="387" y="542"/>
                  </a:lnTo>
                  <a:lnTo>
                    <a:pt x="387" y="495"/>
                  </a:lnTo>
                  <a:lnTo>
                    <a:pt x="359" y="477"/>
                  </a:lnTo>
                  <a:lnTo>
                    <a:pt x="387" y="467"/>
                  </a:lnTo>
                  <a:lnTo>
                    <a:pt x="349" y="458"/>
                  </a:lnTo>
                  <a:lnTo>
                    <a:pt x="406" y="439"/>
                  </a:lnTo>
                  <a:lnTo>
                    <a:pt x="444" y="393"/>
                  </a:lnTo>
                  <a:lnTo>
                    <a:pt x="463" y="411"/>
                  </a:lnTo>
                  <a:lnTo>
                    <a:pt x="492" y="383"/>
                  </a:lnTo>
                  <a:lnTo>
                    <a:pt x="492" y="365"/>
                  </a:lnTo>
                  <a:lnTo>
                    <a:pt x="520" y="355"/>
                  </a:lnTo>
                  <a:lnTo>
                    <a:pt x="425" y="365"/>
                  </a:lnTo>
                  <a:lnTo>
                    <a:pt x="359" y="337"/>
                  </a:lnTo>
                  <a:lnTo>
                    <a:pt x="406" y="327"/>
                  </a:lnTo>
                  <a:lnTo>
                    <a:pt x="463" y="355"/>
                  </a:lnTo>
                  <a:lnTo>
                    <a:pt x="511" y="327"/>
                  </a:lnTo>
                  <a:lnTo>
                    <a:pt x="530" y="281"/>
                  </a:lnTo>
                  <a:lnTo>
                    <a:pt x="501" y="234"/>
                  </a:lnTo>
                  <a:lnTo>
                    <a:pt x="511" y="224"/>
                  </a:lnTo>
                  <a:lnTo>
                    <a:pt x="444" y="178"/>
                  </a:lnTo>
                  <a:lnTo>
                    <a:pt x="397" y="243"/>
                  </a:lnTo>
                  <a:lnTo>
                    <a:pt x="349" y="252"/>
                  </a:lnTo>
                  <a:lnTo>
                    <a:pt x="416" y="206"/>
                  </a:lnTo>
                  <a:lnTo>
                    <a:pt x="406" y="56"/>
                  </a:lnTo>
                  <a:lnTo>
                    <a:pt x="416" y="28"/>
                  </a:lnTo>
                  <a:lnTo>
                    <a:pt x="435" y="38"/>
                  </a:lnTo>
                  <a:lnTo>
                    <a:pt x="447" y="0"/>
                  </a:lnTo>
                  <a:lnTo>
                    <a:pt x="78" y="0"/>
                  </a:lnTo>
                  <a:close/>
                </a:path>
              </a:pathLst>
            </a:custGeom>
            <a:solidFill>
              <a:srgbClr val="00f008"/>
            </a:solidFill>
            <a:ln w="0">
              <a:solidFill>
                <a:srgbClr val="50505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f8f8f8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01" name=""/>
            <p:cNvSpPr/>
            <p:nvPr/>
          </p:nvSpPr>
          <p:spPr>
            <a:xfrm>
              <a:off x="4989600" y="2035080"/>
              <a:ext cx="71280" cy="111240"/>
            </a:xfrm>
            <a:custGeom>
              <a:avLst/>
              <a:gdLst/>
              <a:ahLst/>
              <a:rect l="l" t="t" r="r" b="b"/>
              <a:pathLst>
                <a:path w="36" h="72">
                  <a:moveTo>
                    <a:pt x="0" y="72"/>
                  </a:moveTo>
                  <a:lnTo>
                    <a:pt x="30" y="36"/>
                  </a:lnTo>
                  <a:lnTo>
                    <a:pt x="24" y="12"/>
                  </a:lnTo>
                  <a:lnTo>
                    <a:pt x="36" y="0"/>
                  </a:lnTo>
                  <a:lnTo>
                    <a:pt x="18" y="0"/>
                  </a:lnTo>
                  <a:lnTo>
                    <a:pt x="0" y="24"/>
                  </a:lnTo>
                  <a:lnTo>
                    <a:pt x="0" y="72"/>
                  </a:lnTo>
                  <a:close/>
                </a:path>
              </a:pathLst>
            </a:custGeom>
            <a:solidFill>
              <a:srgbClr val="00f008"/>
            </a:solidFill>
            <a:ln w="0">
              <a:solidFill>
                <a:srgbClr val="50505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f8f8f8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02" name=""/>
            <p:cNvSpPr/>
            <p:nvPr/>
          </p:nvSpPr>
          <p:spPr>
            <a:xfrm>
              <a:off x="4821120" y="2146320"/>
              <a:ext cx="50760" cy="95400"/>
            </a:xfrm>
            <a:custGeom>
              <a:avLst/>
              <a:gdLst/>
              <a:ahLst/>
              <a:rect l="l" t="t" r="r" b="b"/>
              <a:pathLst>
                <a:path w="24" h="60">
                  <a:moveTo>
                    <a:pt x="0" y="60"/>
                  </a:moveTo>
                  <a:lnTo>
                    <a:pt x="24" y="0"/>
                  </a:lnTo>
                  <a:lnTo>
                    <a:pt x="6" y="24"/>
                  </a:lnTo>
                  <a:lnTo>
                    <a:pt x="0" y="60"/>
                  </a:lnTo>
                  <a:close/>
                </a:path>
              </a:pathLst>
            </a:custGeom>
            <a:solidFill>
              <a:srgbClr val="00f008"/>
            </a:solidFill>
            <a:ln w="0">
              <a:solidFill>
                <a:srgbClr val="50505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f8f8f8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03" name=""/>
            <p:cNvSpPr/>
            <p:nvPr/>
          </p:nvSpPr>
          <p:spPr>
            <a:xfrm>
              <a:off x="3933720" y="3214800"/>
              <a:ext cx="381240" cy="180720"/>
            </a:xfrm>
            <a:custGeom>
              <a:avLst/>
              <a:gdLst/>
              <a:ahLst/>
              <a:rect l="l" t="t" r="r" b="b"/>
              <a:pathLst>
                <a:path w="192" h="114">
                  <a:moveTo>
                    <a:pt x="66" y="0"/>
                  </a:moveTo>
                  <a:lnTo>
                    <a:pt x="120" y="0"/>
                  </a:lnTo>
                  <a:lnTo>
                    <a:pt x="150" y="12"/>
                  </a:lnTo>
                  <a:lnTo>
                    <a:pt x="162" y="42"/>
                  </a:lnTo>
                  <a:lnTo>
                    <a:pt x="192" y="48"/>
                  </a:lnTo>
                  <a:lnTo>
                    <a:pt x="192" y="66"/>
                  </a:lnTo>
                  <a:lnTo>
                    <a:pt x="180" y="66"/>
                  </a:lnTo>
                  <a:lnTo>
                    <a:pt x="180" y="84"/>
                  </a:lnTo>
                  <a:lnTo>
                    <a:pt x="144" y="72"/>
                  </a:lnTo>
                  <a:lnTo>
                    <a:pt x="132" y="108"/>
                  </a:lnTo>
                  <a:lnTo>
                    <a:pt x="108" y="84"/>
                  </a:lnTo>
                  <a:lnTo>
                    <a:pt x="78" y="108"/>
                  </a:lnTo>
                  <a:lnTo>
                    <a:pt x="42" y="114"/>
                  </a:lnTo>
                  <a:lnTo>
                    <a:pt x="30" y="84"/>
                  </a:lnTo>
                  <a:lnTo>
                    <a:pt x="18" y="84"/>
                  </a:lnTo>
                  <a:lnTo>
                    <a:pt x="0" y="96"/>
                  </a:lnTo>
                  <a:lnTo>
                    <a:pt x="0" y="78"/>
                  </a:lnTo>
                  <a:lnTo>
                    <a:pt x="42" y="6"/>
                  </a:lnTo>
                  <a:lnTo>
                    <a:pt x="66" y="0"/>
                  </a:lnTo>
                  <a:close/>
                </a:path>
              </a:pathLst>
            </a:custGeom>
            <a:solidFill>
              <a:srgbClr val="00f008"/>
            </a:solidFill>
            <a:ln w="0">
              <a:solidFill>
                <a:srgbClr val="50505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f8f8f8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04" name=""/>
            <p:cNvSpPr/>
            <p:nvPr/>
          </p:nvSpPr>
          <p:spPr>
            <a:xfrm>
              <a:off x="4670280" y="3462480"/>
              <a:ext cx="22320" cy="28440"/>
            </a:xfrm>
            <a:custGeom>
              <a:avLst/>
              <a:gdLst/>
              <a:ahLst/>
              <a:rect l="l" t="t" r="r" b="b"/>
              <a:pathLst>
                <a:path w="12" h="18">
                  <a:moveTo>
                    <a:pt x="0" y="0"/>
                  </a:moveTo>
                  <a:lnTo>
                    <a:pt x="12" y="18"/>
                  </a:lnTo>
                  <a:lnTo>
                    <a:pt x="0" y="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f008"/>
            </a:solidFill>
            <a:ln w="0">
              <a:solidFill>
                <a:srgbClr val="50505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tIns="-17280" bIns="-17280" anchor="t">
              <a:noAutofit/>
            </a:bodyPr>
            <a:p>
              <a:endParaRPr b="0" lang="en-US" sz="2400" strike="noStrike" u="none">
                <a:solidFill>
                  <a:srgbClr val="f8f8f8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05" name=""/>
            <p:cNvSpPr/>
            <p:nvPr/>
          </p:nvSpPr>
          <p:spPr>
            <a:xfrm>
              <a:off x="2998800" y="2844720"/>
              <a:ext cx="1114560" cy="890640"/>
            </a:xfrm>
            <a:custGeom>
              <a:avLst/>
              <a:gdLst/>
              <a:ahLst/>
              <a:rect l="l" t="t" r="r" b="b"/>
              <a:pathLst>
                <a:path w="563" h="563">
                  <a:moveTo>
                    <a:pt x="335" y="0"/>
                  </a:moveTo>
                  <a:lnTo>
                    <a:pt x="335" y="18"/>
                  </a:lnTo>
                  <a:lnTo>
                    <a:pt x="383" y="54"/>
                  </a:lnTo>
                  <a:lnTo>
                    <a:pt x="395" y="78"/>
                  </a:lnTo>
                  <a:lnTo>
                    <a:pt x="425" y="66"/>
                  </a:lnTo>
                  <a:lnTo>
                    <a:pt x="425" y="96"/>
                  </a:lnTo>
                  <a:lnTo>
                    <a:pt x="461" y="102"/>
                  </a:lnTo>
                  <a:lnTo>
                    <a:pt x="485" y="108"/>
                  </a:lnTo>
                  <a:lnTo>
                    <a:pt x="503" y="132"/>
                  </a:lnTo>
                  <a:lnTo>
                    <a:pt x="563" y="144"/>
                  </a:lnTo>
                  <a:lnTo>
                    <a:pt x="539" y="204"/>
                  </a:lnTo>
                  <a:lnTo>
                    <a:pt x="539" y="234"/>
                  </a:lnTo>
                  <a:lnTo>
                    <a:pt x="515" y="240"/>
                  </a:lnTo>
                  <a:lnTo>
                    <a:pt x="473" y="312"/>
                  </a:lnTo>
                  <a:lnTo>
                    <a:pt x="473" y="330"/>
                  </a:lnTo>
                  <a:lnTo>
                    <a:pt x="491" y="318"/>
                  </a:lnTo>
                  <a:lnTo>
                    <a:pt x="503" y="318"/>
                  </a:lnTo>
                  <a:lnTo>
                    <a:pt x="515" y="348"/>
                  </a:lnTo>
                  <a:lnTo>
                    <a:pt x="503" y="354"/>
                  </a:lnTo>
                  <a:lnTo>
                    <a:pt x="521" y="384"/>
                  </a:lnTo>
                  <a:lnTo>
                    <a:pt x="503" y="408"/>
                  </a:lnTo>
                  <a:lnTo>
                    <a:pt x="509" y="414"/>
                  </a:lnTo>
                  <a:lnTo>
                    <a:pt x="521" y="449"/>
                  </a:lnTo>
                  <a:lnTo>
                    <a:pt x="539" y="455"/>
                  </a:lnTo>
                  <a:lnTo>
                    <a:pt x="539" y="473"/>
                  </a:lnTo>
                  <a:lnTo>
                    <a:pt x="479" y="521"/>
                  </a:lnTo>
                  <a:lnTo>
                    <a:pt x="431" y="503"/>
                  </a:lnTo>
                  <a:lnTo>
                    <a:pt x="383" y="491"/>
                  </a:lnTo>
                  <a:lnTo>
                    <a:pt x="353" y="515"/>
                  </a:lnTo>
                  <a:lnTo>
                    <a:pt x="347" y="533"/>
                  </a:lnTo>
                  <a:lnTo>
                    <a:pt x="347" y="563"/>
                  </a:lnTo>
                  <a:lnTo>
                    <a:pt x="300" y="563"/>
                  </a:lnTo>
                  <a:lnTo>
                    <a:pt x="282" y="557"/>
                  </a:lnTo>
                  <a:lnTo>
                    <a:pt x="270" y="545"/>
                  </a:lnTo>
                  <a:lnTo>
                    <a:pt x="252" y="539"/>
                  </a:lnTo>
                  <a:lnTo>
                    <a:pt x="228" y="545"/>
                  </a:lnTo>
                  <a:lnTo>
                    <a:pt x="180" y="539"/>
                  </a:lnTo>
                  <a:lnTo>
                    <a:pt x="132" y="503"/>
                  </a:lnTo>
                  <a:lnTo>
                    <a:pt x="156" y="491"/>
                  </a:lnTo>
                  <a:lnTo>
                    <a:pt x="168" y="420"/>
                  </a:lnTo>
                  <a:lnTo>
                    <a:pt x="162" y="420"/>
                  </a:lnTo>
                  <a:lnTo>
                    <a:pt x="168" y="372"/>
                  </a:lnTo>
                  <a:lnTo>
                    <a:pt x="180" y="390"/>
                  </a:lnTo>
                  <a:lnTo>
                    <a:pt x="162" y="354"/>
                  </a:lnTo>
                  <a:lnTo>
                    <a:pt x="162" y="324"/>
                  </a:lnTo>
                  <a:lnTo>
                    <a:pt x="132" y="306"/>
                  </a:lnTo>
                  <a:lnTo>
                    <a:pt x="120" y="288"/>
                  </a:lnTo>
                  <a:lnTo>
                    <a:pt x="120" y="264"/>
                  </a:lnTo>
                  <a:lnTo>
                    <a:pt x="138" y="264"/>
                  </a:lnTo>
                  <a:lnTo>
                    <a:pt x="102" y="258"/>
                  </a:lnTo>
                  <a:lnTo>
                    <a:pt x="102" y="246"/>
                  </a:lnTo>
                  <a:lnTo>
                    <a:pt x="36" y="222"/>
                  </a:lnTo>
                  <a:lnTo>
                    <a:pt x="24" y="228"/>
                  </a:lnTo>
                  <a:lnTo>
                    <a:pt x="6" y="210"/>
                  </a:lnTo>
                  <a:lnTo>
                    <a:pt x="18" y="204"/>
                  </a:lnTo>
                  <a:lnTo>
                    <a:pt x="12" y="198"/>
                  </a:lnTo>
                  <a:lnTo>
                    <a:pt x="18" y="186"/>
                  </a:lnTo>
                  <a:lnTo>
                    <a:pt x="0" y="192"/>
                  </a:lnTo>
                  <a:lnTo>
                    <a:pt x="6" y="174"/>
                  </a:lnTo>
                  <a:lnTo>
                    <a:pt x="60" y="156"/>
                  </a:lnTo>
                  <a:lnTo>
                    <a:pt x="96" y="174"/>
                  </a:lnTo>
                  <a:lnTo>
                    <a:pt x="150" y="174"/>
                  </a:lnTo>
                  <a:lnTo>
                    <a:pt x="132" y="96"/>
                  </a:lnTo>
                  <a:lnTo>
                    <a:pt x="156" y="102"/>
                  </a:lnTo>
                  <a:lnTo>
                    <a:pt x="168" y="120"/>
                  </a:lnTo>
                  <a:lnTo>
                    <a:pt x="234" y="114"/>
                  </a:lnTo>
                  <a:lnTo>
                    <a:pt x="222" y="114"/>
                  </a:lnTo>
                  <a:lnTo>
                    <a:pt x="228" y="96"/>
                  </a:lnTo>
                  <a:lnTo>
                    <a:pt x="282" y="60"/>
                  </a:lnTo>
                  <a:lnTo>
                    <a:pt x="288" y="18"/>
                  </a:lnTo>
                  <a:lnTo>
                    <a:pt x="335" y="0"/>
                  </a:lnTo>
                  <a:close/>
                </a:path>
              </a:pathLst>
            </a:custGeom>
            <a:solidFill>
              <a:srgbClr val="00f008"/>
            </a:solidFill>
            <a:ln w="0">
              <a:solidFill>
                <a:srgbClr val="50505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f8f8f8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06" name=""/>
            <p:cNvSpPr/>
            <p:nvPr/>
          </p:nvSpPr>
          <p:spPr>
            <a:xfrm>
              <a:off x="4160880" y="3668760"/>
              <a:ext cx="82440" cy="160200"/>
            </a:xfrm>
            <a:custGeom>
              <a:avLst/>
              <a:gdLst/>
              <a:ahLst/>
              <a:rect l="l" t="t" r="r" b="b"/>
              <a:pathLst>
                <a:path w="42" h="102">
                  <a:moveTo>
                    <a:pt x="30" y="0"/>
                  </a:moveTo>
                  <a:lnTo>
                    <a:pt x="42" y="48"/>
                  </a:lnTo>
                  <a:lnTo>
                    <a:pt x="30" y="102"/>
                  </a:lnTo>
                  <a:lnTo>
                    <a:pt x="6" y="78"/>
                  </a:lnTo>
                  <a:lnTo>
                    <a:pt x="0" y="36"/>
                  </a:lnTo>
                  <a:lnTo>
                    <a:pt x="6" y="24"/>
                  </a:lnTo>
                  <a:lnTo>
                    <a:pt x="30" y="18"/>
                  </a:lnTo>
                  <a:lnTo>
                    <a:pt x="30" y="0"/>
                  </a:lnTo>
                  <a:close/>
                </a:path>
              </a:pathLst>
            </a:custGeom>
            <a:solidFill>
              <a:srgbClr val="00f008"/>
            </a:solidFill>
            <a:ln w="0">
              <a:solidFill>
                <a:srgbClr val="50505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f8f8f8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07" name=""/>
            <p:cNvSpPr/>
            <p:nvPr/>
          </p:nvSpPr>
          <p:spPr>
            <a:xfrm>
              <a:off x="5688000" y="3763800"/>
              <a:ext cx="260280" cy="177840"/>
            </a:xfrm>
            <a:custGeom>
              <a:avLst/>
              <a:gdLst/>
              <a:ahLst/>
              <a:rect l="l" t="t" r="r" b="b"/>
              <a:pathLst>
                <a:path w="132" h="114">
                  <a:moveTo>
                    <a:pt x="84" y="6"/>
                  </a:moveTo>
                  <a:lnTo>
                    <a:pt x="48" y="0"/>
                  </a:lnTo>
                  <a:lnTo>
                    <a:pt x="6" y="18"/>
                  </a:lnTo>
                  <a:lnTo>
                    <a:pt x="18" y="36"/>
                  </a:lnTo>
                  <a:lnTo>
                    <a:pt x="0" y="78"/>
                  </a:lnTo>
                  <a:lnTo>
                    <a:pt x="24" y="84"/>
                  </a:lnTo>
                  <a:lnTo>
                    <a:pt x="6" y="96"/>
                  </a:lnTo>
                  <a:lnTo>
                    <a:pt x="6" y="114"/>
                  </a:lnTo>
                  <a:lnTo>
                    <a:pt x="66" y="60"/>
                  </a:lnTo>
                  <a:lnTo>
                    <a:pt x="120" y="60"/>
                  </a:lnTo>
                  <a:lnTo>
                    <a:pt x="132" y="48"/>
                  </a:lnTo>
                  <a:lnTo>
                    <a:pt x="90" y="30"/>
                  </a:lnTo>
                  <a:lnTo>
                    <a:pt x="84" y="6"/>
                  </a:lnTo>
                  <a:close/>
                </a:path>
              </a:pathLst>
            </a:custGeom>
            <a:solidFill>
              <a:srgbClr val="00f008"/>
            </a:solidFill>
            <a:ln w="0">
              <a:solidFill>
                <a:srgbClr val="50505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f8f8f8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08" name=""/>
            <p:cNvSpPr/>
            <p:nvPr/>
          </p:nvSpPr>
          <p:spPr>
            <a:xfrm>
              <a:off x="5357880" y="1703520"/>
              <a:ext cx="34920" cy="37800"/>
            </a:xfrm>
            <a:custGeom>
              <a:avLst/>
              <a:gdLst/>
              <a:ahLst/>
              <a:rect l="l" t="t" r="r" b="b"/>
              <a:pathLst>
                <a:path w="18" h="24">
                  <a:moveTo>
                    <a:pt x="6" y="24"/>
                  </a:moveTo>
                  <a:lnTo>
                    <a:pt x="18" y="0"/>
                  </a:lnTo>
                  <a:lnTo>
                    <a:pt x="0" y="24"/>
                  </a:lnTo>
                  <a:lnTo>
                    <a:pt x="6" y="24"/>
                  </a:lnTo>
                  <a:close/>
                </a:path>
              </a:pathLst>
            </a:custGeom>
            <a:solidFill>
              <a:srgbClr val="00f008"/>
            </a:solidFill>
            <a:ln w="0">
              <a:solidFill>
                <a:srgbClr val="50505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tIns="-7920" bIns="-7920" anchor="t">
              <a:noAutofit/>
            </a:bodyPr>
            <a:p>
              <a:endParaRPr b="0" lang="en-US" sz="2400" strike="noStrike" u="none">
                <a:solidFill>
                  <a:srgbClr val="f8f8f8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09" name=""/>
            <p:cNvSpPr/>
            <p:nvPr/>
          </p:nvSpPr>
          <p:spPr>
            <a:xfrm>
              <a:off x="5118120" y="1693800"/>
              <a:ext cx="36360" cy="47520"/>
            </a:xfrm>
            <a:custGeom>
              <a:avLst/>
              <a:gdLst/>
              <a:ahLst/>
              <a:rect l="l" t="t" r="r" b="b"/>
              <a:pathLst>
                <a:path w="18" h="30">
                  <a:moveTo>
                    <a:pt x="12" y="0"/>
                  </a:moveTo>
                  <a:lnTo>
                    <a:pt x="6" y="0"/>
                  </a:lnTo>
                  <a:lnTo>
                    <a:pt x="0" y="24"/>
                  </a:lnTo>
                  <a:lnTo>
                    <a:pt x="18" y="30"/>
                  </a:lnTo>
                  <a:lnTo>
                    <a:pt x="12" y="0"/>
                  </a:lnTo>
                  <a:close/>
                </a:path>
              </a:pathLst>
            </a:custGeom>
            <a:solidFill>
              <a:srgbClr val="00f008"/>
            </a:solidFill>
            <a:ln w="0">
              <a:solidFill>
                <a:srgbClr val="50505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tIns="1800" bIns="1800" anchor="t">
              <a:noAutofit/>
            </a:bodyPr>
            <a:p>
              <a:endParaRPr b="0" lang="en-US" sz="2400" strike="noStrike" u="none">
                <a:solidFill>
                  <a:srgbClr val="f8f8f8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10" name=""/>
            <p:cNvSpPr/>
            <p:nvPr/>
          </p:nvSpPr>
          <p:spPr>
            <a:xfrm>
              <a:off x="5261040" y="1476360"/>
              <a:ext cx="814320" cy="274680"/>
            </a:xfrm>
            <a:custGeom>
              <a:avLst/>
              <a:gdLst/>
              <a:ahLst/>
              <a:rect l="l" t="t" r="r" b="b"/>
              <a:pathLst>
                <a:path w="651" h="271">
                  <a:moveTo>
                    <a:pt x="0" y="0"/>
                  </a:moveTo>
                  <a:lnTo>
                    <a:pt x="31" y="56"/>
                  </a:lnTo>
                  <a:lnTo>
                    <a:pt x="12" y="56"/>
                  </a:lnTo>
                  <a:lnTo>
                    <a:pt x="12" y="103"/>
                  </a:lnTo>
                  <a:lnTo>
                    <a:pt x="2" y="131"/>
                  </a:lnTo>
                  <a:lnTo>
                    <a:pt x="12" y="159"/>
                  </a:lnTo>
                  <a:lnTo>
                    <a:pt x="2" y="178"/>
                  </a:lnTo>
                  <a:lnTo>
                    <a:pt x="88" y="234"/>
                  </a:lnTo>
                  <a:lnTo>
                    <a:pt x="107" y="215"/>
                  </a:lnTo>
                  <a:lnTo>
                    <a:pt x="125" y="271"/>
                  </a:lnTo>
                  <a:lnTo>
                    <a:pt x="144" y="252"/>
                  </a:lnTo>
                  <a:lnTo>
                    <a:pt x="154" y="271"/>
                  </a:lnTo>
                  <a:lnTo>
                    <a:pt x="220" y="262"/>
                  </a:lnTo>
                  <a:lnTo>
                    <a:pt x="323" y="206"/>
                  </a:lnTo>
                  <a:lnTo>
                    <a:pt x="446" y="187"/>
                  </a:lnTo>
                  <a:lnTo>
                    <a:pt x="651" y="3"/>
                  </a:lnTo>
                  <a:lnTo>
                    <a:pt x="609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f008"/>
            </a:solidFill>
            <a:ln w="0">
              <a:solidFill>
                <a:srgbClr val="50505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f8f8f8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11" name=""/>
            <p:cNvSpPr/>
            <p:nvPr/>
          </p:nvSpPr>
          <p:spPr>
            <a:xfrm>
              <a:off x="3530520" y="3706920"/>
              <a:ext cx="25560" cy="28440"/>
            </a:xfrm>
            <a:custGeom>
              <a:avLst/>
              <a:gdLst/>
              <a:ahLst/>
              <a:rect l="l" t="t" r="r" b="b"/>
              <a:pathLst>
                <a:path w="12" h="18">
                  <a:moveTo>
                    <a:pt x="0" y="0"/>
                  </a:moveTo>
                  <a:lnTo>
                    <a:pt x="12" y="12"/>
                  </a:lnTo>
                  <a:lnTo>
                    <a:pt x="12" y="1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f008"/>
            </a:solidFill>
            <a:ln w="0">
              <a:solidFill>
                <a:srgbClr val="50505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tIns="-17280" bIns="-17280" anchor="t">
              <a:noAutofit/>
            </a:bodyPr>
            <a:p>
              <a:endParaRPr b="0" lang="en-US" sz="2400" strike="noStrike" u="none">
                <a:solidFill>
                  <a:srgbClr val="f8f8f8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12" name=""/>
            <p:cNvSpPr/>
            <p:nvPr/>
          </p:nvSpPr>
          <p:spPr>
            <a:xfrm>
              <a:off x="2651040" y="2363760"/>
              <a:ext cx="236520" cy="444600"/>
            </a:xfrm>
            <a:custGeom>
              <a:avLst/>
              <a:gdLst/>
              <a:ahLst/>
              <a:rect l="l" t="t" r="r" b="b"/>
              <a:pathLst>
                <a:path w="191" h="281">
                  <a:moveTo>
                    <a:pt x="125" y="24"/>
                  </a:moveTo>
                  <a:lnTo>
                    <a:pt x="119" y="0"/>
                  </a:lnTo>
                  <a:lnTo>
                    <a:pt x="101" y="12"/>
                  </a:lnTo>
                  <a:lnTo>
                    <a:pt x="71" y="48"/>
                  </a:lnTo>
                  <a:lnTo>
                    <a:pt x="95" y="54"/>
                  </a:lnTo>
                  <a:lnTo>
                    <a:pt x="77" y="78"/>
                  </a:lnTo>
                  <a:lnTo>
                    <a:pt x="30" y="72"/>
                  </a:lnTo>
                  <a:lnTo>
                    <a:pt x="24" y="90"/>
                  </a:lnTo>
                  <a:lnTo>
                    <a:pt x="24" y="102"/>
                  </a:lnTo>
                  <a:lnTo>
                    <a:pt x="12" y="102"/>
                  </a:lnTo>
                  <a:lnTo>
                    <a:pt x="36" y="114"/>
                  </a:lnTo>
                  <a:lnTo>
                    <a:pt x="12" y="132"/>
                  </a:lnTo>
                  <a:lnTo>
                    <a:pt x="24" y="144"/>
                  </a:lnTo>
                  <a:lnTo>
                    <a:pt x="65" y="156"/>
                  </a:lnTo>
                  <a:lnTo>
                    <a:pt x="24" y="204"/>
                  </a:lnTo>
                  <a:lnTo>
                    <a:pt x="65" y="186"/>
                  </a:lnTo>
                  <a:lnTo>
                    <a:pt x="71" y="198"/>
                  </a:lnTo>
                  <a:lnTo>
                    <a:pt x="36" y="204"/>
                  </a:lnTo>
                  <a:lnTo>
                    <a:pt x="24" y="228"/>
                  </a:lnTo>
                  <a:lnTo>
                    <a:pt x="0" y="234"/>
                  </a:lnTo>
                  <a:lnTo>
                    <a:pt x="24" y="240"/>
                  </a:lnTo>
                  <a:lnTo>
                    <a:pt x="6" y="258"/>
                  </a:lnTo>
                  <a:lnTo>
                    <a:pt x="30" y="258"/>
                  </a:lnTo>
                  <a:lnTo>
                    <a:pt x="12" y="269"/>
                  </a:lnTo>
                  <a:lnTo>
                    <a:pt x="36" y="264"/>
                  </a:lnTo>
                  <a:lnTo>
                    <a:pt x="30" y="281"/>
                  </a:lnTo>
                  <a:lnTo>
                    <a:pt x="47" y="275"/>
                  </a:lnTo>
                  <a:lnTo>
                    <a:pt x="125" y="234"/>
                  </a:lnTo>
                  <a:lnTo>
                    <a:pt x="173" y="234"/>
                  </a:lnTo>
                  <a:lnTo>
                    <a:pt x="191" y="180"/>
                  </a:lnTo>
                  <a:lnTo>
                    <a:pt x="191" y="132"/>
                  </a:lnTo>
                  <a:lnTo>
                    <a:pt x="179" y="108"/>
                  </a:lnTo>
                  <a:lnTo>
                    <a:pt x="185" y="96"/>
                  </a:lnTo>
                  <a:lnTo>
                    <a:pt x="167" y="66"/>
                  </a:lnTo>
                  <a:lnTo>
                    <a:pt x="119" y="84"/>
                  </a:lnTo>
                  <a:lnTo>
                    <a:pt x="101" y="60"/>
                  </a:lnTo>
                  <a:lnTo>
                    <a:pt x="125" y="24"/>
                  </a:lnTo>
                  <a:close/>
                </a:path>
              </a:pathLst>
            </a:custGeom>
            <a:solidFill>
              <a:srgbClr val="00f008"/>
            </a:solidFill>
            <a:ln w="0">
              <a:solidFill>
                <a:srgbClr val="50505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f8f8f8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13" name=""/>
            <p:cNvSpPr/>
            <p:nvPr/>
          </p:nvSpPr>
          <p:spPr>
            <a:xfrm>
              <a:off x="2951280" y="2317680"/>
              <a:ext cx="11160" cy="28800"/>
            </a:xfrm>
            <a:custGeom>
              <a:avLst/>
              <a:gdLst/>
              <a:ahLst/>
              <a:rect l="l" t="t" r="r" b="b"/>
              <a:pathLst>
                <a:path w="6" h="18">
                  <a:moveTo>
                    <a:pt x="0" y="0"/>
                  </a:moveTo>
                  <a:lnTo>
                    <a:pt x="6" y="18"/>
                  </a:lnTo>
                  <a:lnTo>
                    <a:pt x="6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f008"/>
            </a:solidFill>
            <a:ln w="0">
              <a:solidFill>
                <a:srgbClr val="50505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tIns="-16920" bIns="-16920" anchor="t">
              <a:noAutofit/>
            </a:bodyPr>
            <a:p>
              <a:endParaRPr b="0" lang="en-US" sz="2400" strike="noStrike" u="none">
                <a:solidFill>
                  <a:srgbClr val="f8f8f8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14" name=""/>
            <p:cNvSpPr/>
            <p:nvPr/>
          </p:nvSpPr>
          <p:spPr>
            <a:xfrm>
              <a:off x="2766960" y="2363760"/>
              <a:ext cx="157320" cy="152280"/>
            </a:xfrm>
            <a:custGeom>
              <a:avLst/>
              <a:gdLst/>
              <a:ahLst/>
              <a:rect l="l" t="t" r="r" b="b"/>
              <a:pathLst>
                <a:path w="114" h="102">
                  <a:moveTo>
                    <a:pt x="24" y="30"/>
                  </a:moveTo>
                  <a:lnTo>
                    <a:pt x="0" y="66"/>
                  </a:lnTo>
                  <a:lnTo>
                    <a:pt x="18" y="90"/>
                  </a:lnTo>
                  <a:lnTo>
                    <a:pt x="66" y="72"/>
                  </a:lnTo>
                  <a:lnTo>
                    <a:pt x="84" y="102"/>
                  </a:lnTo>
                  <a:lnTo>
                    <a:pt x="108" y="78"/>
                  </a:lnTo>
                  <a:lnTo>
                    <a:pt x="102" y="60"/>
                  </a:lnTo>
                  <a:lnTo>
                    <a:pt x="108" y="72"/>
                  </a:lnTo>
                  <a:lnTo>
                    <a:pt x="114" y="66"/>
                  </a:lnTo>
                  <a:lnTo>
                    <a:pt x="90" y="54"/>
                  </a:lnTo>
                  <a:lnTo>
                    <a:pt x="96" y="30"/>
                  </a:lnTo>
                  <a:lnTo>
                    <a:pt x="84" y="12"/>
                  </a:lnTo>
                  <a:lnTo>
                    <a:pt x="36" y="24"/>
                  </a:lnTo>
                  <a:lnTo>
                    <a:pt x="48" y="6"/>
                  </a:lnTo>
                  <a:lnTo>
                    <a:pt x="30" y="0"/>
                  </a:lnTo>
                  <a:lnTo>
                    <a:pt x="24" y="30"/>
                  </a:lnTo>
                  <a:close/>
                </a:path>
              </a:pathLst>
            </a:custGeom>
            <a:solidFill>
              <a:srgbClr val="00f008"/>
            </a:solidFill>
            <a:ln w="0">
              <a:solidFill>
                <a:srgbClr val="50505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f8f8f8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15" name=""/>
            <p:cNvSpPr/>
            <p:nvPr/>
          </p:nvSpPr>
          <p:spPr>
            <a:xfrm>
              <a:off x="2830680" y="2060640"/>
              <a:ext cx="83880" cy="79200"/>
            </a:xfrm>
            <a:custGeom>
              <a:avLst/>
              <a:gdLst/>
              <a:ahLst/>
              <a:rect l="l" t="t" r="r" b="b"/>
              <a:pathLst>
                <a:path w="42" h="48">
                  <a:moveTo>
                    <a:pt x="18" y="0"/>
                  </a:moveTo>
                  <a:lnTo>
                    <a:pt x="0" y="24"/>
                  </a:lnTo>
                  <a:lnTo>
                    <a:pt x="36" y="48"/>
                  </a:lnTo>
                  <a:lnTo>
                    <a:pt x="42" y="36"/>
                  </a:lnTo>
                  <a:lnTo>
                    <a:pt x="30" y="36"/>
                  </a:lnTo>
                  <a:lnTo>
                    <a:pt x="18" y="0"/>
                  </a:lnTo>
                  <a:close/>
                </a:path>
              </a:pathLst>
            </a:custGeom>
            <a:solidFill>
              <a:srgbClr val="00f008"/>
            </a:solidFill>
            <a:ln w="0">
              <a:solidFill>
                <a:srgbClr val="50505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tIns="33480" bIns="33480" anchor="t">
              <a:noAutofit/>
            </a:bodyPr>
            <a:p>
              <a:endParaRPr b="0" lang="en-US" sz="2400" strike="noStrike" u="none">
                <a:solidFill>
                  <a:srgbClr val="f8f8f8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16" name=""/>
            <p:cNvSpPr/>
            <p:nvPr/>
          </p:nvSpPr>
          <p:spPr>
            <a:xfrm>
              <a:off x="2867040" y="2205000"/>
              <a:ext cx="47520" cy="28440"/>
            </a:xfrm>
            <a:custGeom>
              <a:avLst/>
              <a:gdLst/>
              <a:ahLst/>
              <a:rect l="l" t="t" r="r" b="b"/>
              <a:pathLst>
                <a:path w="24" h="18">
                  <a:moveTo>
                    <a:pt x="24" y="18"/>
                  </a:moveTo>
                  <a:lnTo>
                    <a:pt x="12" y="0"/>
                  </a:lnTo>
                  <a:lnTo>
                    <a:pt x="0" y="0"/>
                  </a:lnTo>
                  <a:lnTo>
                    <a:pt x="12" y="18"/>
                  </a:lnTo>
                  <a:lnTo>
                    <a:pt x="24" y="18"/>
                  </a:lnTo>
                  <a:close/>
                </a:path>
              </a:pathLst>
            </a:custGeom>
            <a:solidFill>
              <a:srgbClr val="00f008"/>
            </a:solidFill>
            <a:ln w="0">
              <a:solidFill>
                <a:srgbClr val="50505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tIns="-17280" bIns="-17280" anchor="t">
              <a:noAutofit/>
            </a:bodyPr>
            <a:p>
              <a:endParaRPr b="0" lang="en-US" sz="2400" strike="noStrike" u="none">
                <a:solidFill>
                  <a:srgbClr val="f8f8f8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17" name=""/>
            <p:cNvSpPr/>
            <p:nvPr/>
          </p:nvSpPr>
          <p:spPr>
            <a:xfrm>
              <a:off x="2887560" y="2262240"/>
              <a:ext cx="50760" cy="36360"/>
            </a:xfrm>
            <a:custGeom>
              <a:avLst/>
              <a:gdLst/>
              <a:ahLst/>
              <a:rect l="l" t="t" r="r" b="b"/>
              <a:pathLst>
                <a:path w="24" h="24">
                  <a:moveTo>
                    <a:pt x="24" y="0"/>
                  </a:moveTo>
                  <a:lnTo>
                    <a:pt x="0" y="24"/>
                  </a:lnTo>
                  <a:lnTo>
                    <a:pt x="12" y="0"/>
                  </a:lnTo>
                  <a:lnTo>
                    <a:pt x="24" y="0"/>
                  </a:lnTo>
                  <a:close/>
                </a:path>
              </a:pathLst>
            </a:custGeom>
            <a:solidFill>
              <a:srgbClr val="00f008"/>
            </a:solidFill>
            <a:ln w="0">
              <a:solidFill>
                <a:srgbClr val="50505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tIns="-9360" bIns="-9360" anchor="t">
              <a:noAutofit/>
            </a:bodyPr>
            <a:p>
              <a:endParaRPr b="0" lang="en-US" sz="2400" strike="noStrike" u="none">
                <a:solidFill>
                  <a:srgbClr val="f8f8f8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18" name=""/>
            <p:cNvSpPr/>
            <p:nvPr/>
          </p:nvSpPr>
          <p:spPr>
            <a:xfrm>
              <a:off x="2855880" y="2290680"/>
              <a:ext cx="31680" cy="27000"/>
            </a:xfrm>
            <a:custGeom>
              <a:avLst/>
              <a:gdLst/>
              <a:ahLst/>
              <a:rect l="l" t="t" r="r" b="b"/>
              <a:pathLst>
                <a:path w="18" h="18">
                  <a:moveTo>
                    <a:pt x="6" y="0"/>
                  </a:moveTo>
                  <a:lnTo>
                    <a:pt x="0" y="18"/>
                  </a:lnTo>
                  <a:lnTo>
                    <a:pt x="18" y="18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00f008"/>
            </a:solidFill>
            <a:ln w="0">
              <a:solidFill>
                <a:srgbClr val="50505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tIns="-18720" bIns="-18720" anchor="t">
              <a:noAutofit/>
            </a:bodyPr>
            <a:p>
              <a:endParaRPr b="0" lang="en-US" sz="2400" strike="noStrike" u="none">
                <a:solidFill>
                  <a:srgbClr val="f8f8f8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19" name=""/>
            <p:cNvSpPr/>
            <p:nvPr/>
          </p:nvSpPr>
          <p:spPr>
            <a:xfrm>
              <a:off x="2998800" y="2470320"/>
              <a:ext cx="22320" cy="37800"/>
            </a:xfrm>
            <a:custGeom>
              <a:avLst/>
              <a:gdLst/>
              <a:ahLst/>
              <a:rect l="l" t="t" r="r" b="b"/>
              <a:pathLst>
                <a:path w="12" h="24">
                  <a:moveTo>
                    <a:pt x="12" y="0"/>
                  </a:moveTo>
                  <a:lnTo>
                    <a:pt x="0" y="24"/>
                  </a:lnTo>
                  <a:lnTo>
                    <a:pt x="12" y="18"/>
                  </a:lnTo>
                  <a:lnTo>
                    <a:pt x="12" y="0"/>
                  </a:lnTo>
                  <a:close/>
                </a:path>
              </a:pathLst>
            </a:custGeom>
            <a:solidFill>
              <a:srgbClr val="00f008"/>
            </a:solidFill>
            <a:ln w="0">
              <a:solidFill>
                <a:srgbClr val="50505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tIns="-7920" bIns="-7920" anchor="t">
              <a:noAutofit/>
            </a:bodyPr>
            <a:p>
              <a:endParaRPr b="0" lang="en-US" sz="2400" strike="noStrike" u="none">
                <a:solidFill>
                  <a:srgbClr val="f8f8f8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20" name=""/>
            <p:cNvSpPr/>
            <p:nvPr/>
          </p:nvSpPr>
          <p:spPr>
            <a:xfrm>
              <a:off x="3021120" y="2583000"/>
              <a:ext cx="36360" cy="28440"/>
            </a:xfrm>
            <a:custGeom>
              <a:avLst/>
              <a:gdLst/>
              <a:ahLst/>
              <a:rect l="l" t="t" r="r" b="b"/>
              <a:pathLst>
                <a:path w="18" h="18">
                  <a:moveTo>
                    <a:pt x="18" y="18"/>
                  </a:moveTo>
                  <a:lnTo>
                    <a:pt x="0" y="0"/>
                  </a:lnTo>
                  <a:lnTo>
                    <a:pt x="12" y="18"/>
                  </a:lnTo>
                  <a:lnTo>
                    <a:pt x="18" y="18"/>
                  </a:lnTo>
                  <a:close/>
                </a:path>
              </a:pathLst>
            </a:custGeom>
            <a:solidFill>
              <a:srgbClr val="00f008"/>
            </a:solidFill>
            <a:ln w="0">
              <a:solidFill>
                <a:srgbClr val="50505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tIns="-17280" bIns="-17280" anchor="t">
              <a:noAutofit/>
            </a:bodyPr>
            <a:p>
              <a:endParaRPr b="0" lang="en-US" sz="2400" strike="noStrike" u="none">
                <a:solidFill>
                  <a:srgbClr val="f8f8f8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21" name=""/>
            <p:cNvSpPr/>
            <p:nvPr/>
          </p:nvSpPr>
          <p:spPr>
            <a:xfrm>
              <a:off x="2879640" y="1941480"/>
              <a:ext cx="676440" cy="1027080"/>
            </a:xfrm>
            <a:custGeom>
              <a:avLst/>
              <a:gdLst/>
              <a:ahLst/>
              <a:rect l="l" t="t" r="r" b="b"/>
              <a:pathLst>
                <a:path w="342" h="652">
                  <a:moveTo>
                    <a:pt x="162" y="616"/>
                  </a:moveTo>
                  <a:lnTo>
                    <a:pt x="198" y="604"/>
                  </a:lnTo>
                  <a:lnTo>
                    <a:pt x="210" y="592"/>
                  </a:lnTo>
                  <a:lnTo>
                    <a:pt x="234" y="598"/>
                  </a:lnTo>
                  <a:lnTo>
                    <a:pt x="312" y="586"/>
                  </a:lnTo>
                  <a:lnTo>
                    <a:pt x="330" y="562"/>
                  </a:lnTo>
                  <a:lnTo>
                    <a:pt x="306" y="556"/>
                  </a:lnTo>
                  <a:lnTo>
                    <a:pt x="294" y="544"/>
                  </a:lnTo>
                  <a:lnTo>
                    <a:pt x="342" y="503"/>
                  </a:lnTo>
                  <a:lnTo>
                    <a:pt x="342" y="461"/>
                  </a:lnTo>
                  <a:lnTo>
                    <a:pt x="324" y="443"/>
                  </a:lnTo>
                  <a:lnTo>
                    <a:pt x="270" y="449"/>
                  </a:lnTo>
                  <a:lnTo>
                    <a:pt x="288" y="419"/>
                  </a:lnTo>
                  <a:lnTo>
                    <a:pt x="252" y="389"/>
                  </a:lnTo>
                  <a:lnTo>
                    <a:pt x="276" y="395"/>
                  </a:lnTo>
                  <a:lnTo>
                    <a:pt x="276" y="383"/>
                  </a:lnTo>
                  <a:lnTo>
                    <a:pt x="240" y="323"/>
                  </a:lnTo>
                  <a:lnTo>
                    <a:pt x="222" y="317"/>
                  </a:lnTo>
                  <a:lnTo>
                    <a:pt x="198" y="245"/>
                  </a:lnTo>
                  <a:lnTo>
                    <a:pt x="156" y="209"/>
                  </a:lnTo>
                  <a:lnTo>
                    <a:pt x="126" y="209"/>
                  </a:lnTo>
                  <a:lnTo>
                    <a:pt x="156" y="197"/>
                  </a:lnTo>
                  <a:lnTo>
                    <a:pt x="138" y="173"/>
                  </a:lnTo>
                  <a:lnTo>
                    <a:pt x="156" y="173"/>
                  </a:lnTo>
                  <a:lnTo>
                    <a:pt x="174" y="143"/>
                  </a:lnTo>
                  <a:lnTo>
                    <a:pt x="192" y="101"/>
                  </a:lnTo>
                  <a:lnTo>
                    <a:pt x="186" y="77"/>
                  </a:lnTo>
                  <a:lnTo>
                    <a:pt x="84" y="89"/>
                  </a:lnTo>
                  <a:lnTo>
                    <a:pt x="84" y="77"/>
                  </a:lnTo>
                  <a:lnTo>
                    <a:pt x="102" y="65"/>
                  </a:lnTo>
                  <a:lnTo>
                    <a:pt x="90" y="59"/>
                  </a:lnTo>
                  <a:lnTo>
                    <a:pt x="132" y="24"/>
                  </a:lnTo>
                  <a:lnTo>
                    <a:pt x="132" y="0"/>
                  </a:lnTo>
                  <a:lnTo>
                    <a:pt x="126" y="0"/>
                  </a:lnTo>
                  <a:lnTo>
                    <a:pt x="54" y="6"/>
                  </a:lnTo>
                  <a:lnTo>
                    <a:pt x="42" y="30"/>
                  </a:lnTo>
                  <a:lnTo>
                    <a:pt x="36" y="36"/>
                  </a:lnTo>
                  <a:lnTo>
                    <a:pt x="30" y="42"/>
                  </a:lnTo>
                  <a:lnTo>
                    <a:pt x="36" y="54"/>
                  </a:lnTo>
                  <a:lnTo>
                    <a:pt x="18" y="65"/>
                  </a:lnTo>
                  <a:lnTo>
                    <a:pt x="24" y="89"/>
                  </a:lnTo>
                  <a:lnTo>
                    <a:pt x="12" y="89"/>
                  </a:lnTo>
                  <a:lnTo>
                    <a:pt x="12" y="101"/>
                  </a:lnTo>
                  <a:lnTo>
                    <a:pt x="30" y="107"/>
                  </a:lnTo>
                  <a:lnTo>
                    <a:pt x="12" y="149"/>
                  </a:lnTo>
                  <a:lnTo>
                    <a:pt x="0" y="155"/>
                  </a:lnTo>
                  <a:lnTo>
                    <a:pt x="18" y="173"/>
                  </a:lnTo>
                  <a:lnTo>
                    <a:pt x="36" y="167"/>
                  </a:lnTo>
                  <a:lnTo>
                    <a:pt x="18" y="263"/>
                  </a:lnTo>
                  <a:lnTo>
                    <a:pt x="36" y="233"/>
                  </a:lnTo>
                  <a:lnTo>
                    <a:pt x="30" y="209"/>
                  </a:lnTo>
                  <a:lnTo>
                    <a:pt x="42" y="197"/>
                  </a:lnTo>
                  <a:lnTo>
                    <a:pt x="36" y="221"/>
                  </a:lnTo>
                  <a:lnTo>
                    <a:pt x="54" y="209"/>
                  </a:lnTo>
                  <a:lnTo>
                    <a:pt x="66" y="221"/>
                  </a:lnTo>
                  <a:lnTo>
                    <a:pt x="54" y="239"/>
                  </a:lnTo>
                  <a:lnTo>
                    <a:pt x="66" y="251"/>
                  </a:lnTo>
                  <a:lnTo>
                    <a:pt x="48" y="293"/>
                  </a:lnTo>
                  <a:lnTo>
                    <a:pt x="42" y="293"/>
                  </a:lnTo>
                  <a:lnTo>
                    <a:pt x="48" y="317"/>
                  </a:lnTo>
                  <a:lnTo>
                    <a:pt x="54" y="299"/>
                  </a:lnTo>
                  <a:lnTo>
                    <a:pt x="72" y="317"/>
                  </a:lnTo>
                  <a:lnTo>
                    <a:pt x="78" y="305"/>
                  </a:lnTo>
                  <a:lnTo>
                    <a:pt x="132" y="293"/>
                  </a:lnTo>
                  <a:lnTo>
                    <a:pt x="108" y="329"/>
                  </a:lnTo>
                  <a:lnTo>
                    <a:pt x="126" y="359"/>
                  </a:lnTo>
                  <a:lnTo>
                    <a:pt x="150" y="347"/>
                  </a:lnTo>
                  <a:lnTo>
                    <a:pt x="138" y="383"/>
                  </a:lnTo>
                  <a:lnTo>
                    <a:pt x="144" y="383"/>
                  </a:lnTo>
                  <a:lnTo>
                    <a:pt x="138" y="407"/>
                  </a:lnTo>
                  <a:lnTo>
                    <a:pt x="144" y="413"/>
                  </a:lnTo>
                  <a:lnTo>
                    <a:pt x="102" y="413"/>
                  </a:lnTo>
                  <a:lnTo>
                    <a:pt x="66" y="449"/>
                  </a:lnTo>
                  <a:lnTo>
                    <a:pt x="90" y="443"/>
                  </a:lnTo>
                  <a:lnTo>
                    <a:pt x="96" y="473"/>
                  </a:lnTo>
                  <a:lnTo>
                    <a:pt x="90" y="491"/>
                  </a:lnTo>
                  <a:lnTo>
                    <a:pt x="36" y="521"/>
                  </a:lnTo>
                  <a:lnTo>
                    <a:pt x="48" y="538"/>
                  </a:lnTo>
                  <a:lnTo>
                    <a:pt x="72" y="527"/>
                  </a:lnTo>
                  <a:lnTo>
                    <a:pt x="84" y="538"/>
                  </a:lnTo>
                  <a:lnTo>
                    <a:pt x="102" y="538"/>
                  </a:lnTo>
                  <a:lnTo>
                    <a:pt x="120" y="556"/>
                  </a:lnTo>
                  <a:lnTo>
                    <a:pt x="162" y="538"/>
                  </a:lnTo>
                  <a:lnTo>
                    <a:pt x="138" y="568"/>
                  </a:lnTo>
                  <a:lnTo>
                    <a:pt x="90" y="574"/>
                  </a:lnTo>
                  <a:lnTo>
                    <a:pt x="24" y="652"/>
                  </a:lnTo>
                  <a:lnTo>
                    <a:pt x="42" y="652"/>
                  </a:lnTo>
                  <a:lnTo>
                    <a:pt x="66" y="628"/>
                  </a:lnTo>
                  <a:lnTo>
                    <a:pt x="108" y="634"/>
                  </a:lnTo>
                  <a:lnTo>
                    <a:pt x="120" y="610"/>
                  </a:lnTo>
                  <a:lnTo>
                    <a:pt x="150" y="598"/>
                  </a:lnTo>
                  <a:lnTo>
                    <a:pt x="162" y="616"/>
                  </a:lnTo>
                  <a:close/>
                </a:path>
              </a:pathLst>
            </a:custGeom>
            <a:solidFill>
              <a:srgbClr val="00f008"/>
            </a:solidFill>
            <a:ln w="0">
              <a:solidFill>
                <a:srgbClr val="50505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f8f8f8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22" name=""/>
            <p:cNvSpPr/>
            <p:nvPr/>
          </p:nvSpPr>
          <p:spPr>
            <a:xfrm>
              <a:off x="2797200" y="1959120"/>
              <a:ext cx="69840" cy="83880"/>
            </a:xfrm>
            <a:custGeom>
              <a:avLst/>
              <a:gdLst/>
              <a:ahLst/>
              <a:rect l="l" t="t" r="r" b="b"/>
              <a:pathLst>
                <a:path w="36" h="53">
                  <a:moveTo>
                    <a:pt x="36" y="0"/>
                  </a:moveTo>
                  <a:lnTo>
                    <a:pt x="0" y="24"/>
                  </a:lnTo>
                  <a:lnTo>
                    <a:pt x="0" y="53"/>
                  </a:lnTo>
                  <a:lnTo>
                    <a:pt x="30" y="36"/>
                  </a:lnTo>
                  <a:lnTo>
                    <a:pt x="30" y="30"/>
                  </a:lnTo>
                  <a:lnTo>
                    <a:pt x="36" y="18"/>
                  </a:lnTo>
                  <a:lnTo>
                    <a:pt x="36" y="0"/>
                  </a:lnTo>
                  <a:close/>
                </a:path>
              </a:pathLst>
            </a:custGeom>
            <a:solidFill>
              <a:srgbClr val="00f008"/>
            </a:solidFill>
            <a:ln w="0">
              <a:solidFill>
                <a:srgbClr val="50505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tIns="38160" bIns="38160" anchor="t">
              <a:noAutofit/>
            </a:bodyPr>
            <a:p>
              <a:endParaRPr b="0" lang="en-US" sz="2400" strike="noStrike" u="none">
                <a:solidFill>
                  <a:srgbClr val="f8f8f8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23" name=""/>
            <p:cNvSpPr/>
            <p:nvPr/>
          </p:nvSpPr>
          <p:spPr>
            <a:xfrm>
              <a:off x="5232240" y="1889280"/>
              <a:ext cx="101880" cy="39600"/>
            </a:xfrm>
            <a:custGeom>
              <a:avLst/>
              <a:gdLst/>
              <a:ahLst/>
              <a:rect l="l" t="t" r="r" b="b"/>
              <a:pathLst>
                <a:path w="42" h="24">
                  <a:moveTo>
                    <a:pt x="36" y="0"/>
                  </a:moveTo>
                  <a:lnTo>
                    <a:pt x="0" y="12"/>
                  </a:lnTo>
                  <a:lnTo>
                    <a:pt x="18" y="24"/>
                  </a:lnTo>
                  <a:lnTo>
                    <a:pt x="42" y="18"/>
                  </a:lnTo>
                  <a:lnTo>
                    <a:pt x="36" y="0"/>
                  </a:lnTo>
                  <a:close/>
                </a:path>
              </a:pathLst>
            </a:custGeom>
            <a:solidFill>
              <a:srgbClr val="00f008"/>
            </a:solidFill>
            <a:ln w="0">
              <a:solidFill>
                <a:srgbClr val="50505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tIns="-6120" bIns="-6120" anchor="t">
              <a:noAutofit/>
            </a:bodyPr>
            <a:p>
              <a:endParaRPr b="0" lang="en-US" sz="2400" strike="noStrike" u="none">
                <a:solidFill>
                  <a:srgbClr val="f8f8f8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24" name=""/>
            <p:cNvSpPr/>
            <p:nvPr/>
          </p:nvSpPr>
          <p:spPr>
            <a:xfrm>
              <a:off x="5219640" y="1949400"/>
              <a:ext cx="141480" cy="85680"/>
            </a:xfrm>
            <a:custGeom>
              <a:avLst/>
              <a:gdLst/>
              <a:ahLst/>
              <a:rect l="l" t="t" r="r" b="b"/>
              <a:pathLst>
                <a:path w="60" h="54">
                  <a:moveTo>
                    <a:pt x="48" y="0"/>
                  </a:moveTo>
                  <a:lnTo>
                    <a:pt x="0" y="6"/>
                  </a:lnTo>
                  <a:lnTo>
                    <a:pt x="0" y="24"/>
                  </a:lnTo>
                  <a:lnTo>
                    <a:pt x="12" y="36"/>
                  </a:lnTo>
                  <a:lnTo>
                    <a:pt x="12" y="54"/>
                  </a:lnTo>
                  <a:lnTo>
                    <a:pt x="24" y="24"/>
                  </a:lnTo>
                  <a:lnTo>
                    <a:pt x="60" y="12"/>
                  </a:lnTo>
                  <a:lnTo>
                    <a:pt x="48" y="0"/>
                  </a:lnTo>
                  <a:lnTo>
                    <a:pt x="48" y="0"/>
                  </a:lnTo>
                  <a:close/>
                </a:path>
              </a:pathLst>
            </a:custGeom>
            <a:solidFill>
              <a:srgbClr val="00f008"/>
            </a:solidFill>
            <a:ln w="0">
              <a:solidFill>
                <a:srgbClr val="50505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tIns="39960" bIns="39960" anchor="t">
              <a:noAutofit/>
            </a:bodyPr>
            <a:p>
              <a:endParaRPr b="0" lang="en-US" sz="2400" strike="noStrike" u="none">
                <a:solidFill>
                  <a:srgbClr val="f8f8f8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25" name=""/>
            <p:cNvSpPr/>
            <p:nvPr/>
          </p:nvSpPr>
          <p:spPr>
            <a:xfrm>
              <a:off x="5064120" y="2354400"/>
              <a:ext cx="320760" cy="123840"/>
            </a:xfrm>
            <a:custGeom>
              <a:avLst/>
              <a:gdLst/>
              <a:ahLst/>
              <a:rect l="l" t="t" r="r" b="b"/>
              <a:pathLst>
                <a:path w="144" h="78">
                  <a:moveTo>
                    <a:pt x="138" y="72"/>
                  </a:moveTo>
                  <a:lnTo>
                    <a:pt x="144" y="42"/>
                  </a:lnTo>
                  <a:lnTo>
                    <a:pt x="138" y="24"/>
                  </a:lnTo>
                  <a:lnTo>
                    <a:pt x="108" y="18"/>
                  </a:lnTo>
                  <a:lnTo>
                    <a:pt x="72" y="0"/>
                  </a:lnTo>
                  <a:lnTo>
                    <a:pt x="72" y="6"/>
                  </a:lnTo>
                  <a:lnTo>
                    <a:pt x="66" y="30"/>
                  </a:lnTo>
                  <a:lnTo>
                    <a:pt x="42" y="24"/>
                  </a:lnTo>
                  <a:lnTo>
                    <a:pt x="48" y="12"/>
                  </a:lnTo>
                  <a:lnTo>
                    <a:pt x="18" y="30"/>
                  </a:lnTo>
                  <a:lnTo>
                    <a:pt x="0" y="66"/>
                  </a:lnTo>
                  <a:lnTo>
                    <a:pt x="60" y="78"/>
                  </a:lnTo>
                  <a:lnTo>
                    <a:pt x="138" y="72"/>
                  </a:lnTo>
                  <a:close/>
                </a:path>
              </a:pathLst>
            </a:custGeom>
            <a:solidFill>
              <a:srgbClr val="00f008"/>
            </a:solidFill>
            <a:ln w="0">
              <a:solidFill>
                <a:srgbClr val="50505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f8f8f8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26" name=""/>
            <p:cNvSpPr/>
            <p:nvPr/>
          </p:nvSpPr>
          <p:spPr>
            <a:xfrm>
              <a:off x="5184720" y="2212920"/>
              <a:ext cx="596880" cy="312840"/>
            </a:xfrm>
            <a:custGeom>
              <a:avLst/>
              <a:gdLst/>
              <a:ahLst/>
              <a:rect l="l" t="t" r="r" b="b"/>
              <a:pathLst>
                <a:path w="269" h="198">
                  <a:moveTo>
                    <a:pt x="84" y="162"/>
                  </a:moveTo>
                  <a:lnTo>
                    <a:pt x="90" y="132"/>
                  </a:lnTo>
                  <a:lnTo>
                    <a:pt x="84" y="114"/>
                  </a:lnTo>
                  <a:lnTo>
                    <a:pt x="54" y="108"/>
                  </a:lnTo>
                  <a:lnTo>
                    <a:pt x="18" y="90"/>
                  </a:lnTo>
                  <a:lnTo>
                    <a:pt x="0" y="24"/>
                  </a:lnTo>
                  <a:lnTo>
                    <a:pt x="18" y="30"/>
                  </a:lnTo>
                  <a:lnTo>
                    <a:pt x="30" y="18"/>
                  </a:lnTo>
                  <a:lnTo>
                    <a:pt x="60" y="6"/>
                  </a:lnTo>
                  <a:lnTo>
                    <a:pt x="132" y="6"/>
                  </a:lnTo>
                  <a:lnTo>
                    <a:pt x="156" y="18"/>
                  </a:lnTo>
                  <a:lnTo>
                    <a:pt x="180" y="0"/>
                  </a:lnTo>
                  <a:lnTo>
                    <a:pt x="198" y="24"/>
                  </a:lnTo>
                  <a:lnTo>
                    <a:pt x="215" y="30"/>
                  </a:lnTo>
                  <a:lnTo>
                    <a:pt x="251" y="60"/>
                  </a:lnTo>
                  <a:lnTo>
                    <a:pt x="269" y="66"/>
                  </a:lnTo>
                  <a:lnTo>
                    <a:pt x="251" y="78"/>
                  </a:lnTo>
                  <a:lnTo>
                    <a:pt x="251" y="90"/>
                  </a:lnTo>
                  <a:lnTo>
                    <a:pt x="269" y="90"/>
                  </a:lnTo>
                  <a:lnTo>
                    <a:pt x="257" y="108"/>
                  </a:lnTo>
                  <a:lnTo>
                    <a:pt x="227" y="120"/>
                  </a:lnTo>
                  <a:lnTo>
                    <a:pt x="215" y="162"/>
                  </a:lnTo>
                  <a:lnTo>
                    <a:pt x="221" y="180"/>
                  </a:lnTo>
                  <a:lnTo>
                    <a:pt x="215" y="180"/>
                  </a:lnTo>
                  <a:lnTo>
                    <a:pt x="203" y="168"/>
                  </a:lnTo>
                  <a:lnTo>
                    <a:pt x="180" y="180"/>
                  </a:lnTo>
                  <a:lnTo>
                    <a:pt x="180" y="192"/>
                  </a:lnTo>
                  <a:lnTo>
                    <a:pt x="120" y="198"/>
                  </a:lnTo>
                  <a:lnTo>
                    <a:pt x="120" y="186"/>
                  </a:lnTo>
                  <a:lnTo>
                    <a:pt x="84" y="162"/>
                  </a:lnTo>
                  <a:close/>
                </a:path>
              </a:pathLst>
            </a:custGeom>
            <a:solidFill>
              <a:srgbClr val="00f008"/>
            </a:solidFill>
            <a:ln w="0">
              <a:solidFill>
                <a:srgbClr val="50505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f8f8f8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27" name=""/>
            <p:cNvSpPr/>
            <p:nvPr/>
          </p:nvSpPr>
          <p:spPr>
            <a:xfrm>
              <a:off x="5737320" y="3129120"/>
              <a:ext cx="293760" cy="304560"/>
            </a:xfrm>
            <a:custGeom>
              <a:avLst/>
              <a:gdLst/>
              <a:ahLst/>
              <a:rect l="l" t="t" r="r" b="b"/>
              <a:pathLst>
                <a:path w="150" h="192">
                  <a:moveTo>
                    <a:pt x="66" y="192"/>
                  </a:moveTo>
                  <a:lnTo>
                    <a:pt x="84" y="186"/>
                  </a:lnTo>
                  <a:lnTo>
                    <a:pt x="90" y="174"/>
                  </a:lnTo>
                  <a:lnTo>
                    <a:pt x="108" y="156"/>
                  </a:lnTo>
                  <a:lnTo>
                    <a:pt x="114" y="132"/>
                  </a:lnTo>
                  <a:lnTo>
                    <a:pt x="150" y="132"/>
                  </a:lnTo>
                  <a:lnTo>
                    <a:pt x="150" y="108"/>
                  </a:lnTo>
                  <a:lnTo>
                    <a:pt x="138" y="96"/>
                  </a:lnTo>
                  <a:lnTo>
                    <a:pt x="132" y="72"/>
                  </a:lnTo>
                  <a:lnTo>
                    <a:pt x="114" y="60"/>
                  </a:lnTo>
                  <a:lnTo>
                    <a:pt x="114" y="30"/>
                  </a:lnTo>
                  <a:lnTo>
                    <a:pt x="90" y="18"/>
                  </a:lnTo>
                  <a:lnTo>
                    <a:pt x="72" y="18"/>
                  </a:lnTo>
                  <a:lnTo>
                    <a:pt x="36" y="0"/>
                  </a:lnTo>
                  <a:lnTo>
                    <a:pt x="12" y="0"/>
                  </a:lnTo>
                  <a:lnTo>
                    <a:pt x="0" y="12"/>
                  </a:lnTo>
                  <a:lnTo>
                    <a:pt x="30" y="42"/>
                  </a:lnTo>
                  <a:lnTo>
                    <a:pt x="60" y="108"/>
                  </a:lnTo>
                  <a:lnTo>
                    <a:pt x="66" y="192"/>
                  </a:lnTo>
                  <a:close/>
                </a:path>
              </a:pathLst>
            </a:custGeom>
            <a:solidFill>
              <a:srgbClr val="00f008"/>
            </a:solidFill>
            <a:ln w="0">
              <a:solidFill>
                <a:srgbClr val="50505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f8f8f8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28" name=""/>
            <p:cNvSpPr/>
            <p:nvPr/>
          </p:nvSpPr>
          <p:spPr>
            <a:xfrm>
              <a:off x="5094360" y="3706920"/>
              <a:ext cx="155520" cy="274680"/>
            </a:xfrm>
            <a:custGeom>
              <a:avLst/>
              <a:gdLst/>
              <a:ahLst/>
              <a:rect l="l" t="t" r="r" b="b"/>
              <a:pathLst>
                <a:path w="78" h="174">
                  <a:moveTo>
                    <a:pt x="72" y="108"/>
                  </a:moveTo>
                  <a:lnTo>
                    <a:pt x="78" y="126"/>
                  </a:lnTo>
                  <a:lnTo>
                    <a:pt x="36" y="174"/>
                  </a:lnTo>
                  <a:lnTo>
                    <a:pt x="0" y="132"/>
                  </a:lnTo>
                  <a:lnTo>
                    <a:pt x="6" y="132"/>
                  </a:lnTo>
                  <a:lnTo>
                    <a:pt x="0" y="78"/>
                  </a:lnTo>
                  <a:lnTo>
                    <a:pt x="12" y="54"/>
                  </a:lnTo>
                  <a:lnTo>
                    <a:pt x="0" y="48"/>
                  </a:lnTo>
                  <a:lnTo>
                    <a:pt x="6" y="12"/>
                  </a:lnTo>
                  <a:lnTo>
                    <a:pt x="18" y="0"/>
                  </a:lnTo>
                  <a:lnTo>
                    <a:pt x="24" y="0"/>
                  </a:lnTo>
                  <a:lnTo>
                    <a:pt x="36" y="6"/>
                  </a:lnTo>
                  <a:lnTo>
                    <a:pt x="60" y="30"/>
                  </a:lnTo>
                  <a:lnTo>
                    <a:pt x="48" y="78"/>
                  </a:lnTo>
                  <a:lnTo>
                    <a:pt x="72" y="108"/>
                  </a:lnTo>
                  <a:close/>
                </a:path>
              </a:pathLst>
            </a:custGeom>
            <a:solidFill>
              <a:srgbClr val="00f008"/>
            </a:solidFill>
            <a:ln w="0">
              <a:solidFill>
                <a:srgbClr val="50505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f8f8f8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29" name=""/>
            <p:cNvSpPr/>
            <p:nvPr/>
          </p:nvSpPr>
          <p:spPr>
            <a:xfrm>
              <a:off x="5192640" y="3726000"/>
              <a:ext cx="223920" cy="149040"/>
            </a:xfrm>
            <a:custGeom>
              <a:avLst/>
              <a:gdLst/>
              <a:ahLst/>
              <a:rect l="l" t="t" r="r" b="b"/>
              <a:pathLst>
                <a:path w="114" h="96">
                  <a:moveTo>
                    <a:pt x="24" y="96"/>
                  </a:moveTo>
                  <a:lnTo>
                    <a:pt x="0" y="66"/>
                  </a:lnTo>
                  <a:lnTo>
                    <a:pt x="12" y="18"/>
                  </a:lnTo>
                  <a:lnTo>
                    <a:pt x="42" y="0"/>
                  </a:lnTo>
                  <a:lnTo>
                    <a:pt x="90" y="0"/>
                  </a:lnTo>
                  <a:lnTo>
                    <a:pt x="90" y="12"/>
                  </a:lnTo>
                  <a:lnTo>
                    <a:pt x="108" y="24"/>
                  </a:lnTo>
                  <a:lnTo>
                    <a:pt x="114" y="66"/>
                  </a:lnTo>
                  <a:lnTo>
                    <a:pt x="24" y="96"/>
                  </a:lnTo>
                  <a:close/>
                </a:path>
              </a:pathLst>
            </a:custGeom>
            <a:solidFill>
              <a:srgbClr val="00f008"/>
            </a:solidFill>
            <a:ln w="0">
              <a:solidFill>
                <a:srgbClr val="50505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f8f8f8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30" name=""/>
            <p:cNvSpPr/>
            <p:nvPr/>
          </p:nvSpPr>
          <p:spPr>
            <a:xfrm>
              <a:off x="5357880" y="3565440"/>
              <a:ext cx="557280" cy="274680"/>
            </a:xfrm>
            <a:custGeom>
              <a:avLst/>
              <a:gdLst/>
              <a:ahLst/>
              <a:rect l="l" t="t" r="r" b="b"/>
              <a:pathLst>
                <a:path w="281" h="174">
                  <a:moveTo>
                    <a:pt x="281" y="18"/>
                  </a:moveTo>
                  <a:lnTo>
                    <a:pt x="203" y="0"/>
                  </a:lnTo>
                  <a:lnTo>
                    <a:pt x="137" y="30"/>
                  </a:lnTo>
                  <a:lnTo>
                    <a:pt x="30" y="18"/>
                  </a:lnTo>
                  <a:lnTo>
                    <a:pt x="24" y="12"/>
                  </a:lnTo>
                  <a:lnTo>
                    <a:pt x="30" y="0"/>
                  </a:lnTo>
                  <a:lnTo>
                    <a:pt x="18" y="0"/>
                  </a:lnTo>
                  <a:lnTo>
                    <a:pt x="6" y="0"/>
                  </a:lnTo>
                  <a:lnTo>
                    <a:pt x="0" y="18"/>
                  </a:lnTo>
                  <a:lnTo>
                    <a:pt x="6" y="36"/>
                  </a:lnTo>
                  <a:lnTo>
                    <a:pt x="24" y="66"/>
                  </a:lnTo>
                  <a:lnTo>
                    <a:pt x="6" y="90"/>
                  </a:lnTo>
                  <a:lnTo>
                    <a:pt x="6" y="102"/>
                  </a:lnTo>
                  <a:lnTo>
                    <a:pt x="6" y="114"/>
                  </a:lnTo>
                  <a:lnTo>
                    <a:pt x="24" y="126"/>
                  </a:lnTo>
                  <a:lnTo>
                    <a:pt x="30" y="168"/>
                  </a:lnTo>
                  <a:lnTo>
                    <a:pt x="96" y="156"/>
                  </a:lnTo>
                  <a:lnTo>
                    <a:pt x="137" y="174"/>
                  </a:lnTo>
                  <a:lnTo>
                    <a:pt x="155" y="168"/>
                  </a:lnTo>
                  <a:lnTo>
                    <a:pt x="167" y="156"/>
                  </a:lnTo>
                  <a:lnTo>
                    <a:pt x="167" y="144"/>
                  </a:lnTo>
                  <a:lnTo>
                    <a:pt x="173" y="144"/>
                  </a:lnTo>
                  <a:lnTo>
                    <a:pt x="215" y="126"/>
                  </a:lnTo>
                  <a:lnTo>
                    <a:pt x="251" y="132"/>
                  </a:lnTo>
                  <a:lnTo>
                    <a:pt x="227" y="102"/>
                  </a:lnTo>
                  <a:lnTo>
                    <a:pt x="245" y="84"/>
                  </a:lnTo>
                  <a:lnTo>
                    <a:pt x="251" y="60"/>
                  </a:lnTo>
                  <a:lnTo>
                    <a:pt x="275" y="42"/>
                  </a:lnTo>
                  <a:lnTo>
                    <a:pt x="281" y="18"/>
                  </a:lnTo>
                  <a:close/>
                </a:path>
              </a:pathLst>
            </a:custGeom>
            <a:solidFill>
              <a:srgbClr val="00f008"/>
            </a:solidFill>
            <a:ln w="0">
              <a:solidFill>
                <a:srgbClr val="50505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f8f8f8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31" name=""/>
            <p:cNvSpPr/>
            <p:nvPr/>
          </p:nvSpPr>
          <p:spPr>
            <a:xfrm>
              <a:off x="5454720" y="1739880"/>
              <a:ext cx="36360" cy="34920"/>
            </a:xfrm>
            <a:custGeom>
              <a:avLst/>
              <a:gdLst/>
              <a:ahLst/>
              <a:rect l="l" t="t" r="r" b="b"/>
              <a:pathLst>
                <a:path w="27" h="32">
                  <a:moveTo>
                    <a:pt x="9" y="32"/>
                  </a:moveTo>
                  <a:lnTo>
                    <a:pt x="27" y="0"/>
                  </a:lnTo>
                  <a:lnTo>
                    <a:pt x="0" y="32"/>
                  </a:lnTo>
                  <a:lnTo>
                    <a:pt x="9" y="32"/>
                  </a:lnTo>
                  <a:close/>
                </a:path>
              </a:pathLst>
            </a:custGeom>
            <a:solidFill>
              <a:srgbClr val="a7ffab"/>
            </a:solidFill>
            <a:ln w="15840">
              <a:solidFill>
                <a:srgbClr val="50505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1880" bIns="-11880" anchor="t">
              <a:noAutofit/>
            </a:bodyPr>
            <a:p>
              <a:endParaRPr b="0" lang="en-US" sz="2400" strike="noStrike" u="none">
                <a:solidFill>
                  <a:srgbClr val="f8f8f8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32" name=""/>
            <p:cNvSpPr/>
            <p:nvPr/>
          </p:nvSpPr>
          <p:spPr>
            <a:xfrm>
              <a:off x="5454720" y="1739880"/>
              <a:ext cx="36360" cy="34920"/>
            </a:xfrm>
            <a:custGeom>
              <a:avLst/>
              <a:gdLst/>
              <a:ahLst/>
              <a:rect l="l" t="t" r="r" b="b"/>
              <a:pathLst>
                <a:path w="27" h="32">
                  <a:moveTo>
                    <a:pt x="9" y="32"/>
                  </a:moveTo>
                  <a:lnTo>
                    <a:pt x="27" y="0"/>
                  </a:lnTo>
                  <a:lnTo>
                    <a:pt x="0" y="32"/>
                  </a:lnTo>
                  <a:lnTo>
                    <a:pt x="9" y="32"/>
                  </a:lnTo>
                  <a:close/>
                </a:path>
              </a:pathLst>
            </a:custGeom>
            <a:solidFill>
              <a:srgbClr val="a7ffab"/>
            </a:solidFill>
            <a:ln w="15840">
              <a:solidFill>
                <a:srgbClr val="50505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1880" bIns="-11880" anchor="t">
              <a:noAutofit/>
            </a:bodyPr>
            <a:p>
              <a:endParaRPr b="0" lang="en-US" sz="2400" strike="noStrike" u="none">
                <a:solidFill>
                  <a:srgbClr val="f8f8f8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33" name=""/>
            <p:cNvSpPr/>
            <p:nvPr/>
          </p:nvSpPr>
          <p:spPr>
            <a:xfrm>
              <a:off x="5454720" y="1739880"/>
              <a:ext cx="36360" cy="34920"/>
            </a:xfrm>
            <a:custGeom>
              <a:avLst/>
              <a:gdLst/>
              <a:ahLst/>
              <a:rect l="l" t="t" r="r" b="b"/>
              <a:pathLst>
                <a:path w="27" h="32">
                  <a:moveTo>
                    <a:pt x="9" y="32"/>
                  </a:moveTo>
                  <a:lnTo>
                    <a:pt x="27" y="0"/>
                  </a:lnTo>
                  <a:lnTo>
                    <a:pt x="0" y="32"/>
                  </a:lnTo>
                  <a:lnTo>
                    <a:pt x="9" y="32"/>
                  </a:lnTo>
                  <a:close/>
                </a:path>
              </a:pathLst>
            </a:custGeom>
            <a:solidFill>
              <a:srgbClr val="a7ffab"/>
            </a:solidFill>
            <a:ln w="15840">
              <a:solidFill>
                <a:srgbClr val="50505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1880" bIns="-11880" anchor="t">
              <a:noAutofit/>
            </a:bodyPr>
            <a:p>
              <a:endParaRPr b="0" lang="en-US" sz="2400" strike="noStrike" u="none">
                <a:solidFill>
                  <a:srgbClr val="f8f8f8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34" name=""/>
            <p:cNvSpPr/>
            <p:nvPr/>
          </p:nvSpPr>
          <p:spPr>
            <a:xfrm flipV="1">
              <a:off x="5168880" y="3454560"/>
              <a:ext cx="988920" cy="581040"/>
            </a:xfrm>
            <a:prstGeom prst="line">
              <a:avLst/>
            </a:prstGeom>
            <a:ln w="28440">
              <a:solidFill>
                <a:srgbClr val="ffd935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8f8f8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35" name=""/>
            <p:cNvSpPr/>
            <p:nvPr/>
          </p:nvSpPr>
          <p:spPr>
            <a:xfrm flipH="1">
              <a:off x="5041800" y="1577880"/>
              <a:ext cx="287280" cy="2381400"/>
            </a:xfrm>
            <a:prstGeom prst="line">
              <a:avLst/>
            </a:prstGeom>
            <a:ln w="28440">
              <a:solidFill>
                <a:srgbClr val="ffd935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8f8f8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36" name=""/>
            <p:cNvSpPr/>
            <p:nvPr/>
          </p:nvSpPr>
          <p:spPr>
            <a:xfrm flipH="1">
              <a:off x="3274920" y="1490760"/>
              <a:ext cx="1766880" cy="752400"/>
            </a:xfrm>
            <a:prstGeom prst="line">
              <a:avLst/>
            </a:prstGeom>
            <a:ln w="28440">
              <a:solidFill>
                <a:srgbClr val="ffd935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8f8f8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37" name=""/>
            <p:cNvSpPr/>
            <p:nvPr/>
          </p:nvSpPr>
          <p:spPr>
            <a:xfrm>
              <a:off x="5440320" y="1569960"/>
              <a:ext cx="790560" cy="636840"/>
            </a:xfrm>
            <a:prstGeom prst="line">
              <a:avLst/>
            </a:prstGeom>
            <a:ln w="28440">
              <a:solidFill>
                <a:srgbClr val="ffd935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8f8f8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38" name=""/>
            <p:cNvSpPr/>
            <p:nvPr/>
          </p:nvSpPr>
          <p:spPr>
            <a:xfrm flipH="1">
              <a:off x="3490560" y="1577880"/>
              <a:ext cx="82440" cy="1560600"/>
            </a:xfrm>
            <a:prstGeom prst="line">
              <a:avLst/>
            </a:prstGeom>
            <a:ln w="28440">
              <a:solidFill>
                <a:srgbClr val="ffd935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8f8f8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39" name=""/>
            <p:cNvSpPr/>
            <p:nvPr/>
          </p:nvSpPr>
          <p:spPr>
            <a:xfrm flipH="1">
              <a:off x="3400560" y="1604880"/>
              <a:ext cx="1790640" cy="1687680"/>
            </a:xfrm>
            <a:prstGeom prst="line">
              <a:avLst/>
            </a:prstGeom>
            <a:ln w="28440">
              <a:solidFill>
                <a:srgbClr val="ffd935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8f8f8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40" name=""/>
            <p:cNvSpPr/>
            <p:nvPr/>
          </p:nvSpPr>
          <p:spPr>
            <a:xfrm>
              <a:off x="3583080" y="1604880"/>
              <a:ext cx="1157040" cy="2394000"/>
            </a:xfrm>
            <a:prstGeom prst="line">
              <a:avLst/>
            </a:prstGeom>
            <a:ln w="28440">
              <a:solidFill>
                <a:srgbClr val="ffd935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8f8f8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41" name=""/>
            <p:cNvSpPr/>
            <p:nvPr/>
          </p:nvSpPr>
          <p:spPr>
            <a:xfrm flipH="1">
              <a:off x="3438000" y="2496960"/>
              <a:ext cx="2049480" cy="841680"/>
            </a:xfrm>
            <a:prstGeom prst="line">
              <a:avLst/>
            </a:prstGeom>
            <a:ln w="28440">
              <a:solidFill>
                <a:srgbClr val="ffd935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8f8f8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42" name=""/>
            <p:cNvSpPr/>
            <p:nvPr/>
          </p:nvSpPr>
          <p:spPr>
            <a:xfrm>
              <a:off x="3213000" y="2454120"/>
              <a:ext cx="1154160" cy="1503360"/>
            </a:xfrm>
            <a:prstGeom prst="line">
              <a:avLst/>
            </a:prstGeom>
            <a:ln w="28440">
              <a:solidFill>
                <a:srgbClr val="ffd935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8f8f8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43" name=""/>
            <p:cNvSpPr/>
            <p:nvPr/>
          </p:nvSpPr>
          <p:spPr>
            <a:xfrm>
              <a:off x="3773520" y="1725480"/>
              <a:ext cx="1940040" cy="1470240"/>
            </a:xfrm>
            <a:prstGeom prst="line">
              <a:avLst/>
            </a:prstGeom>
            <a:ln w="28440">
              <a:solidFill>
                <a:srgbClr val="ffd935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8f8f8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44" name=""/>
            <p:cNvSpPr/>
            <p:nvPr/>
          </p:nvSpPr>
          <p:spPr>
            <a:xfrm>
              <a:off x="3035160" y="2198520"/>
              <a:ext cx="2873520" cy="0"/>
            </a:xfrm>
            <a:prstGeom prst="line">
              <a:avLst/>
            </a:prstGeom>
            <a:ln w="28440">
              <a:solidFill>
                <a:srgbClr val="ffd935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t">
              <a:noAutofit/>
            </a:bodyPr>
            <a:p>
              <a:endParaRPr b="0" lang="en-US" sz="2400" strike="noStrike" u="none">
                <a:solidFill>
                  <a:srgbClr val="f8f8f8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45" name=""/>
            <p:cNvSpPr/>
            <p:nvPr/>
          </p:nvSpPr>
          <p:spPr>
            <a:xfrm>
              <a:off x="3252960" y="2408400"/>
              <a:ext cx="2354040" cy="987120"/>
            </a:xfrm>
            <a:prstGeom prst="line">
              <a:avLst/>
            </a:prstGeom>
            <a:ln w="28440">
              <a:solidFill>
                <a:srgbClr val="ffd935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8f8f8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46" name=""/>
            <p:cNvSpPr/>
            <p:nvPr/>
          </p:nvSpPr>
          <p:spPr>
            <a:xfrm>
              <a:off x="3638520" y="1486080"/>
              <a:ext cx="2054160" cy="696600"/>
            </a:xfrm>
            <a:prstGeom prst="line">
              <a:avLst/>
            </a:prstGeom>
            <a:ln w="28440">
              <a:solidFill>
                <a:srgbClr val="ffd935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8f8f8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47" name=""/>
            <p:cNvSpPr/>
            <p:nvPr/>
          </p:nvSpPr>
          <p:spPr>
            <a:xfrm flipH="1">
              <a:off x="2478240" y="1536840"/>
              <a:ext cx="582480" cy="693720"/>
            </a:xfrm>
            <a:prstGeom prst="line">
              <a:avLst/>
            </a:prstGeom>
            <a:ln w="28440">
              <a:solidFill>
                <a:srgbClr val="ffd935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8f8f8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48" name=""/>
            <p:cNvSpPr/>
            <p:nvPr/>
          </p:nvSpPr>
          <p:spPr>
            <a:xfrm>
              <a:off x="6210360" y="2319480"/>
              <a:ext cx="0" cy="1128600"/>
            </a:xfrm>
            <a:prstGeom prst="line">
              <a:avLst/>
            </a:prstGeom>
            <a:ln w="28440">
              <a:solidFill>
                <a:srgbClr val="ffd935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8f8f8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49" name=""/>
            <p:cNvSpPr/>
            <p:nvPr/>
          </p:nvSpPr>
          <p:spPr>
            <a:xfrm>
              <a:off x="3700440" y="1479600"/>
              <a:ext cx="1436760" cy="0"/>
            </a:xfrm>
            <a:prstGeom prst="line">
              <a:avLst/>
            </a:prstGeom>
            <a:ln w="28440">
              <a:solidFill>
                <a:srgbClr val="ffd935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t">
              <a:noAutofit/>
            </a:bodyPr>
            <a:p>
              <a:endParaRPr b="0" lang="en-US" sz="2400" strike="noStrike" u="none">
                <a:solidFill>
                  <a:srgbClr val="f8f8f8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50" name=""/>
            <p:cNvSpPr/>
            <p:nvPr/>
          </p:nvSpPr>
          <p:spPr>
            <a:xfrm>
              <a:off x="2198520" y="1317600"/>
              <a:ext cx="1783080" cy="426960"/>
            </a:xfrm>
            <a:prstGeom prst="rect">
              <a:avLst/>
            </a:prstGeom>
            <a:solidFill>
              <a:srgbClr val="0062a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600" strike="noStrike" u="none">
                  <a:solidFill>
                    <a:srgbClr val="f8f8f8"/>
                  </a:solidFill>
                  <a:effectLst/>
                  <a:uFillTx/>
                  <a:latin typeface="Arial"/>
                </a:rPr>
                <a:t>Natural Gas</a:t>
              </a:r>
              <a:endParaRPr b="0" lang="en-US" sz="1600" strike="noStrike" u="none">
                <a:solidFill>
                  <a:srgbClr val="f8f8f8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51" name=""/>
            <p:cNvSpPr/>
            <p:nvPr/>
          </p:nvSpPr>
          <p:spPr>
            <a:xfrm>
              <a:off x="1635120" y="2068560"/>
              <a:ext cx="1792440" cy="466560"/>
            </a:xfrm>
            <a:prstGeom prst="rect">
              <a:avLst/>
            </a:prstGeom>
            <a:solidFill>
              <a:srgbClr val="0062a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600" strike="noStrike" u="none">
                  <a:solidFill>
                    <a:srgbClr val="f8f8f8"/>
                  </a:solidFill>
                  <a:effectLst/>
                  <a:uFillTx/>
                  <a:latin typeface="Arial"/>
                </a:rPr>
                <a:t>Coal</a:t>
              </a:r>
              <a:endParaRPr b="0" lang="en-US" sz="1600" strike="noStrike" u="none">
                <a:solidFill>
                  <a:srgbClr val="f8f8f8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52" name=""/>
            <p:cNvSpPr/>
            <p:nvPr/>
          </p:nvSpPr>
          <p:spPr>
            <a:xfrm>
              <a:off x="5357880" y="2165400"/>
              <a:ext cx="1779480" cy="457200"/>
            </a:xfrm>
            <a:prstGeom prst="rect">
              <a:avLst/>
            </a:prstGeom>
            <a:solidFill>
              <a:srgbClr val="0062a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600" strike="noStrike" u="none">
                  <a:solidFill>
                    <a:srgbClr val="f8f8f8"/>
                  </a:solidFill>
                  <a:effectLst/>
                  <a:uFillTx/>
                  <a:latin typeface="Arial"/>
                </a:rPr>
                <a:t>Crude &amp; Products</a:t>
              </a:r>
              <a:endParaRPr b="0" lang="en-US" sz="1600" strike="noStrike" u="none">
                <a:solidFill>
                  <a:srgbClr val="f8f8f8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53" name=""/>
            <p:cNvSpPr/>
            <p:nvPr/>
          </p:nvSpPr>
          <p:spPr>
            <a:xfrm>
              <a:off x="3281400" y="3386160"/>
              <a:ext cx="809640" cy="587520"/>
            </a:xfrm>
            <a:prstGeom prst="line">
              <a:avLst/>
            </a:prstGeom>
            <a:ln w="28440">
              <a:solidFill>
                <a:srgbClr val="ffd935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8f8f8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54" name=""/>
            <p:cNvSpPr/>
            <p:nvPr/>
          </p:nvSpPr>
          <p:spPr>
            <a:xfrm>
              <a:off x="1711440" y="3076560"/>
              <a:ext cx="1792080" cy="465120"/>
            </a:xfrm>
            <a:prstGeom prst="rect">
              <a:avLst/>
            </a:prstGeom>
            <a:solidFill>
              <a:srgbClr val="0062a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600" strike="noStrike" u="none">
                  <a:solidFill>
                    <a:srgbClr val="f8f8f8"/>
                  </a:solidFill>
                  <a:effectLst/>
                  <a:uFillTx/>
                  <a:latin typeface="Arial"/>
                </a:rPr>
                <a:t>Pulp and Paper</a:t>
              </a:r>
              <a:endParaRPr b="0" lang="en-US" sz="1600" strike="noStrike" u="none">
                <a:solidFill>
                  <a:srgbClr val="f8f8f8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55" name=""/>
            <p:cNvSpPr/>
            <p:nvPr/>
          </p:nvSpPr>
          <p:spPr>
            <a:xfrm>
              <a:off x="4722840" y="1320840"/>
              <a:ext cx="1792440" cy="426960"/>
            </a:xfrm>
            <a:prstGeom prst="rect">
              <a:avLst/>
            </a:prstGeom>
            <a:solidFill>
              <a:srgbClr val="0062a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600" strike="noStrike" u="none">
                  <a:solidFill>
                    <a:srgbClr val="f8f8f8"/>
                  </a:solidFill>
                  <a:effectLst/>
                  <a:uFillTx/>
                  <a:latin typeface="Arial"/>
                </a:rPr>
                <a:t>Power</a:t>
              </a:r>
              <a:endParaRPr b="0" lang="en-US" sz="1600" strike="noStrike" u="none">
                <a:solidFill>
                  <a:srgbClr val="f8f8f8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56" name=""/>
            <p:cNvSpPr/>
            <p:nvPr/>
          </p:nvSpPr>
          <p:spPr>
            <a:xfrm>
              <a:off x="5551560" y="3059280"/>
              <a:ext cx="1793880" cy="458640"/>
            </a:xfrm>
            <a:prstGeom prst="rect">
              <a:avLst/>
            </a:prstGeom>
            <a:solidFill>
              <a:srgbClr val="0062a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600" strike="noStrike" u="none">
                  <a:solidFill>
                    <a:srgbClr val="f8f8f8"/>
                  </a:solidFill>
                  <a:effectLst/>
                  <a:uFillTx/>
                  <a:latin typeface="Arial"/>
                </a:rPr>
                <a:t>Weather</a:t>
              </a:r>
              <a:endParaRPr b="0" lang="en-US" sz="1600" strike="noStrike" u="none">
                <a:solidFill>
                  <a:srgbClr val="f8f8f8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57" name=""/>
            <p:cNvSpPr/>
            <p:nvPr/>
          </p:nvSpPr>
          <p:spPr>
            <a:xfrm>
              <a:off x="3705120" y="3963960"/>
              <a:ext cx="1793880" cy="457200"/>
            </a:xfrm>
            <a:prstGeom prst="rect">
              <a:avLst/>
            </a:prstGeom>
            <a:solidFill>
              <a:srgbClr val="0062a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600" strike="noStrike" u="none">
                  <a:solidFill>
                    <a:srgbClr val="f8f8f8"/>
                  </a:solidFill>
                  <a:effectLst/>
                  <a:uFillTx/>
                  <a:latin typeface="Arial"/>
                </a:rPr>
                <a:t>Metals</a:t>
              </a:r>
              <a:endParaRPr b="0" lang="en-US" sz="1600" strike="noStrike" u="none">
                <a:solidFill>
                  <a:srgbClr val="f8f8f8"/>
                </a:solidFill>
                <a:effectLst/>
                <a:uFillTx/>
                <a:latin typeface="Arial"/>
              </a:endParaRPr>
            </a:p>
          </p:txBody>
        </p:sp>
      </p:grpSp>
      <p:sp>
        <p:nvSpPr>
          <p:cNvPr id="158" name="PlaceHolder 2"/>
          <p:cNvSpPr>
            <a:spLocks noGrp="1"/>
          </p:cNvSpPr>
          <p:nvPr>
            <p:ph/>
          </p:nvPr>
        </p:nvSpPr>
        <p:spPr>
          <a:xfrm>
            <a:off x="1834920" y="4762440"/>
            <a:ext cx="6048360" cy="170496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 lnSpcReduction="9999"/>
          </a:bodyPr>
          <a:p>
            <a:pPr marL="343080" indent="-343080">
              <a:lnSpc>
                <a:spcPct val="90000"/>
              </a:lnSpc>
              <a:spcBef>
                <a:spcPts val="425"/>
              </a:spcBef>
              <a:buClr>
                <a:srgbClr val="ffff00"/>
              </a:buClr>
              <a:buSzPct val="80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700" strike="noStrike" u="none">
                <a:solidFill>
                  <a:srgbClr val="f8f8f8"/>
                </a:solidFill>
                <a:effectLst/>
                <a:uFillTx/>
                <a:latin typeface="Arial"/>
              </a:rPr>
              <a:t>Establish Europe’s Leading Energy Network</a:t>
            </a:r>
            <a:endParaRPr b="1" lang="en-US" sz="1700" strike="noStrike" u="none">
              <a:solidFill>
                <a:srgbClr val="f8f8f8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374"/>
              </a:spcBef>
              <a:spcAft>
                <a:spcPts val="374"/>
              </a:spcAft>
              <a:buClr>
                <a:srgbClr val="ffff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8f8f8"/>
                </a:solidFill>
                <a:effectLst/>
                <a:uFillTx/>
                <a:latin typeface="Arial"/>
              </a:rPr>
              <a:t> </a:t>
            </a:r>
            <a:r>
              <a:rPr b="1" lang="en-US" sz="1500" strike="noStrike" u="none">
                <a:solidFill>
                  <a:srgbClr val="f8f8f8"/>
                </a:solidFill>
                <a:effectLst/>
                <a:uFillTx/>
                <a:latin typeface="Arial"/>
              </a:rPr>
              <a:t>Capture Sustainable First Mover Advantage</a:t>
            </a:r>
            <a:endParaRPr b="1" lang="en-US" sz="1500" strike="noStrike" u="none">
              <a:solidFill>
                <a:srgbClr val="f8f8f8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425"/>
              </a:spcBef>
              <a:buClr>
                <a:srgbClr val="ffff00"/>
              </a:buClr>
              <a:buSzPct val="80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700" strike="noStrike" u="none">
                <a:solidFill>
                  <a:srgbClr val="f8f8f8"/>
                </a:solidFill>
                <a:effectLst/>
                <a:uFillTx/>
                <a:latin typeface="Arial"/>
              </a:rPr>
              <a:t>Extend the Network</a:t>
            </a:r>
            <a:endParaRPr b="1" lang="en-US" sz="1700" strike="noStrike" u="none">
              <a:solidFill>
                <a:srgbClr val="f8f8f8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374"/>
              </a:spcBef>
              <a:spcAft>
                <a:spcPts val="374"/>
              </a:spcAft>
              <a:buClr>
                <a:srgbClr val="ffff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8f8f8"/>
                </a:solidFill>
                <a:effectLst/>
                <a:uFillTx/>
                <a:latin typeface="Arial"/>
              </a:rPr>
              <a:t> </a:t>
            </a:r>
            <a:r>
              <a:rPr b="1" lang="en-US" sz="1500" strike="noStrike" u="none">
                <a:solidFill>
                  <a:srgbClr val="f8f8f8"/>
                </a:solidFill>
                <a:effectLst/>
                <a:uFillTx/>
                <a:latin typeface="Arial"/>
              </a:rPr>
              <a:t>Strong, Competitive Position in High Growth Markets</a:t>
            </a:r>
            <a:endParaRPr b="1" lang="en-US" sz="1500" strike="noStrike" u="none">
              <a:solidFill>
                <a:srgbClr val="f8f8f8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425"/>
              </a:spcBef>
              <a:buClr>
                <a:srgbClr val="ffff00"/>
              </a:buClr>
              <a:buSzPct val="80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700" strike="noStrike" u="none">
                <a:solidFill>
                  <a:srgbClr val="f8f8f8"/>
                </a:solidFill>
                <a:effectLst/>
                <a:uFillTx/>
                <a:latin typeface="Arial"/>
              </a:rPr>
              <a:t>Exploit the Network</a:t>
            </a:r>
            <a:endParaRPr b="1" lang="en-US" sz="1700" strike="noStrike" u="none">
              <a:solidFill>
                <a:srgbClr val="f8f8f8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374"/>
              </a:spcBef>
              <a:buClr>
                <a:srgbClr val="ffff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8f8f8"/>
                </a:solidFill>
                <a:effectLst/>
                <a:uFillTx/>
                <a:latin typeface="Arial"/>
              </a:rPr>
              <a:t> </a:t>
            </a:r>
            <a:r>
              <a:rPr b="1" lang="en-US" sz="1500" strike="noStrike" u="none">
                <a:solidFill>
                  <a:srgbClr val="f8f8f8"/>
                </a:solidFill>
                <a:effectLst/>
                <a:uFillTx/>
                <a:latin typeface="Arial"/>
              </a:rPr>
              <a:t>Create Significant Value to Enron and its Customers</a:t>
            </a:r>
            <a:endParaRPr b="1" lang="en-US" sz="1500" strike="noStrike" u="none">
              <a:solidFill>
                <a:srgbClr val="f8f8f8"/>
              </a:solidFill>
              <a:effectLst/>
              <a:uFillTx/>
              <a:latin typeface="Arial"/>
            </a:endParaRPr>
          </a:p>
        </p:txBody>
      </p:sp>
      <p:sp>
        <p:nvSpPr>
          <p:cNvPr id="159" name=""/>
          <p:cNvSpPr/>
          <p:nvPr/>
        </p:nvSpPr>
        <p:spPr>
          <a:xfrm>
            <a:off x="0" y="0"/>
            <a:ext cx="1590840" cy="352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8f8f8"/>
                </a:solidFill>
                <a:effectLst/>
                <a:uFillTx/>
                <a:latin typeface="Arial"/>
              </a:rPr>
              <a:t>Joe Gold</a:t>
            </a:r>
            <a:endParaRPr b="0" lang="en-US" sz="1600" strike="noStrike" u="none">
              <a:solidFill>
                <a:srgbClr val="f8f8f8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005c"/>
            </a:gs>
            <a:gs pos="100000">
              <a:srgbClr val="000000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PlaceHolder 1"/>
          <p:cNvSpPr>
            <a:spLocks noGrp="1"/>
          </p:cNvSpPr>
          <p:nvPr>
            <p:ph type="title"/>
          </p:nvPr>
        </p:nvSpPr>
        <p:spPr>
          <a:xfrm>
            <a:off x="647640" y="17748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fcff09"/>
                </a:solidFill>
                <a:effectLst/>
                <a:uFillTx/>
                <a:latin typeface="Arial"/>
              </a:rPr>
              <a:t>Snapshot of Enron Europe</a:t>
            </a:r>
            <a:br>
              <a:rPr sz="3200"/>
            </a:br>
            <a:r>
              <a:rPr b="1" lang="en-US" sz="3200" strike="noStrike" u="none">
                <a:solidFill>
                  <a:srgbClr val="fcff09"/>
                </a:solidFill>
                <a:effectLst/>
                <a:uFillTx/>
                <a:latin typeface="Arial"/>
              </a:rPr>
              <a:t>Accomplishments</a:t>
            </a:r>
            <a:endParaRPr b="1" lang="en-US" sz="3200" strike="noStrike" u="none">
              <a:solidFill>
                <a:srgbClr val="fcff09"/>
              </a:solidFill>
              <a:effectLst/>
              <a:uFillTx/>
              <a:latin typeface="Arial"/>
            </a:endParaRPr>
          </a:p>
        </p:txBody>
      </p:sp>
      <p:sp>
        <p:nvSpPr>
          <p:cNvPr id="161" name=""/>
          <p:cNvSpPr/>
          <p:nvPr/>
        </p:nvSpPr>
        <p:spPr>
          <a:xfrm>
            <a:off x="0" y="0"/>
            <a:ext cx="1590840" cy="352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8f8f8"/>
                </a:solidFill>
                <a:effectLst/>
                <a:uFillTx/>
                <a:latin typeface="Arial"/>
              </a:rPr>
              <a:t>Joe Gold</a:t>
            </a:r>
            <a:endParaRPr b="0" lang="en-US" sz="1600" strike="noStrike" u="none">
              <a:solidFill>
                <a:srgbClr val="f8f8f8"/>
              </a:solidFill>
              <a:effectLst/>
              <a:uFillTx/>
              <a:latin typeface="Arial"/>
            </a:endParaRPr>
          </a:p>
        </p:txBody>
      </p:sp>
      <p:grpSp>
        <p:nvGrpSpPr>
          <p:cNvPr id="162" name=""/>
          <p:cNvGrpSpPr/>
          <p:nvPr/>
        </p:nvGrpSpPr>
        <p:grpSpPr>
          <a:xfrm>
            <a:off x="5846760" y="4603680"/>
            <a:ext cx="3106800" cy="2167920"/>
            <a:chOff x="5846760" y="4603680"/>
            <a:chExt cx="3106800" cy="2167920"/>
          </a:xfrm>
        </p:grpSpPr>
        <p:sp>
          <p:nvSpPr>
            <p:cNvPr id="163" name=""/>
            <p:cNvSpPr/>
            <p:nvPr/>
          </p:nvSpPr>
          <p:spPr>
            <a:xfrm>
              <a:off x="5846760" y="4603680"/>
              <a:ext cx="2925720" cy="1982880"/>
            </a:xfrm>
            <a:prstGeom prst="ellipse">
              <a:avLst/>
            </a:prstGeom>
            <a:solidFill>
              <a:srgbClr val="ffff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2400" strike="noStrike" u="none">
                <a:solidFill>
                  <a:srgbClr val="f8f8f8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64" name=""/>
            <p:cNvSpPr/>
            <p:nvPr/>
          </p:nvSpPr>
          <p:spPr>
            <a:xfrm>
              <a:off x="6321600" y="4980600"/>
              <a:ext cx="2631960" cy="17910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spAutoFit/>
            </a:bodyPr>
            <a:p>
              <a:pPr>
                <a:tabLst>
                  <a:tab algn="l" pos="0"/>
                  <a:tab algn="l" pos="380880"/>
                  <a:tab algn="l" pos="762120"/>
                  <a:tab algn="l" pos="1143000"/>
                  <a:tab algn="l" pos="1523880"/>
                  <a:tab algn="l" pos="1905120"/>
                  <a:tab algn="l" pos="2286000"/>
                  <a:tab algn="l" pos="2666880"/>
                  <a:tab algn="l" pos="3048120"/>
                  <a:tab algn="l" pos="3429000"/>
                  <a:tab algn="l" pos="3809880"/>
                  <a:tab algn="l" pos="4191120"/>
                  <a:tab algn="l" pos="4572000"/>
                  <a:tab algn="l" pos="4952880"/>
                  <a:tab algn="l" pos="5334120"/>
                  <a:tab algn="l" pos="5715000"/>
                  <a:tab algn="l" pos="6095880"/>
                  <a:tab algn="l" pos="6477120"/>
                  <a:tab algn="l" pos="6858000"/>
                  <a:tab algn="l" pos="7238880"/>
                  <a:tab algn="l" pos="7620120"/>
                </a:tabLst>
              </a:pP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Strategic alliance with</a:t>
              </a:r>
              <a:endParaRPr b="0" lang="en-US" sz="1400" strike="noStrike" u="none">
                <a:solidFill>
                  <a:srgbClr val="f8f8f8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380880"/>
                  <a:tab algn="l" pos="762120"/>
                  <a:tab algn="l" pos="1143000"/>
                  <a:tab algn="l" pos="1523880"/>
                  <a:tab algn="l" pos="1905120"/>
                  <a:tab algn="l" pos="2286000"/>
                  <a:tab algn="l" pos="2666880"/>
                  <a:tab algn="l" pos="3048120"/>
                  <a:tab algn="l" pos="3429000"/>
                  <a:tab algn="l" pos="3809880"/>
                  <a:tab algn="l" pos="4191120"/>
                  <a:tab algn="l" pos="4572000"/>
                  <a:tab algn="l" pos="4952880"/>
                  <a:tab algn="l" pos="5334120"/>
                  <a:tab algn="l" pos="5715000"/>
                  <a:tab algn="l" pos="6095880"/>
                  <a:tab algn="l" pos="6477120"/>
                  <a:tab algn="l" pos="6858000"/>
                  <a:tab algn="l" pos="7238880"/>
                  <a:tab algn="l" pos="7620120"/>
                </a:tabLst>
              </a:pP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Swiss CityPower A.G.</a:t>
              </a:r>
              <a:endParaRPr b="0" lang="en-US" sz="1400" strike="noStrike" u="none">
                <a:solidFill>
                  <a:srgbClr val="f8f8f8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380880"/>
                  <a:tab algn="l" pos="762120"/>
                  <a:tab algn="l" pos="1143000"/>
                  <a:tab algn="l" pos="1523880"/>
                  <a:tab algn="l" pos="1905120"/>
                  <a:tab algn="l" pos="2286000"/>
                  <a:tab algn="l" pos="2666880"/>
                  <a:tab algn="l" pos="3048120"/>
                  <a:tab algn="l" pos="3429000"/>
                  <a:tab algn="l" pos="3809880"/>
                  <a:tab algn="l" pos="4191120"/>
                  <a:tab algn="l" pos="4572000"/>
                  <a:tab algn="l" pos="4952880"/>
                  <a:tab algn="l" pos="5334120"/>
                  <a:tab algn="l" pos="5715000"/>
                  <a:tab algn="l" pos="6095880"/>
                  <a:tab algn="l" pos="6477120"/>
                  <a:tab algn="l" pos="6858000"/>
                  <a:tab algn="l" pos="7238880"/>
                  <a:tab algn="l" pos="7620120"/>
                </a:tabLst>
              </a:pPr>
              <a:endParaRPr b="0" lang="en-US" sz="600" strike="noStrike" u="none">
                <a:solidFill>
                  <a:srgbClr val="f8f8f8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380880"/>
                  <a:tab algn="l" pos="762120"/>
                  <a:tab algn="l" pos="1143000"/>
                  <a:tab algn="l" pos="1523880"/>
                  <a:tab algn="l" pos="1905120"/>
                  <a:tab algn="l" pos="2286000"/>
                  <a:tab algn="l" pos="2666880"/>
                  <a:tab algn="l" pos="3048120"/>
                  <a:tab algn="l" pos="3429000"/>
                  <a:tab algn="l" pos="3809880"/>
                  <a:tab algn="l" pos="4191120"/>
                  <a:tab algn="l" pos="4572000"/>
                  <a:tab algn="l" pos="4952880"/>
                  <a:tab algn="l" pos="5334120"/>
                  <a:tab algn="l" pos="5715000"/>
                  <a:tab algn="l" pos="6095880"/>
                  <a:tab algn="l" pos="6477120"/>
                  <a:tab algn="l" pos="6858000"/>
                  <a:tab algn="l" pos="7238880"/>
                  <a:tab algn="l" pos="7620120"/>
                </a:tabLst>
              </a:pP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Arcos de la Frontera </a:t>
              </a:r>
              <a:endParaRPr b="0" lang="en-US" sz="1400" strike="noStrike" u="none">
                <a:solidFill>
                  <a:srgbClr val="f8f8f8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380880"/>
                  <a:tab algn="l" pos="762120"/>
                  <a:tab algn="l" pos="1143000"/>
                  <a:tab algn="l" pos="1523880"/>
                  <a:tab algn="l" pos="1905120"/>
                  <a:tab algn="l" pos="2286000"/>
                  <a:tab algn="l" pos="2666880"/>
                  <a:tab algn="l" pos="3048120"/>
                  <a:tab algn="l" pos="3429000"/>
                  <a:tab algn="l" pos="3809880"/>
                  <a:tab algn="l" pos="4191120"/>
                  <a:tab algn="l" pos="4572000"/>
                  <a:tab algn="l" pos="4952880"/>
                  <a:tab algn="l" pos="5334120"/>
                  <a:tab algn="l" pos="5715000"/>
                  <a:tab algn="l" pos="6095880"/>
                  <a:tab algn="l" pos="6477120"/>
                  <a:tab algn="l" pos="6858000"/>
                  <a:tab algn="l" pos="7238880"/>
                  <a:tab algn="l" pos="7620120"/>
                </a:tabLst>
              </a:pP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awarded environmental</a:t>
              </a:r>
              <a:endParaRPr b="0" lang="en-US" sz="1400" strike="noStrike" u="none">
                <a:solidFill>
                  <a:srgbClr val="f8f8f8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380880"/>
                  <a:tab algn="l" pos="762120"/>
                  <a:tab algn="l" pos="1143000"/>
                  <a:tab algn="l" pos="1523880"/>
                  <a:tab algn="l" pos="1905120"/>
                  <a:tab algn="l" pos="2286000"/>
                  <a:tab algn="l" pos="2666880"/>
                  <a:tab algn="l" pos="3048120"/>
                  <a:tab algn="l" pos="3429000"/>
                  <a:tab algn="l" pos="3809880"/>
                  <a:tab algn="l" pos="4191120"/>
                  <a:tab algn="l" pos="4572000"/>
                  <a:tab algn="l" pos="4952880"/>
                  <a:tab algn="l" pos="5334120"/>
                  <a:tab algn="l" pos="5715000"/>
                  <a:tab algn="l" pos="6095880"/>
                  <a:tab algn="l" pos="6477120"/>
                  <a:tab algn="l" pos="6858000"/>
                  <a:tab algn="l" pos="7238880"/>
                  <a:tab algn="l" pos="7620120"/>
                </a:tabLst>
              </a:pP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permit and administrative</a:t>
              </a:r>
              <a:endParaRPr b="0" lang="en-US" sz="1400" strike="noStrike" u="none">
                <a:solidFill>
                  <a:srgbClr val="f8f8f8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380880"/>
                  <a:tab algn="l" pos="762120"/>
                  <a:tab algn="l" pos="1143000"/>
                  <a:tab algn="l" pos="1523880"/>
                  <a:tab algn="l" pos="1905120"/>
                  <a:tab algn="l" pos="2286000"/>
                  <a:tab algn="l" pos="2666880"/>
                  <a:tab algn="l" pos="3048120"/>
                  <a:tab algn="l" pos="3429000"/>
                  <a:tab algn="l" pos="3809880"/>
                  <a:tab algn="l" pos="4191120"/>
                  <a:tab algn="l" pos="4572000"/>
                  <a:tab algn="l" pos="4952880"/>
                  <a:tab algn="l" pos="5334120"/>
                  <a:tab algn="l" pos="5715000"/>
                  <a:tab algn="l" pos="6095880"/>
                  <a:tab algn="l" pos="6477120"/>
                  <a:tab algn="l" pos="6858000"/>
                  <a:tab algn="l" pos="7238880"/>
                  <a:tab algn="l" pos="7620120"/>
                </a:tabLst>
              </a:pP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authorisation</a:t>
              </a:r>
              <a:endParaRPr b="0" lang="en-US" sz="1400" strike="noStrike" u="none">
                <a:solidFill>
                  <a:srgbClr val="f8f8f8"/>
                </a:solidFill>
                <a:effectLst/>
                <a:uFillTx/>
                <a:latin typeface="Arial"/>
              </a:endParaRPr>
            </a:p>
            <a:p>
              <a:pPr>
                <a:spcBef>
                  <a:spcPts val="876"/>
                </a:spcBef>
                <a:tabLst>
                  <a:tab algn="l" pos="0"/>
                  <a:tab algn="l" pos="380880"/>
                  <a:tab algn="l" pos="762120"/>
                  <a:tab algn="l" pos="1143000"/>
                  <a:tab algn="l" pos="1523880"/>
                  <a:tab algn="l" pos="1905120"/>
                  <a:tab algn="l" pos="2286000"/>
                  <a:tab algn="l" pos="2666880"/>
                  <a:tab algn="l" pos="3048120"/>
                  <a:tab algn="l" pos="3429000"/>
                  <a:tab algn="l" pos="3809880"/>
                  <a:tab algn="l" pos="4191120"/>
                  <a:tab algn="l" pos="4572000"/>
                  <a:tab algn="l" pos="4952880"/>
                  <a:tab algn="l" pos="5334120"/>
                  <a:tab algn="l" pos="5715000"/>
                  <a:tab algn="l" pos="6095880"/>
                  <a:tab algn="l" pos="6477120"/>
                  <a:tab algn="l" pos="6858000"/>
                  <a:tab algn="l" pos="7238880"/>
                  <a:tab algn="l" pos="7620120"/>
                </a:tabLst>
              </a:pPr>
              <a:endParaRPr b="0" lang="en-US" sz="1400" strike="noStrike" u="none">
                <a:solidFill>
                  <a:srgbClr val="f8f8f8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65" name=""/>
            <p:cNvSpPr/>
            <p:nvPr/>
          </p:nvSpPr>
          <p:spPr>
            <a:xfrm>
              <a:off x="6536160" y="4651920"/>
              <a:ext cx="1580400" cy="398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spAutoFit/>
            </a:bodyPr>
            <a:p>
              <a:pPr algn="ctr">
                <a:spcBef>
                  <a:spcPts val="1250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2000" strike="noStrike" u="none">
                  <a:solidFill>
                    <a:srgbClr val="6699ff"/>
                  </a:solidFill>
                  <a:effectLst/>
                  <a:uFillTx/>
                  <a:latin typeface="Arial"/>
                </a:rPr>
                <a:t>Continental</a:t>
              </a:r>
              <a:endParaRPr b="0" lang="en-US" sz="2000" strike="noStrike" u="none">
                <a:solidFill>
                  <a:srgbClr val="f8f8f8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66" name=""/>
            <p:cNvSpPr/>
            <p:nvPr/>
          </p:nvSpPr>
          <p:spPr>
            <a:xfrm>
              <a:off x="6053040" y="4720680"/>
              <a:ext cx="347760" cy="642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spAutoFit/>
            </a:bodyPr>
            <a:p>
              <a:pPr algn="ctr">
                <a:lnSpc>
                  <a:spcPct val="100000"/>
                </a:lnSpc>
                <a:spcBef>
                  <a:spcPts val="225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3600" strike="noStrike" u="none">
                  <a:solidFill>
                    <a:srgbClr val="6699ff"/>
                  </a:solidFill>
                  <a:effectLst/>
                  <a:uFillTx/>
                  <a:latin typeface="CommonBullets"/>
                  <a:ea typeface="CommonBullets"/>
                </a:rPr>
                <a:t></a:t>
              </a:r>
              <a:endParaRPr b="0" lang="en-US" sz="3600" strike="noStrike" u="none">
                <a:solidFill>
                  <a:srgbClr val="f8f8f8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67" name=""/>
            <p:cNvSpPr/>
            <p:nvPr/>
          </p:nvSpPr>
          <p:spPr>
            <a:xfrm>
              <a:off x="6053040" y="5285880"/>
              <a:ext cx="347760" cy="642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spAutoFit/>
            </a:bodyPr>
            <a:p>
              <a:pPr algn="ctr">
                <a:lnSpc>
                  <a:spcPct val="100000"/>
                </a:lnSpc>
                <a:spcBef>
                  <a:spcPts val="225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3600" strike="noStrike" u="none">
                  <a:solidFill>
                    <a:srgbClr val="6699ff"/>
                  </a:solidFill>
                  <a:effectLst/>
                  <a:uFillTx/>
                  <a:latin typeface="CommonBullets"/>
                  <a:ea typeface="CommonBullets"/>
                </a:rPr>
                <a:t></a:t>
              </a:r>
              <a:endParaRPr b="0" lang="en-US" sz="3600" strike="noStrike" u="none">
                <a:solidFill>
                  <a:srgbClr val="f8f8f8"/>
                </a:solidFill>
                <a:effectLst/>
                <a:uFillTx/>
                <a:latin typeface="Arial"/>
              </a:endParaRPr>
            </a:p>
          </p:txBody>
        </p:sp>
      </p:grpSp>
      <p:grpSp>
        <p:nvGrpSpPr>
          <p:cNvPr id="168" name=""/>
          <p:cNvGrpSpPr/>
          <p:nvPr/>
        </p:nvGrpSpPr>
        <p:grpSpPr>
          <a:xfrm>
            <a:off x="3092400" y="2892600"/>
            <a:ext cx="3122640" cy="1982520"/>
            <a:chOff x="3092400" y="2892600"/>
            <a:chExt cx="3122640" cy="1982520"/>
          </a:xfrm>
        </p:grpSpPr>
        <p:sp>
          <p:nvSpPr>
            <p:cNvPr id="169" name=""/>
            <p:cNvSpPr/>
            <p:nvPr/>
          </p:nvSpPr>
          <p:spPr>
            <a:xfrm>
              <a:off x="3092400" y="2892600"/>
              <a:ext cx="2925720" cy="1982520"/>
            </a:xfrm>
            <a:prstGeom prst="ellipse">
              <a:avLst/>
            </a:prstGeom>
            <a:solidFill>
              <a:srgbClr val="ffff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2400" strike="noStrike" u="none">
                <a:solidFill>
                  <a:srgbClr val="f8f8f8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70" name=""/>
            <p:cNvSpPr/>
            <p:nvPr/>
          </p:nvSpPr>
          <p:spPr>
            <a:xfrm>
              <a:off x="3643200" y="3654000"/>
              <a:ext cx="2571840" cy="1059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spAutoFit/>
            </a:bodyPr>
            <a:p>
              <a:pPr>
                <a:tabLst>
                  <a:tab algn="l" pos="0"/>
                  <a:tab algn="l" pos="380880"/>
                  <a:tab algn="l" pos="762120"/>
                  <a:tab algn="l" pos="1143000"/>
                  <a:tab algn="l" pos="1523880"/>
                  <a:tab algn="l" pos="1905120"/>
                  <a:tab algn="l" pos="2286000"/>
                  <a:tab algn="l" pos="2666880"/>
                  <a:tab algn="l" pos="3048120"/>
                  <a:tab algn="l" pos="3429000"/>
                  <a:tab algn="l" pos="3809880"/>
                  <a:tab algn="l" pos="4191120"/>
                  <a:tab algn="l" pos="4572000"/>
                  <a:tab algn="l" pos="4952880"/>
                  <a:tab algn="l" pos="5334120"/>
                  <a:tab algn="l" pos="5715000"/>
                  <a:tab algn="l" pos="6095880"/>
                  <a:tab algn="l" pos="6477120"/>
                  <a:tab algn="l" pos="6858000"/>
                  <a:tab algn="l" pos="7238880"/>
                  <a:tab algn="l" pos="7620120"/>
                </a:tabLst>
              </a:pP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Live web-cast coverage</a:t>
              </a:r>
              <a:endParaRPr b="0" lang="en-US" sz="1400" strike="noStrike" u="none">
                <a:solidFill>
                  <a:srgbClr val="f8f8f8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380880"/>
                  <a:tab algn="l" pos="762120"/>
                  <a:tab algn="l" pos="1143000"/>
                  <a:tab algn="l" pos="1523880"/>
                  <a:tab algn="l" pos="1905120"/>
                  <a:tab algn="l" pos="2286000"/>
                  <a:tab algn="l" pos="2666880"/>
                  <a:tab algn="l" pos="3048120"/>
                  <a:tab algn="l" pos="3429000"/>
                  <a:tab algn="l" pos="3809880"/>
                  <a:tab algn="l" pos="4191120"/>
                  <a:tab algn="l" pos="4572000"/>
                  <a:tab algn="l" pos="4952880"/>
                  <a:tab algn="l" pos="5334120"/>
                  <a:tab algn="l" pos="5715000"/>
                  <a:tab algn="l" pos="6095880"/>
                  <a:tab algn="l" pos="6477120"/>
                  <a:tab algn="l" pos="6858000"/>
                  <a:tab algn="l" pos="7238880"/>
                  <a:tab algn="l" pos="7620120"/>
                </a:tabLst>
              </a:pP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of Wimbledon Tennis</a:t>
              </a:r>
              <a:endParaRPr b="0" lang="en-US" sz="1400" strike="noStrike" u="none">
                <a:solidFill>
                  <a:srgbClr val="f8f8f8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380880"/>
                  <a:tab algn="l" pos="762120"/>
                  <a:tab algn="l" pos="1143000"/>
                  <a:tab algn="l" pos="1523880"/>
                  <a:tab algn="l" pos="1905120"/>
                  <a:tab algn="l" pos="2286000"/>
                  <a:tab algn="l" pos="2666880"/>
                  <a:tab algn="l" pos="3048120"/>
                  <a:tab algn="l" pos="3429000"/>
                  <a:tab algn="l" pos="3809880"/>
                  <a:tab algn="l" pos="4191120"/>
                  <a:tab algn="l" pos="4572000"/>
                  <a:tab algn="l" pos="4952880"/>
                  <a:tab algn="l" pos="5334120"/>
                  <a:tab algn="l" pos="5715000"/>
                  <a:tab algn="l" pos="6095880"/>
                  <a:tab algn="l" pos="6477120"/>
                  <a:tab algn="l" pos="6858000"/>
                  <a:tab algn="l" pos="7238880"/>
                  <a:tab algn="l" pos="7620120"/>
                </a:tabLst>
              </a:pP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Championship</a:t>
              </a:r>
              <a:endParaRPr b="0" lang="en-US" sz="1400" strike="noStrike" u="none">
                <a:solidFill>
                  <a:srgbClr val="f8f8f8"/>
                </a:solidFill>
                <a:effectLst/>
                <a:uFillTx/>
                <a:latin typeface="Arial"/>
              </a:endParaRPr>
            </a:p>
            <a:p>
              <a:pPr>
                <a:spcBef>
                  <a:spcPts val="876"/>
                </a:spcBef>
                <a:tabLst>
                  <a:tab algn="l" pos="0"/>
                  <a:tab algn="l" pos="380880"/>
                  <a:tab algn="l" pos="762120"/>
                  <a:tab algn="l" pos="1143000"/>
                  <a:tab algn="l" pos="1523880"/>
                  <a:tab algn="l" pos="1905120"/>
                  <a:tab algn="l" pos="2286000"/>
                  <a:tab algn="l" pos="2666880"/>
                  <a:tab algn="l" pos="3048120"/>
                  <a:tab algn="l" pos="3429000"/>
                  <a:tab algn="l" pos="3809880"/>
                  <a:tab algn="l" pos="4191120"/>
                  <a:tab algn="l" pos="4572000"/>
                  <a:tab algn="l" pos="4952880"/>
                  <a:tab algn="l" pos="5334120"/>
                  <a:tab algn="l" pos="5715000"/>
                  <a:tab algn="l" pos="6095880"/>
                  <a:tab algn="l" pos="6477120"/>
                  <a:tab algn="l" pos="6858000"/>
                  <a:tab algn="l" pos="7238880"/>
                  <a:tab algn="l" pos="7620120"/>
                </a:tabLst>
              </a:pPr>
              <a:endParaRPr b="0" lang="en-US" sz="1400" strike="noStrike" u="none">
                <a:solidFill>
                  <a:srgbClr val="f8f8f8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71" name=""/>
            <p:cNvSpPr/>
            <p:nvPr/>
          </p:nvSpPr>
          <p:spPr>
            <a:xfrm>
              <a:off x="4219920" y="2948760"/>
              <a:ext cx="704160" cy="398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spAutoFit/>
            </a:bodyPr>
            <a:p>
              <a:pPr algn="ctr">
                <a:spcBef>
                  <a:spcPts val="1250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2000" strike="noStrike" u="none">
                  <a:solidFill>
                    <a:srgbClr val="6699ff"/>
                  </a:solidFill>
                  <a:effectLst/>
                  <a:uFillTx/>
                  <a:latin typeface="Arial"/>
                </a:rPr>
                <a:t>EBS</a:t>
              </a:r>
              <a:endParaRPr b="0" lang="en-US" sz="2000" strike="noStrike" u="none">
                <a:solidFill>
                  <a:srgbClr val="f8f8f8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72" name=""/>
            <p:cNvSpPr/>
            <p:nvPr/>
          </p:nvSpPr>
          <p:spPr>
            <a:xfrm>
              <a:off x="3290760" y="3344400"/>
              <a:ext cx="347760" cy="642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spAutoFit/>
            </a:bodyPr>
            <a:p>
              <a:pPr algn="ctr">
                <a:lnSpc>
                  <a:spcPct val="100000"/>
                </a:lnSpc>
                <a:spcBef>
                  <a:spcPts val="225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3600" strike="noStrike" u="none">
                  <a:solidFill>
                    <a:srgbClr val="6699ff"/>
                  </a:solidFill>
                  <a:effectLst/>
                  <a:uFillTx/>
                  <a:latin typeface="CommonBullets"/>
                  <a:ea typeface="CommonBullets"/>
                </a:rPr>
                <a:t></a:t>
              </a:r>
              <a:endParaRPr b="0" lang="en-US" sz="3600" strike="noStrike" u="none">
                <a:solidFill>
                  <a:srgbClr val="f8f8f8"/>
                </a:solidFill>
                <a:effectLst/>
                <a:uFillTx/>
                <a:latin typeface="Arial"/>
              </a:endParaRPr>
            </a:p>
          </p:txBody>
        </p:sp>
      </p:grpSp>
      <p:grpSp>
        <p:nvGrpSpPr>
          <p:cNvPr id="173" name=""/>
          <p:cNvGrpSpPr/>
          <p:nvPr/>
        </p:nvGrpSpPr>
        <p:grpSpPr>
          <a:xfrm>
            <a:off x="5846760" y="1460520"/>
            <a:ext cx="3122640" cy="1982880"/>
            <a:chOff x="5846760" y="1460520"/>
            <a:chExt cx="3122640" cy="1982880"/>
          </a:xfrm>
        </p:grpSpPr>
        <p:sp>
          <p:nvSpPr>
            <p:cNvPr id="174" name=""/>
            <p:cNvSpPr/>
            <p:nvPr/>
          </p:nvSpPr>
          <p:spPr>
            <a:xfrm>
              <a:off x="5846760" y="1460520"/>
              <a:ext cx="2925720" cy="1982880"/>
            </a:xfrm>
            <a:prstGeom prst="ellipse">
              <a:avLst/>
            </a:prstGeom>
            <a:solidFill>
              <a:srgbClr val="ffff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2400" strike="noStrike" u="none">
                <a:solidFill>
                  <a:srgbClr val="f8f8f8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75" name=""/>
            <p:cNvSpPr/>
            <p:nvPr/>
          </p:nvSpPr>
          <p:spPr>
            <a:xfrm>
              <a:off x="6397560" y="2328840"/>
              <a:ext cx="2571840" cy="8456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spAutoFit/>
            </a:bodyPr>
            <a:p>
              <a:pPr>
                <a:tabLst>
                  <a:tab algn="l" pos="0"/>
                  <a:tab algn="l" pos="380880"/>
                  <a:tab algn="l" pos="762120"/>
                  <a:tab algn="l" pos="1143000"/>
                  <a:tab algn="l" pos="1523880"/>
                  <a:tab algn="l" pos="1905120"/>
                  <a:tab algn="l" pos="2286000"/>
                  <a:tab algn="l" pos="2666880"/>
                  <a:tab algn="l" pos="3048120"/>
                  <a:tab algn="l" pos="3429000"/>
                  <a:tab algn="l" pos="3809880"/>
                  <a:tab algn="l" pos="4191120"/>
                  <a:tab algn="l" pos="4572000"/>
                  <a:tab algn="l" pos="4952880"/>
                  <a:tab algn="l" pos="5334120"/>
                  <a:tab algn="l" pos="5715000"/>
                  <a:tab algn="l" pos="6095880"/>
                  <a:tab algn="l" pos="6477120"/>
                  <a:tab algn="l" pos="6858000"/>
                  <a:tab algn="l" pos="7238880"/>
                  <a:tab algn="l" pos="7620120"/>
                </a:tabLst>
              </a:pP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Acquisition of MG plc</a:t>
              </a:r>
              <a:endParaRPr b="0" lang="en-US" sz="1400" strike="noStrike" u="none">
                <a:solidFill>
                  <a:srgbClr val="f8f8f8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380880"/>
                  <a:tab algn="l" pos="762120"/>
                  <a:tab algn="l" pos="1143000"/>
                  <a:tab algn="l" pos="1523880"/>
                  <a:tab algn="l" pos="1905120"/>
                  <a:tab algn="l" pos="2286000"/>
                  <a:tab algn="l" pos="2666880"/>
                  <a:tab algn="l" pos="3048120"/>
                  <a:tab algn="l" pos="3429000"/>
                  <a:tab algn="l" pos="3809880"/>
                  <a:tab algn="l" pos="4191120"/>
                  <a:tab algn="l" pos="4572000"/>
                  <a:tab algn="l" pos="4952880"/>
                  <a:tab algn="l" pos="5334120"/>
                  <a:tab algn="l" pos="5715000"/>
                  <a:tab algn="l" pos="6095880"/>
                  <a:tab algn="l" pos="6477120"/>
                  <a:tab algn="l" pos="6858000"/>
                  <a:tab algn="l" pos="7238880"/>
                  <a:tab algn="l" pos="7620120"/>
                </a:tabLst>
              </a:pPr>
              <a:endParaRPr b="0" lang="en-US" sz="1400" strike="noStrike" u="none">
                <a:solidFill>
                  <a:srgbClr val="f8f8f8"/>
                </a:solidFill>
                <a:effectLst/>
                <a:uFillTx/>
                <a:latin typeface="Arial"/>
              </a:endParaRPr>
            </a:p>
            <a:p>
              <a:pPr>
                <a:spcBef>
                  <a:spcPts val="876"/>
                </a:spcBef>
                <a:tabLst>
                  <a:tab algn="l" pos="0"/>
                  <a:tab algn="l" pos="380880"/>
                  <a:tab algn="l" pos="762120"/>
                  <a:tab algn="l" pos="1143000"/>
                  <a:tab algn="l" pos="1523880"/>
                  <a:tab algn="l" pos="1905120"/>
                  <a:tab algn="l" pos="2286000"/>
                  <a:tab algn="l" pos="2666880"/>
                  <a:tab algn="l" pos="3048120"/>
                  <a:tab algn="l" pos="3429000"/>
                  <a:tab algn="l" pos="3809880"/>
                  <a:tab algn="l" pos="4191120"/>
                  <a:tab algn="l" pos="4572000"/>
                  <a:tab algn="l" pos="4952880"/>
                  <a:tab algn="l" pos="5334120"/>
                  <a:tab algn="l" pos="5715000"/>
                  <a:tab algn="l" pos="6095880"/>
                  <a:tab algn="l" pos="6477120"/>
                  <a:tab algn="l" pos="6858000"/>
                  <a:tab algn="l" pos="7238880"/>
                  <a:tab algn="l" pos="7620120"/>
                </a:tabLst>
              </a:pPr>
              <a:endParaRPr b="0" lang="en-US" sz="1400" strike="noStrike" u="none">
                <a:solidFill>
                  <a:srgbClr val="f8f8f8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76" name=""/>
            <p:cNvSpPr/>
            <p:nvPr/>
          </p:nvSpPr>
          <p:spPr>
            <a:xfrm>
              <a:off x="6840720" y="1516680"/>
              <a:ext cx="972720" cy="398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spAutoFit/>
            </a:bodyPr>
            <a:p>
              <a:pPr algn="ctr">
                <a:spcBef>
                  <a:spcPts val="1250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2000" strike="noStrike" u="none">
                  <a:solidFill>
                    <a:srgbClr val="6699ff"/>
                  </a:solidFill>
                  <a:effectLst/>
                  <a:uFillTx/>
                  <a:latin typeface="Arial"/>
                </a:rPr>
                <a:t>Metals</a:t>
              </a:r>
              <a:endParaRPr b="0" lang="en-US" sz="2000" strike="noStrike" u="none">
                <a:solidFill>
                  <a:srgbClr val="f8f8f8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77" name=""/>
            <p:cNvSpPr/>
            <p:nvPr/>
          </p:nvSpPr>
          <p:spPr>
            <a:xfrm>
              <a:off x="6100920" y="1968120"/>
              <a:ext cx="347760" cy="642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spAutoFit/>
            </a:bodyPr>
            <a:p>
              <a:pPr algn="ctr">
                <a:lnSpc>
                  <a:spcPct val="100000"/>
                </a:lnSpc>
                <a:spcBef>
                  <a:spcPts val="225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3600" strike="noStrike" u="none">
                  <a:solidFill>
                    <a:srgbClr val="6699ff"/>
                  </a:solidFill>
                  <a:effectLst/>
                  <a:uFillTx/>
                  <a:latin typeface="CommonBullets"/>
                  <a:ea typeface="CommonBullets"/>
                </a:rPr>
                <a:t></a:t>
              </a:r>
              <a:endParaRPr b="0" lang="en-US" sz="3600" strike="noStrike" u="none">
                <a:solidFill>
                  <a:srgbClr val="f8f8f8"/>
                </a:solidFill>
                <a:effectLst/>
                <a:uFillTx/>
                <a:latin typeface="Arial"/>
              </a:endParaRPr>
            </a:p>
          </p:txBody>
        </p:sp>
      </p:grpSp>
      <p:grpSp>
        <p:nvGrpSpPr>
          <p:cNvPr id="178" name=""/>
          <p:cNvGrpSpPr/>
          <p:nvPr/>
        </p:nvGrpSpPr>
        <p:grpSpPr>
          <a:xfrm>
            <a:off x="495360" y="4500720"/>
            <a:ext cx="3122640" cy="1982520"/>
            <a:chOff x="495360" y="4500720"/>
            <a:chExt cx="3122640" cy="1982520"/>
          </a:xfrm>
        </p:grpSpPr>
        <p:sp>
          <p:nvSpPr>
            <p:cNvPr id="179" name=""/>
            <p:cNvSpPr/>
            <p:nvPr/>
          </p:nvSpPr>
          <p:spPr>
            <a:xfrm>
              <a:off x="495360" y="4500720"/>
              <a:ext cx="2925720" cy="1982520"/>
            </a:xfrm>
            <a:prstGeom prst="ellipse">
              <a:avLst/>
            </a:prstGeom>
            <a:solidFill>
              <a:srgbClr val="ffff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2400" strike="noStrike" u="none">
                <a:solidFill>
                  <a:srgbClr val="f8f8f8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80" name=""/>
            <p:cNvSpPr/>
            <p:nvPr/>
          </p:nvSpPr>
          <p:spPr>
            <a:xfrm>
              <a:off x="1046520" y="4948560"/>
              <a:ext cx="2571480" cy="11613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spAutoFit/>
            </a:bodyPr>
            <a:p>
              <a:pPr>
                <a:tabLst>
                  <a:tab algn="l" pos="0"/>
                  <a:tab algn="l" pos="380880"/>
                  <a:tab algn="l" pos="762120"/>
                  <a:tab algn="l" pos="1143000"/>
                  <a:tab algn="l" pos="1523880"/>
                  <a:tab algn="l" pos="1905120"/>
                  <a:tab algn="l" pos="2286000"/>
                  <a:tab algn="l" pos="2666880"/>
                  <a:tab algn="l" pos="3048120"/>
                  <a:tab algn="l" pos="3429000"/>
                  <a:tab algn="l" pos="3809880"/>
                  <a:tab algn="l" pos="4191120"/>
                  <a:tab algn="l" pos="4572000"/>
                  <a:tab algn="l" pos="4952880"/>
                  <a:tab algn="l" pos="5334120"/>
                  <a:tab algn="l" pos="5715000"/>
                  <a:tab algn="l" pos="6095880"/>
                  <a:tab algn="l" pos="6477120"/>
                  <a:tab algn="l" pos="6858000"/>
                  <a:tab algn="l" pos="7238880"/>
                  <a:tab algn="l" pos="7620120"/>
                </a:tabLst>
              </a:pP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1 July launch of </a:t>
              </a:r>
              <a:endParaRPr b="0" lang="en-US" sz="1400" strike="noStrike" u="none">
                <a:solidFill>
                  <a:srgbClr val="f8f8f8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380880"/>
                  <a:tab algn="l" pos="762120"/>
                  <a:tab algn="l" pos="1143000"/>
                  <a:tab algn="l" pos="1523880"/>
                  <a:tab algn="l" pos="1905120"/>
                  <a:tab algn="l" pos="2286000"/>
                  <a:tab algn="l" pos="2666880"/>
                  <a:tab algn="l" pos="3048120"/>
                  <a:tab algn="l" pos="3429000"/>
                  <a:tab algn="l" pos="3809880"/>
                  <a:tab algn="l" pos="4191120"/>
                  <a:tab algn="l" pos="4572000"/>
                  <a:tab algn="l" pos="4952880"/>
                  <a:tab algn="l" pos="5334120"/>
                  <a:tab algn="l" pos="5715000"/>
                  <a:tab algn="l" pos="6095880"/>
                  <a:tab algn="l" pos="6477120"/>
                  <a:tab algn="l" pos="6858000"/>
                  <a:tab algn="l" pos="7238880"/>
                  <a:tab algn="l" pos="7620120"/>
                </a:tabLst>
              </a:pP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Enron Directo in</a:t>
              </a:r>
              <a:endParaRPr b="0" lang="en-US" sz="1400" strike="noStrike" u="none">
                <a:solidFill>
                  <a:srgbClr val="f8f8f8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380880"/>
                  <a:tab algn="l" pos="762120"/>
                  <a:tab algn="l" pos="1143000"/>
                  <a:tab algn="l" pos="1523880"/>
                  <a:tab algn="l" pos="1905120"/>
                  <a:tab algn="l" pos="2286000"/>
                  <a:tab algn="l" pos="2666880"/>
                  <a:tab algn="l" pos="3048120"/>
                  <a:tab algn="l" pos="3429000"/>
                  <a:tab algn="l" pos="3809880"/>
                  <a:tab algn="l" pos="4191120"/>
                  <a:tab algn="l" pos="4572000"/>
                  <a:tab algn="l" pos="4952880"/>
                  <a:tab algn="l" pos="5334120"/>
                  <a:tab algn="l" pos="5715000"/>
                  <a:tab algn="l" pos="6095880"/>
                  <a:tab algn="l" pos="6477120"/>
                  <a:tab algn="l" pos="6858000"/>
                  <a:tab algn="l" pos="7238880"/>
                  <a:tab algn="l" pos="7620120"/>
                </a:tabLst>
              </a:pP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Spain</a:t>
              </a:r>
              <a:endParaRPr b="0" lang="en-US" sz="1400" strike="noStrike" u="none">
                <a:solidFill>
                  <a:srgbClr val="f8f8f8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380880"/>
                  <a:tab algn="l" pos="762120"/>
                  <a:tab algn="l" pos="1143000"/>
                  <a:tab algn="l" pos="1523880"/>
                  <a:tab algn="l" pos="1905120"/>
                  <a:tab algn="l" pos="2286000"/>
                  <a:tab algn="l" pos="2666880"/>
                  <a:tab algn="l" pos="3048120"/>
                  <a:tab algn="l" pos="3429000"/>
                  <a:tab algn="l" pos="3809880"/>
                  <a:tab algn="l" pos="4191120"/>
                  <a:tab algn="l" pos="4572000"/>
                  <a:tab algn="l" pos="4952880"/>
                  <a:tab algn="l" pos="5334120"/>
                  <a:tab algn="l" pos="5715000"/>
                  <a:tab algn="l" pos="6095880"/>
                  <a:tab algn="l" pos="6477120"/>
                  <a:tab algn="l" pos="6858000"/>
                  <a:tab algn="l" pos="7238880"/>
                  <a:tab algn="l" pos="7620120"/>
                </a:tabLst>
              </a:pPr>
              <a:endParaRPr b="0" lang="en-US" sz="1400" strike="noStrike" u="none">
                <a:solidFill>
                  <a:srgbClr val="f8f8f8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380880"/>
                  <a:tab algn="l" pos="762120"/>
                  <a:tab algn="l" pos="1143000"/>
                  <a:tab algn="l" pos="1523880"/>
                  <a:tab algn="l" pos="1905120"/>
                  <a:tab algn="l" pos="2286000"/>
                  <a:tab algn="l" pos="2666880"/>
                  <a:tab algn="l" pos="3048120"/>
                  <a:tab algn="l" pos="3429000"/>
                  <a:tab algn="l" pos="3809880"/>
                  <a:tab algn="l" pos="4191120"/>
                  <a:tab algn="l" pos="4572000"/>
                  <a:tab algn="l" pos="4952880"/>
                  <a:tab algn="l" pos="5334120"/>
                  <a:tab algn="l" pos="5715000"/>
                  <a:tab algn="l" pos="6095880"/>
                  <a:tab algn="l" pos="6477120"/>
                  <a:tab algn="l" pos="6858000"/>
                  <a:tab algn="l" pos="7238880"/>
                  <a:tab algn="l" pos="7620120"/>
                </a:tabLst>
              </a:pP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Acquisition of ERPAG</a:t>
              </a:r>
              <a:endParaRPr b="0" lang="en-US" sz="1400" strike="noStrike" u="none">
                <a:solidFill>
                  <a:srgbClr val="f8f8f8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81" name=""/>
            <p:cNvSpPr/>
            <p:nvPr/>
          </p:nvSpPr>
          <p:spPr>
            <a:xfrm>
              <a:off x="1630800" y="4556880"/>
              <a:ext cx="690120" cy="398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spAutoFit/>
            </a:bodyPr>
            <a:p>
              <a:pPr algn="ctr">
                <a:spcBef>
                  <a:spcPts val="1250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2000" strike="noStrike" u="none">
                  <a:solidFill>
                    <a:srgbClr val="6699ff"/>
                  </a:solidFill>
                  <a:effectLst/>
                  <a:uFillTx/>
                  <a:latin typeface="Arial"/>
                </a:rPr>
                <a:t>EES</a:t>
              </a:r>
              <a:endParaRPr b="0" lang="en-US" sz="2000" strike="noStrike" u="none">
                <a:solidFill>
                  <a:srgbClr val="f8f8f8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82" name=""/>
            <p:cNvSpPr/>
            <p:nvPr/>
          </p:nvSpPr>
          <p:spPr>
            <a:xfrm>
              <a:off x="709560" y="4585680"/>
              <a:ext cx="347760" cy="642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spAutoFit/>
            </a:bodyPr>
            <a:p>
              <a:pPr algn="ctr">
                <a:lnSpc>
                  <a:spcPct val="100000"/>
                </a:lnSpc>
                <a:spcBef>
                  <a:spcPts val="225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3600" strike="noStrike" u="none">
                  <a:solidFill>
                    <a:srgbClr val="6699ff"/>
                  </a:solidFill>
                  <a:effectLst/>
                  <a:uFillTx/>
                  <a:latin typeface="CommonBullets"/>
                  <a:ea typeface="CommonBullets"/>
                </a:rPr>
                <a:t></a:t>
              </a:r>
              <a:endParaRPr b="0" lang="en-US" sz="3600" strike="noStrike" u="none">
                <a:solidFill>
                  <a:srgbClr val="f8f8f8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83" name=""/>
            <p:cNvSpPr/>
            <p:nvPr/>
          </p:nvSpPr>
          <p:spPr>
            <a:xfrm>
              <a:off x="709560" y="5452560"/>
              <a:ext cx="347760" cy="642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spAutoFit/>
            </a:bodyPr>
            <a:p>
              <a:pPr algn="ctr">
                <a:lnSpc>
                  <a:spcPct val="100000"/>
                </a:lnSpc>
                <a:spcBef>
                  <a:spcPts val="225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3600" strike="noStrike" u="none">
                  <a:solidFill>
                    <a:srgbClr val="6699ff"/>
                  </a:solidFill>
                  <a:effectLst/>
                  <a:uFillTx/>
                  <a:latin typeface="CommonBullets"/>
                  <a:ea typeface="CommonBullets"/>
                </a:rPr>
                <a:t></a:t>
              </a:r>
              <a:endParaRPr b="0" lang="en-US" sz="3600" strike="noStrike" u="none">
                <a:solidFill>
                  <a:srgbClr val="f8f8f8"/>
                </a:solidFill>
                <a:effectLst/>
                <a:uFillTx/>
                <a:latin typeface="Arial"/>
              </a:endParaRPr>
            </a:p>
          </p:txBody>
        </p:sp>
      </p:grpSp>
      <p:grpSp>
        <p:nvGrpSpPr>
          <p:cNvPr id="184" name=""/>
          <p:cNvGrpSpPr/>
          <p:nvPr/>
        </p:nvGrpSpPr>
        <p:grpSpPr>
          <a:xfrm>
            <a:off x="495360" y="1541520"/>
            <a:ext cx="3122640" cy="2101680"/>
            <a:chOff x="495360" y="1541520"/>
            <a:chExt cx="3122640" cy="2101680"/>
          </a:xfrm>
        </p:grpSpPr>
        <p:sp>
          <p:nvSpPr>
            <p:cNvPr id="185" name=""/>
            <p:cNvSpPr/>
            <p:nvPr/>
          </p:nvSpPr>
          <p:spPr>
            <a:xfrm>
              <a:off x="495360" y="1541520"/>
              <a:ext cx="2925720" cy="1982880"/>
            </a:xfrm>
            <a:prstGeom prst="ellipse">
              <a:avLst/>
            </a:prstGeom>
            <a:solidFill>
              <a:srgbClr val="ffff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2400" strike="noStrike" u="none">
                <a:solidFill>
                  <a:srgbClr val="f8f8f8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86" name=""/>
            <p:cNvSpPr/>
            <p:nvPr/>
          </p:nvSpPr>
          <p:spPr>
            <a:xfrm>
              <a:off x="1046160" y="2019600"/>
              <a:ext cx="2571840" cy="1623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spAutoFit/>
            </a:bodyPr>
            <a:p>
              <a:pPr>
                <a:tabLst>
                  <a:tab algn="l" pos="0"/>
                  <a:tab algn="l" pos="380880"/>
                  <a:tab algn="l" pos="762120"/>
                  <a:tab algn="l" pos="1143000"/>
                  <a:tab algn="l" pos="1523880"/>
                  <a:tab algn="l" pos="1905120"/>
                  <a:tab algn="l" pos="2286000"/>
                  <a:tab algn="l" pos="2666880"/>
                  <a:tab algn="l" pos="3048120"/>
                  <a:tab algn="l" pos="3429000"/>
                  <a:tab algn="l" pos="3809880"/>
                  <a:tab algn="l" pos="4191120"/>
                  <a:tab algn="l" pos="4572000"/>
                  <a:tab algn="l" pos="4952880"/>
                  <a:tab algn="l" pos="5334120"/>
                  <a:tab algn="l" pos="5715000"/>
                  <a:tab algn="l" pos="6095880"/>
                  <a:tab algn="l" pos="6477120"/>
                  <a:tab algn="l" pos="6858000"/>
                  <a:tab algn="l" pos="7238880"/>
                  <a:tab algn="l" pos="7620120"/>
                </a:tabLst>
              </a:pP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Sale of Sutton Bridge</a:t>
              </a:r>
              <a:endParaRPr b="0" lang="en-US" sz="1400" strike="noStrike" u="none">
                <a:solidFill>
                  <a:srgbClr val="f8f8f8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380880"/>
                  <a:tab algn="l" pos="762120"/>
                  <a:tab algn="l" pos="1143000"/>
                  <a:tab algn="l" pos="1523880"/>
                  <a:tab algn="l" pos="1905120"/>
                  <a:tab algn="l" pos="2286000"/>
                  <a:tab algn="l" pos="2666880"/>
                  <a:tab algn="l" pos="3048120"/>
                  <a:tab algn="l" pos="3429000"/>
                  <a:tab algn="l" pos="3809880"/>
                  <a:tab algn="l" pos="4191120"/>
                  <a:tab algn="l" pos="4572000"/>
                  <a:tab algn="l" pos="4952880"/>
                  <a:tab algn="l" pos="5334120"/>
                  <a:tab algn="l" pos="5715000"/>
                  <a:tab algn="l" pos="6095880"/>
                  <a:tab algn="l" pos="6477120"/>
                  <a:tab algn="l" pos="6858000"/>
                  <a:tab algn="l" pos="7238880"/>
                  <a:tab algn="l" pos="7620120"/>
                </a:tabLst>
              </a:pP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Power Station</a:t>
              </a:r>
              <a:endParaRPr b="0" lang="en-US" sz="1400" strike="noStrike" u="none">
                <a:solidFill>
                  <a:srgbClr val="f8f8f8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380880"/>
                  <a:tab algn="l" pos="762120"/>
                  <a:tab algn="l" pos="1143000"/>
                  <a:tab algn="l" pos="1523880"/>
                  <a:tab algn="l" pos="1905120"/>
                  <a:tab algn="l" pos="2286000"/>
                  <a:tab algn="l" pos="2666880"/>
                  <a:tab algn="l" pos="3048120"/>
                  <a:tab algn="l" pos="3429000"/>
                  <a:tab algn="l" pos="3809880"/>
                  <a:tab algn="l" pos="4191120"/>
                  <a:tab algn="l" pos="4572000"/>
                  <a:tab algn="l" pos="4952880"/>
                  <a:tab algn="l" pos="5334120"/>
                  <a:tab algn="l" pos="5715000"/>
                  <a:tab algn="l" pos="6095880"/>
                  <a:tab algn="l" pos="6477120"/>
                  <a:tab algn="l" pos="6858000"/>
                  <a:tab algn="l" pos="7238880"/>
                  <a:tab algn="l" pos="7620120"/>
                </a:tabLst>
              </a:pPr>
              <a:endParaRPr b="0" lang="en-US" sz="900" strike="noStrike" u="none">
                <a:solidFill>
                  <a:srgbClr val="f8f8f8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380880"/>
                  <a:tab algn="l" pos="762120"/>
                  <a:tab algn="l" pos="1143000"/>
                  <a:tab algn="l" pos="1523880"/>
                  <a:tab algn="l" pos="1905120"/>
                  <a:tab algn="l" pos="2286000"/>
                  <a:tab algn="l" pos="2666880"/>
                  <a:tab algn="l" pos="3048120"/>
                  <a:tab algn="l" pos="3429000"/>
                  <a:tab algn="l" pos="3809880"/>
                  <a:tab algn="l" pos="4191120"/>
                  <a:tab algn="l" pos="4572000"/>
                  <a:tab algn="l" pos="4952880"/>
                  <a:tab algn="l" pos="5334120"/>
                  <a:tab algn="l" pos="5715000"/>
                  <a:tab algn="l" pos="6095880"/>
                  <a:tab algn="l" pos="6477120"/>
                  <a:tab algn="l" pos="6858000"/>
                  <a:tab algn="l" pos="7238880"/>
                  <a:tab algn="l" pos="7620120"/>
                </a:tabLst>
              </a:pP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Landmark coal supply </a:t>
              </a:r>
              <a:endParaRPr b="0" lang="en-US" sz="1400" strike="noStrike" u="none">
                <a:solidFill>
                  <a:srgbClr val="f8f8f8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380880"/>
                  <a:tab algn="l" pos="762120"/>
                  <a:tab algn="l" pos="1143000"/>
                  <a:tab algn="l" pos="1523880"/>
                  <a:tab algn="l" pos="1905120"/>
                  <a:tab algn="l" pos="2286000"/>
                  <a:tab algn="l" pos="2666880"/>
                  <a:tab algn="l" pos="3048120"/>
                  <a:tab algn="l" pos="3429000"/>
                  <a:tab algn="l" pos="3809880"/>
                  <a:tab algn="l" pos="4191120"/>
                  <a:tab algn="l" pos="4572000"/>
                  <a:tab algn="l" pos="4952880"/>
                  <a:tab algn="l" pos="5334120"/>
                  <a:tab algn="l" pos="5715000"/>
                  <a:tab algn="l" pos="6095880"/>
                  <a:tab algn="l" pos="6477120"/>
                  <a:tab algn="l" pos="6858000"/>
                  <a:tab algn="l" pos="7238880"/>
                  <a:tab algn="l" pos="7620120"/>
                </a:tabLst>
              </a:pP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contract with British </a:t>
              </a:r>
              <a:br>
                <a:rPr sz="1400"/>
              </a:b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Energy </a:t>
              </a:r>
              <a:endParaRPr b="0" lang="en-US" sz="1400" strike="noStrike" u="none">
                <a:solidFill>
                  <a:srgbClr val="f8f8f8"/>
                </a:solidFill>
                <a:effectLst/>
                <a:uFillTx/>
                <a:latin typeface="Arial"/>
              </a:endParaRPr>
            </a:p>
            <a:p>
              <a:pPr>
                <a:spcBef>
                  <a:spcPts val="876"/>
                </a:spcBef>
                <a:tabLst>
                  <a:tab algn="l" pos="0"/>
                  <a:tab algn="l" pos="380880"/>
                  <a:tab algn="l" pos="762120"/>
                  <a:tab algn="l" pos="1143000"/>
                  <a:tab algn="l" pos="1523880"/>
                  <a:tab algn="l" pos="1905120"/>
                  <a:tab algn="l" pos="2286000"/>
                  <a:tab algn="l" pos="2666880"/>
                  <a:tab algn="l" pos="3048120"/>
                  <a:tab algn="l" pos="3429000"/>
                  <a:tab algn="l" pos="3809880"/>
                  <a:tab algn="l" pos="4191120"/>
                  <a:tab algn="l" pos="4572000"/>
                  <a:tab algn="l" pos="4952880"/>
                  <a:tab algn="l" pos="5334120"/>
                  <a:tab algn="l" pos="5715000"/>
                  <a:tab algn="l" pos="6095880"/>
                  <a:tab algn="l" pos="6477120"/>
                  <a:tab algn="l" pos="6858000"/>
                  <a:tab algn="l" pos="7238880"/>
                  <a:tab algn="l" pos="7620120"/>
                </a:tabLst>
              </a:pPr>
              <a:endParaRPr b="0" lang="en-US" sz="1400" strike="noStrike" u="none">
                <a:solidFill>
                  <a:srgbClr val="f8f8f8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87" name=""/>
            <p:cNvSpPr/>
            <p:nvPr/>
          </p:nvSpPr>
          <p:spPr>
            <a:xfrm>
              <a:off x="1700640" y="1597680"/>
              <a:ext cx="548280" cy="398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spAutoFit/>
            </a:bodyPr>
            <a:p>
              <a:pPr algn="ctr">
                <a:spcBef>
                  <a:spcPts val="1250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2000" strike="noStrike" u="none">
                  <a:solidFill>
                    <a:srgbClr val="6699ff"/>
                  </a:solidFill>
                  <a:effectLst/>
                  <a:uFillTx/>
                  <a:latin typeface="Arial"/>
                </a:rPr>
                <a:t>UK</a:t>
              </a:r>
              <a:endParaRPr b="0" lang="en-US" sz="2000" strike="noStrike" u="none">
                <a:solidFill>
                  <a:srgbClr val="f8f8f8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88" name=""/>
            <p:cNvSpPr/>
            <p:nvPr/>
          </p:nvSpPr>
          <p:spPr>
            <a:xfrm>
              <a:off x="780840" y="1626480"/>
              <a:ext cx="347760" cy="642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spAutoFit/>
            </a:bodyPr>
            <a:p>
              <a:pPr algn="ctr">
                <a:lnSpc>
                  <a:spcPct val="100000"/>
                </a:lnSpc>
                <a:spcBef>
                  <a:spcPts val="225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3600" strike="noStrike" u="none">
                  <a:solidFill>
                    <a:srgbClr val="6699ff"/>
                  </a:solidFill>
                  <a:effectLst/>
                  <a:uFillTx/>
                  <a:latin typeface="CommonBullets"/>
                  <a:ea typeface="CommonBullets"/>
                </a:rPr>
                <a:t></a:t>
              </a:r>
              <a:endParaRPr b="0" lang="en-US" sz="3600" strike="noStrike" u="none">
                <a:solidFill>
                  <a:srgbClr val="f8f8f8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89" name=""/>
            <p:cNvSpPr/>
            <p:nvPr/>
          </p:nvSpPr>
          <p:spPr>
            <a:xfrm>
              <a:off x="780840" y="2191680"/>
              <a:ext cx="347760" cy="642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spAutoFit/>
            </a:bodyPr>
            <a:p>
              <a:pPr algn="ctr">
                <a:lnSpc>
                  <a:spcPct val="100000"/>
                </a:lnSpc>
                <a:spcBef>
                  <a:spcPts val="225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3600" strike="noStrike" u="none">
                  <a:solidFill>
                    <a:srgbClr val="6699ff"/>
                  </a:solidFill>
                  <a:effectLst/>
                  <a:uFillTx/>
                  <a:latin typeface="CommonBullets"/>
                  <a:ea typeface="CommonBullets"/>
                </a:rPr>
                <a:t></a:t>
              </a:r>
              <a:endParaRPr b="0" lang="en-US" sz="3600" strike="noStrike" u="none">
                <a:solidFill>
                  <a:srgbClr val="f8f8f8"/>
                </a:solidFill>
                <a:effectLst/>
                <a:uFillTx/>
                <a:latin typeface="Arial"/>
              </a:endParaRPr>
            </a:p>
          </p:txBody>
        </p:sp>
      </p:grp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005c"/>
            </a:gs>
            <a:gs pos="100000">
              <a:srgbClr val="000000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"/>
          <p:cNvSpPr/>
          <p:nvPr/>
        </p:nvSpPr>
        <p:spPr>
          <a:xfrm>
            <a:off x="258840" y="150840"/>
            <a:ext cx="8613720" cy="792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fcff09"/>
                </a:solidFill>
                <a:effectLst/>
                <a:uFillTx/>
                <a:latin typeface="Arial"/>
              </a:rPr>
              <a:t>Enron Europe</a:t>
            </a:r>
            <a:endParaRPr b="0" lang="en-US" sz="3200" strike="noStrike" u="none">
              <a:solidFill>
                <a:srgbClr val="f8f8f8"/>
              </a:solidFill>
              <a:effectLst/>
              <a:uFillTx/>
              <a:latin typeface="Arial"/>
            </a:endParaRPr>
          </a:p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fcff09"/>
                </a:solidFill>
                <a:effectLst/>
                <a:uFillTx/>
                <a:latin typeface="Arial"/>
              </a:rPr>
              <a:t>Volume and Transaction Growth</a:t>
            </a:r>
            <a:endParaRPr b="0" lang="en-US" sz="3200" strike="noStrike" u="none">
              <a:solidFill>
                <a:srgbClr val="f8f8f8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191" name=""/>
          <p:cNvGraphicFramePr/>
          <p:nvPr/>
        </p:nvGraphicFramePr>
        <p:xfrm>
          <a:off x="4465800" y="1109520"/>
          <a:ext cx="2260440" cy="504684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92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4465800" y="1109520"/>
                    <a:ext cx="2260440" cy="50468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93" name=""/>
          <p:cNvSpPr/>
          <p:nvPr/>
        </p:nvSpPr>
        <p:spPr>
          <a:xfrm>
            <a:off x="117360" y="6394320"/>
            <a:ext cx="878364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900" strike="noStrike" u="none">
                <a:solidFill>
                  <a:srgbClr val="f8f8f8"/>
                </a:solidFill>
                <a:effectLst/>
                <a:uFillTx/>
                <a:latin typeface="Arial"/>
              </a:rPr>
              <a:t>   Note: In the U.K and parts of Europe, volumes are physically transported by the national grid operators and financially settled by energy service providers.</a:t>
            </a:r>
            <a:endParaRPr b="0" lang="en-US" sz="900" strike="noStrike" u="none">
              <a:solidFill>
                <a:srgbClr val="f8f8f8"/>
              </a:solidFill>
              <a:effectLst/>
              <a:uFillTx/>
              <a:latin typeface="Arial"/>
            </a:endParaRPr>
          </a:p>
        </p:txBody>
      </p:sp>
      <p:sp>
        <p:nvSpPr>
          <p:cNvPr id="194" name=""/>
          <p:cNvSpPr/>
          <p:nvPr/>
        </p:nvSpPr>
        <p:spPr>
          <a:xfrm>
            <a:off x="158760" y="6230160"/>
            <a:ext cx="215424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800" strike="noStrike" u="none">
                <a:solidFill>
                  <a:srgbClr val="f8f8f8"/>
                </a:solidFill>
                <a:effectLst/>
                <a:uFillTx/>
                <a:latin typeface="Arial"/>
              </a:rPr>
              <a:t>* Physical and Financial</a:t>
            </a:r>
            <a:endParaRPr b="0" lang="en-US" sz="800" strike="noStrike" u="none">
              <a:solidFill>
                <a:srgbClr val="f8f8f8"/>
              </a:solidFill>
              <a:effectLst/>
              <a:uFillTx/>
              <a:latin typeface="Arial"/>
            </a:endParaRPr>
          </a:p>
        </p:txBody>
      </p:sp>
      <p:sp>
        <p:nvSpPr>
          <p:cNvPr id="195" name=""/>
          <p:cNvSpPr/>
          <p:nvPr/>
        </p:nvSpPr>
        <p:spPr>
          <a:xfrm>
            <a:off x="4937040" y="1252440"/>
            <a:ext cx="138780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f8f8f8"/>
                </a:solidFill>
                <a:effectLst/>
                <a:uFillTx/>
                <a:latin typeface="Arial"/>
              </a:rPr>
              <a:t>Gas Volumes</a:t>
            </a:r>
            <a:br>
              <a:rPr sz="1500"/>
            </a:br>
            <a:r>
              <a:rPr b="1" lang="en-US" sz="1300" strike="noStrike" u="none">
                <a:solidFill>
                  <a:srgbClr val="f8f8f8"/>
                </a:solidFill>
                <a:effectLst/>
                <a:uFillTx/>
                <a:latin typeface="Arial"/>
              </a:rPr>
              <a:t>(BBtue/d)</a:t>
            </a:r>
            <a:endParaRPr b="0" lang="en-US" sz="1300" strike="noStrike" u="none">
              <a:solidFill>
                <a:srgbClr val="f8f8f8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196" name=""/>
          <p:cNvGraphicFramePr/>
          <p:nvPr/>
        </p:nvGraphicFramePr>
        <p:xfrm>
          <a:off x="270000" y="1019160"/>
          <a:ext cx="2012760" cy="520380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197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270000" y="1019160"/>
                    <a:ext cx="2012760" cy="52038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198" name=""/>
          <p:cNvGraphicFramePr/>
          <p:nvPr/>
        </p:nvGraphicFramePr>
        <p:xfrm>
          <a:off x="2419200" y="1276200"/>
          <a:ext cx="2057400" cy="4851720"/>
        </p:xfrm>
        <a:graphic>
          <a:graphicData uri="http://schemas.openxmlformats.org/presentationml/2006/ole">
            <p:oleObj r:id="rId5" spid="">
              <p:embed/>
              <p:pic>
                <p:nvPicPr>
                  <p:cNvPr id="199" name="" descr=""/>
                  <p:cNvPicPr/>
                  <p:nvPr/>
                </p:nvPicPr>
                <p:blipFill>
                  <a:blip r:embed="rId6"/>
                  <a:stretch/>
                </p:blipFill>
                <p:spPr>
                  <a:xfrm>
                    <a:off x="2419200" y="1276200"/>
                    <a:ext cx="2057400" cy="48517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00" name=""/>
          <p:cNvSpPr/>
          <p:nvPr/>
        </p:nvSpPr>
        <p:spPr>
          <a:xfrm>
            <a:off x="2612520" y="1252440"/>
            <a:ext cx="16423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f8f8f8"/>
                </a:solidFill>
                <a:effectLst/>
                <a:uFillTx/>
                <a:latin typeface="Arial"/>
              </a:rPr>
              <a:t>Power Volumes</a:t>
            </a:r>
            <a:r>
              <a:rPr b="1" lang="en-US" sz="1500" strike="noStrike" u="none" baseline="30000">
                <a:solidFill>
                  <a:srgbClr val="f8f8f8"/>
                </a:solidFill>
                <a:effectLst/>
                <a:uFillTx/>
                <a:latin typeface="Arial"/>
              </a:rPr>
              <a:t>*</a:t>
            </a:r>
            <a:endParaRPr b="0" lang="en-US" sz="1500" strike="noStrike" u="none">
              <a:solidFill>
                <a:srgbClr val="f8f8f8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f8f8f8"/>
                </a:solidFill>
                <a:effectLst/>
                <a:uFillTx/>
                <a:latin typeface="Arial"/>
              </a:rPr>
              <a:t>(BBtue/d)</a:t>
            </a:r>
            <a:endParaRPr b="0" lang="en-US" sz="1300" strike="noStrike" u="none">
              <a:solidFill>
                <a:srgbClr val="f8f8f8"/>
              </a:solidFill>
              <a:effectLst/>
              <a:uFillTx/>
              <a:latin typeface="Arial"/>
            </a:endParaRPr>
          </a:p>
        </p:txBody>
      </p:sp>
      <p:sp>
        <p:nvSpPr>
          <p:cNvPr id="201" name=""/>
          <p:cNvSpPr/>
          <p:nvPr/>
        </p:nvSpPr>
        <p:spPr>
          <a:xfrm>
            <a:off x="552240" y="1252440"/>
            <a:ext cx="15559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f8f8f8"/>
                </a:solidFill>
                <a:effectLst/>
                <a:uFillTx/>
                <a:latin typeface="Arial"/>
              </a:rPr>
              <a:t>Total Volumes</a:t>
            </a:r>
            <a:r>
              <a:rPr b="1" lang="en-US" sz="1500" strike="noStrike" u="none" baseline="30000">
                <a:solidFill>
                  <a:srgbClr val="f8f8f8"/>
                </a:solidFill>
                <a:effectLst/>
                <a:uFillTx/>
                <a:latin typeface="Arial"/>
              </a:rPr>
              <a:t>* </a:t>
            </a:r>
            <a:endParaRPr b="0" lang="en-US" sz="1500" strike="noStrike" u="none">
              <a:solidFill>
                <a:srgbClr val="f8f8f8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f8f8f8"/>
                </a:solidFill>
                <a:effectLst/>
                <a:uFillTx/>
                <a:latin typeface="Arial"/>
              </a:rPr>
              <a:t>(BBtue/d)</a:t>
            </a:r>
            <a:endParaRPr b="0" lang="en-US" sz="1300" strike="noStrike" u="none">
              <a:solidFill>
                <a:srgbClr val="f8f8f8"/>
              </a:solidFill>
              <a:effectLst/>
              <a:uFillTx/>
              <a:latin typeface="Arial"/>
            </a:endParaRPr>
          </a:p>
        </p:txBody>
      </p:sp>
      <p:sp>
        <p:nvSpPr>
          <p:cNvPr id="202" name=""/>
          <p:cNvSpPr/>
          <p:nvPr/>
        </p:nvSpPr>
        <p:spPr>
          <a:xfrm>
            <a:off x="389880" y="5872320"/>
            <a:ext cx="31248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f8f8f8"/>
                </a:solidFill>
                <a:effectLst/>
                <a:uFillTx/>
                <a:latin typeface="Arial"/>
              </a:rPr>
              <a:t>1998</a:t>
            </a:r>
            <a:endParaRPr b="0" lang="en-US" sz="1100" strike="noStrike" u="none">
              <a:solidFill>
                <a:srgbClr val="f8f8f8"/>
              </a:solidFill>
              <a:effectLst/>
              <a:uFillTx/>
              <a:latin typeface="Arial"/>
            </a:endParaRPr>
          </a:p>
        </p:txBody>
      </p:sp>
      <p:sp>
        <p:nvSpPr>
          <p:cNvPr id="203" name=""/>
          <p:cNvSpPr/>
          <p:nvPr/>
        </p:nvSpPr>
        <p:spPr>
          <a:xfrm>
            <a:off x="870840" y="5872320"/>
            <a:ext cx="31248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f8f8f8"/>
                </a:solidFill>
                <a:effectLst/>
                <a:uFillTx/>
                <a:latin typeface="Arial"/>
              </a:rPr>
              <a:t>1999</a:t>
            </a:r>
            <a:endParaRPr b="0" lang="en-US" sz="1100" strike="noStrike" u="none">
              <a:solidFill>
                <a:srgbClr val="f8f8f8"/>
              </a:solidFill>
              <a:effectLst/>
              <a:uFillTx/>
              <a:latin typeface="Arial"/>
            </a:endParaRPr>
          </a:p>
        </p:txBody>
      </p:sp>
      <p:sp>
        <p:nvSpPr>
          <p:cNvPr id="204" name=""/>
          <p:cNvSpPr/>
          <p:nvPr/>
        </p:nvSpPr>
        <p:spPr>
          <a:xfrm>
            <a:off x="270000" y="1251000"/>
            <a:ext cx="2041560" cy="4962600"/>
          </a:xfrm>
          <a:prstGeom prst="rect">
            <a:avLst/>
          </a:prstGeom>
          <a:noFill/>
          <a:ln w="12600">
            <a:solidFill>
              <a:srgbClr val="f8f8f8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8f8f8"/>
              </a:solidFill>
              <a:effectLst/>
              <a:uFillTx/>
              <a:latin typeface="Arial"/>
            </a:endParaRPr>
          </a:p>
        </p:txBody>
      </p:sp>
      <p:sp>
        <p:nvSpPr>
          <p:cNvPr id="205" name=""/>
          <p:cNvSpPr/>
          <p:nvPr/>
        </p:nvSpPr>
        <p:spPr>
          <a:xfrm>
            <a:off x="360360" y="1801800"/>
            <a:ext cx="612720" cy="461880"/>
          </a:xfrm>
          <a:prstGeom prst="rect">
            <a:avLst/>
          </a:prstGeom>
          <a:solidFill>
            <a:srgbClr val="000066"/>
          </a:solidFill>
          <a:ln w="6480">
            <a:solidFill>
              <a:srgbClr val="f8f8f8"/>
            </a:solidFill>
            <a:miter/>
          </a:ln>
          <a:effectLst>
            <a:outerShdw dist="17819" dir="2700000" blurRad="0" rotWithShape="0">
              <a:srgbClr val="919191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8f8f8"/>
              </a:solidFill>
              <a:effectLst/>
              <a:uFillTx/>
              <a:latin typeface="Arial"/>
            </a:endParaRPr>
          </a:p>
        </p:txBody>
      </p:sp>
      <p:sp>
        <p:nvSpPr>
          <p:cNvPr id="206" name=""/>
          <p:cNvSpPr/>
          <p:nvPr/>
        </p:nvSpPr>
        <p:spPr>
          <a:xfrm>
            <a:off x="422280" y="1865160"/>
            <a:ext cx="135000" cy="117720"/>
          </a:xfrm>
          <a:prstGeom prst="rect">
            <a:avLst/>
          </a:prstGeom>
          <a:solidFill>
            <a:srgbClr val="fc0128"/>
          </a:solidFill>
          <a:ln w="6480">
            <a:solidFill>
              <a:srgbClr val="f8f8f8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8f8f8"/>
              </a:solidFill>
              <a:effectLst/>
              <a:uFillTx/>
              <a:latin typeface="Arial"/>
            </a:endParaRPr>
          </a:p>
        </p:txBody>
      </p:sp>
      <p:sp>
        <p:nvSpPr>
          <p:cNvPr id="207" name=""/>
          <p:cNvSpPr/>
          <p:nvPr/>
        </p:nvSpPr>
        <p:spPr>
          <a:xfrm>
            <a:off x="506520" y="1761120"/>
            <a:ext cx="560160" cy="521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>
              <a:lnSpc>
                <a:spcPct val="15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8f8f8"/>
                </a:solidFill>
                <a:effectLst/>
                <a:uFillTx/>
                <a:latin typeface="Arial"/>
              </a:rPr>
              <a:t>Power</a:t>
            </a:r>
            <a:endParaRPr b="0" lang="en-US" sz="1000" strike="noStrike" u="none">
              <a:solidFill>
                <a:srgbClr val="f8f8f8"/>
              </a:solidFill>
              <a:effectLst/>
              <a:uFillTx/>
              <a:latin typeface="Arial"/>
            </a:endParaRPr>
          </a:p>
          <a:p>
            <a:pPr>
              <a:lnSpc>
                <a:spcPct val="13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8f8f8"/>
                </a:solidFill>
                <a:effectLst/>
                <a:uFillTx/>
                <a:latin typeface="Arial"/>
              </a:rPr>
              <a:t>Gas</a:t>
            </a:r>
            <a:endParaRPr b="0" lang="en-US" sz="1000" strike="noStrike" u="none">
              <a:solidFill>
                <a:srgbClr val="f8f8f8"/>
              </a:solidFill>
              <a:effectLst/>
              <a:uFillTx/>
              <a:latin typeface="Arial"/>
            </a:endParaRPr>
          </a:p>
        </p:txBody>
      </p:sp>
      <p:sp>
        <p:nvSpPr>
          <p:cNvPr id="208" name=""/>
          <p:cNvSpPr/>
          <p:nvPr/>
        </p:nvSpPr>
        <p:spPr>
          <a:xfrm>
            <a:off x="422280" y="2075040"/>
            <a:ext cx="135000" cy="118800"/>
          </a:xfrm>
          <a:prstGeom prst="rect">
            <a:avLst/>
          </a:prstGeom>
          <a:solidFill>
            <a:srgbClr val="00ccff"/>
          </a:solidFill>
          <a:ln w="6480">
            <a:solidFill>
              <a:srgbClr val="f8f8f8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8f8f8"/>
              </a:solidFill>
              <a:effectLst/>
              <a:uFillTx/>
              <a:latin typeface="Arial"/>
            </a:endParaRPr>
          </a:p>
        </p:txBody>
      </p:sp>
      <p:sp>
        <p:nvSpPr>
          <p:cNvPr id="209" name=""/>
          <p:cNvSpPr/>
          <p:nvPr/>
        </p:nvSpPr>
        <p:spPr>
          <a:xfrm>
            <a:off x="792720" y="4021200"/>
            <a:ext cx="53172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f8f8f8"/>
                </a:solidFill>
                <a:effectLst/>
                <a:uFillTx/>
                <a:latin typeface="Arial"/>
              </a:rPr>
              <a:t>4,051</a:t>
            </a:r>
            <a:endParaRPr b="0" lang="en-US" sz="1100" strike="noStrike" u="none">
              <a:solidFill>
                <a:srgbClr val="f8f8f8"/>
              </a:solidFill>
              <a:effectLst/>
              <a:uFillTx/>
              <a:latin typeface="Arial"/>
            </a:endParaRPr>
          </a:p>
        </p:txBody>
      </p:sp>
      <p:sp>
        <p:nvSpPr>
          <p:cNvPr id="210" name=""/>
          <p:cNvSpPr/>
          <p:nvPr/>
        </p:nvSpPr>
        <p:spPr>
          <a:xfrm>
            <a:off x="303840" y="4751280"/>
            <a:ext cx="53172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f8f8f8"/>
                </a:solidFill>
                <a:effectLst/>
                <a:uFillTx/>
                <a:latin typeface="Arial"/>
              </a:rPr>
              <a:t>2,269</a:t>
            </a:r>
            <a:endParaRPr b="0" lang="en-US" sz="1100" strike="noStrike" u="none">
              <a:solidFill>
                <a:srgbClr val="f8f8f8"/>
              </a:solidFill>
              <a:effectLst/>
              <a:uFillTx/>
              <a:latin typeface="Arial"/>
            </a:endParaRPr>
          </a:p>
        </p:txBody>
      </p:sp>
      <p:sp>
        <p:nvSpPr>
          <p:cNvPr id="211" name=""/>
          <p:cNvSpPr/>
          <p:nvPr/>
        </p:nvSpPr>
        <p:spPr>
          <a:xfrm>
            <a:off x="2559960" y="5872320"/>
            <a:ext cx="31248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f8f8f8"/>
                </a:solidFill>
                <a:effectLst/>
                <a:uFillTx/>
                <a:latin typeface="Arial"/>
              </a:rPr>
              <a:t>1998</a:t>
            </a:r>
            <a:endParaRPr b="0" lang="en-US" sz="1100" strike="noStrike" u="none">
              <a:solidFill>
                <a:srgbClr val="f8f8f8"/>
              </a:solidFill>
              <a:effectLst/>
              <a:uFillTx/>
              <a:latin typeface="Arial"/>
            </a:endParaRPr>
          </a:p>
        </p:txBody>
      </p:sp>
      <p:sp>
        <p:nvSpPr>
          <p:cNvPr id="212" name=""/>
          <p:cNvSpPr/>
          <p:nvPr/>
        </p:nvSpPr>
        <p:spPr>
          <a:xfrm>
            <a:off x="3006000" y="5872320"/>
            <a:ext cx="31248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f8f8f8"/>
                </a:solidFill>
                <a:effectLst/>
                <a:uFillTx/>
                <a:latin typeface="Arial"/>
              </a:rPr>
              <a:t>1999</a:t>
            </a:r>
            <a:endParaRPr b="0" lang="en-US" sz="1100" strike="noStrike" u="none">
              <a:solidFill>
                <a:srgbClr val="f8f8f8"/>
              </a:solidFill>
              <a:effectLst/>
              <a:uFillTx/>
              <a:latin typeface="Arial"/>
            </a:endParaRPr>
          </a:p>
        </p:txBody>
      </p:sp>
      <p:sp>
        <p:nvSpPr>
          <p:cNvPr id="213" name=""/>
          <p:cNvSpPr/>
          <p:nvPr/>
        </p:nvSpPr>
        <p:spPr>
          <a:xfrm>
            <a:off x="2461320" y="5019840"/>
            <a:ext cx="53172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f8f8f8"/>
                </a:solidFill>
                <a:effectLst/>
                <a:uFillTx/>
                <a:latin typeface="Arial"/>
              </a:rPr>
              <a:t>1,033</a:t>
            </a:r>
            <a:endParaRPr b="0" lang="en-US" sz="1100" strike="noStrike" u="none">
              <a:solidFill>
                <a:srgbClr val="f8f8f8"/>
              </a:solidFill>
              <a:effectLst/>
              <a:uFillTx/>
              <a:latin typeface="Arial"/>
            </a:endParaRPr>
          </a:p>
        </p:txBody>
      </p:sp>
      <p:sp>
        <p:nvSpPr>
          <p:cNvPr id="214" name=""/>
          <p:cNvSpPr/>
          <p:nvPr/>
        </p:nvSpPr>
        <p:spPr>
          <a:xfrm>
            <a:off x="2939040" y="4149720"/>
            <a:ext cx="53172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f8f8f8"/>
                </a:solidFill>
                <a:effectLst/>
                <a:uFillTx/>
                <a:latin typeface="Arial"/>
              </a:rPr>
              <a:t>2,501</a:t>
            </a:r>
            <a:endParaRPr b="0" lang="en-US" sz="1100" strike="noStrike" u="none">
              <a:solidFill>
                <a:srgbClr val="f8f8f8"/>
              </a:solidFill>
              <a:effectLst/>
              <a:uFillTx/>
              <a:latin typeface="Arial"/>
            </a:endParaRPr>
          </a:p>
        </p:txBody>
      </p:sp>
      <p:sp>
        <p:nvSpPr>
          <p:cNvPr id="215" name=""/>
          <p:cNvSpPr/>
          <p:nvPr/>
        </p:nvSpPr>
        <p:spPr>
          <a:xfrm>
            <a:off x="2424240" y="1251000"/>
            <a:ext cx="2001600" cy="4962600"/>
          </a:xfrm>
          <a:prstGeom prst="rect">
            <a:avLst/>
          </a:prstGeom>
          <a:noFill/>
          <a:ln w="12600">
            <a:solidFill>
              <a:srgbClr val="f8f8f8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8f8f8"/>
              </a:solidFill>
              <a:effectLst/>
              <a:uFillTx/>
              <a:latin typeface="Arial"/>
            </a:endParaRPr>
          </a:p>
        </p:txBody>
      </p:sp>
      <p:sp>
        <p:nvSpPr>
          <p:cNvPr id="216" name=""/>
          <p:cNvSpPr/>
          <p:nvPr/>
        </p:nvSpPr>
        <p:spPr>
          <a:xfrm>
            <a:off x="1332720" y="5861520"/>
            <a:ext cx="312480" cy="335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f8f8f8"/>
                </a:solidFill>
                <a:effectLst/>
                <a:uFillTx/>
                <a:latin typeface="Arial"/>
              </a:rPr>
              <a:t>Q1</a:t>
            </a:r>
            <a:br>
              <a:rPr sz="1100"/>
            </a:br>
            <a:r>
              <a:rPr b="1" lang="en-US" sz="1100" strike="noStrike" u="none">
                <a:solidFill>
                  <a:srgbClr val="f8f8f8"/>
                </a:solidFill>
                <a:effectLst/>
                <a:uFillTx/>
                <a:latin typeface="Arial"/>
              </a:rPr>
              <a:t>2000</a:t>
            </a:r>
            <a:endParaRPr b="0" lang="en-US" sz="1100" strike="noStrike" u="none">
              <a:solidFill>
                <a:srgbClr val="f8f8f8"/>
              </a:solidFill>
              <a:effectLst/>
              <a:uFillTx/>
              <a:latin typeface="Arial"/>
            </a:endParaRPr>
          </a:p>
        </p:txBody>
      </p:sp>
      <p:sp>
        <p:nvSpPr>
          <p:cNvPr id="217" name=""/>
          <p:cNvSpPr/>
          <p:nvPr/>
        </p:nvSpPr>
        <p:spPr>
          <a:xfrm>
            <a:off x="1883880" y="5861520"/>
            <a:ext cx="312480" cy="335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f8f8f8"/>
                </a:solidFill>
                <a:effectLst/>
                <a:uFillTx/>
                <a:latin typeface="Arial"/>
              </a:rPr>
              <a:t>Q2</a:t>
            </a:r>
            <a:br>
              <a:rPr sz="1100"/>
            </a:br>
            <a:r>
              <a:rPr b="1" lang="en-US" sz="1100" strike="noStrike" u="none">
                <a:solidFill>
                  <a:srgbClr val="f8f8f8"/>
                </a:solidFill>
                <a:effectLst/>
                <a:uFillTx/>
                <a:latin typeface="Arial"/>
              </a:rPr>
              <a:t>2000</a:t>
            </a:r>
            <a:endParaRPr b="0" lang="en-US" sz="1100" strike="noStrike" u="none">
              <a:solidFill>
                <a:srgbClr val="f8f8f8"/>
              </a:solidFill>
              <a:effectLst/>
              <a:uFillTx/>
              <a:latin typeface="Arial"/>
            </a:endParaRPr>
          </a:p>
        </p:txBody>
      </p:sp>
      <p:sp>
        <p:nvSpPr>
          <p:cNvPr id="218" name=""/>
          <p:cNvSpPr/>
          <p:nvPr/>
        </p:nvSpPr>
        <p:spPr>
          <a:xfrm>
            <a:off x="1740600" y="1763640"/>
            <a:ext cx="53172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f8f8f8"/>
                </a:solidFill>
                <a:effectLst/>
                <a:uFillTx/>
                <a:latin typeface="Arial"/>
              </a:rPr>
              <a:t>9,640</a:t>
            </a:r>
            <a:endParaRPr b="0" lang="en-US" sz="1100" strike="noStrike" u="none">
              <a:solidFill>
                <a:srgbClr val="f8f8f8"/>
              </a:solidFill>
              <a:effectLst/>
              <a:uFillTx/>
              <a:latin typeface="Arial"/>
            </a:endParaRPr>
          </a:p>
        </p:txBody>
      </p:sp>
      <p:sp>
        <p:nvSpPr>
          <p:cNvPr id="219" name=""/>
          <p:cNvSpPr/>
          <p:nvPr/>
        </p:nvSpPr>
        <p:spPr>
          <a:xfrm>
            <a:off x="1262880" y="2824200"/>
            <a:ext cx="53172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f8f8f8"/>
                </a:solidFill>
                <a:effectLst/>
                <a:uFillTx/>
                <a:latin typeface="Arial"/>
              </a:rPr>
              <a:t>6,980</a:t>
            </a:r>
            <a:endParaRPr b="0" lang="en-US" sz="1100" strike="noStrike" u="none">
              <a:solidFill>
                <a:srgbClr val="f8f8f8"/>
              </a:solidFill>
              <a:effectLst/>
              <a:uFillTx/>
              <a:latin typeface="Arial"/>
            </a:endParaRPr>
          </a:p>
        </p:txBody>
      </p:sp>
      <p:sp>
        <p:nvSpPr>
          <p:cNvPr id="220" name=""/>
          <p:cNvSpPr/>
          <p:nvPr/>
        </p:nvSpPr>
        <p:spPr>
          <a:xfrm>
            <a:off x="3418560" y="2903400"/>
            <a:ext cx="53172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f8f8f8"/>
                </a:solidFill>
                <a:effectLst/>
                <a:uFillTx/>
                <a:latin typeface="Arial"/>
              </a:rPr>
              <a:t>4,552</a:t>
            </a:r>
            <a:endParaRPr b="0" lang="en-US" sz="1100" strike="noStrike" u="none">
              <a:solidFill>
                <a:srgbClr val="f8f8f8"/>
              </a:solidFill>
              <a:effectLst/>
              <a:uFillTx/>
              <a:latin typeface="Arial"/>
            </a:endParaRPr>
          </a:p>
        </p:txBody>
      </p:sp>
      <p:sp>
        <p:nvSpPr>
          <p:cNvPr id="221" name=""/>
          <p:cNvSpPr/>
          <p:nvPr/>
        </p:nvSpPr>
        <p:spPr>
          <a:xfrm>
            <a:off x="3891600" y="2103480"/>
            <a:ext cx="53172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f8f8f8"/>
                </a:solidFill>
                <a:effectLst/>
                <a:uFillTx/>
                <a:latin typeface="Arial"/>
              </a:rPr>
              <a:t>5,915</a:t>
            </a:r>
            <a:endParaRPr b="0" lang="en-US" sz="1100" strike="noStrike" u="none">
              <a:solidFill>
                <a:srgbClr val="f8f8f8"/>
              </a:solidFill>
              <a:effectLst/>
              <a:uFillTx/>
              <a:latin typeface="Arial"/>
            </a:endParaRPr>
          </a:p>
        </p:txBody>
      </p:sp>
      <p:sp>
        <p:nvSpPr>
          <p:cNvPr id="222" name=""/>
          <p:cNvSpPr/>
          <p:nvPr/>
        </p:nvSpPr>
        <p:spPr>
          <a:xfrm>
            <a:off x="3484080" y="5861520"/>
            <a:ext cx="312480" cy="335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f8f8f8"/>
                </a:solidFill>
                <a:effectLst/>
                <a:uFillTx/>
                <a:latin typeface="Arial"/>
              </a:rPr>
              <a:t>Q1</a:t>
            </a:r>
            <a:br>
              <a:rPr sz="1100"/>
            </a:br>
            <a:r>
              <a:rPr b="1" lang="en-US" sz="1100" strike="noStrike" u="none">
                <a:solidFill>
                  <a:srgbClr val="f8f8f8"/>
                </a:solidFill>
                <a:effectLst/>
                <a:uFillTx/>
                <a:latin typeface="Arial"/>
              </a:rPr>
              <a:t>2000</a:t>
            </a:r>
            <a:endParaRPr b="0" lang="en-US" sz="1100" strike="noStrike" u="none">
              <a:solidFill>
                <a:srgbClr val="f8f8f8"/>
              </a:solidFill>
              <a:effectLst/>
              <a:uFillTx/>
              <a:latin typeface="Arial"/>
            </a:endParaRPr>
          </a:p>
        </p:txBody>
      </p:sp>
      <p:sp>
        <p:nvSpPr>
          <p:cNvPr id="223" name=""/>
          <p:cNvSpPr/>
          <p:nvPr/>
        </p:nvSpPr>
        <p:spPr>
          <a:xfrm>
            <a:off x="3996720" y="5861520"/>
            <a:ext cx="312480" cy="335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f8f8f8"/>
                </a:solidFill>
                <a:effectLst/>
                <a:uFillTx/>
                <a:latin typeface="Arial"/>
              </a:rPr>
              <a:t>Q2</a:t>
            </a:r>
            <a:br>
              <a:rPr sz="1100"/>
            </a:br>
            <a:r>
              <a:rPr b="1" lang="en-US" sz="1100" strike="noStrike" u="none">
                <a:solidFill>
                  <a:srgbClr val="f8f8f8"/>
                </a:solidFill>
                <a:effectLst/>
                <a:uFillTx/>
                <a:latin typeface="Arial"/>
              </a:rPr>
              <a:t>2000</a:t>
            </a:r>
            <a:endParaRPr b="0" lang="en-US" sz="1100" strike="noStrike" u="none">
              <a:solidFill>
                <a:srgbClr val="f8f8f8"/>
              </a:solidFill>
              <a:effectLst/>
              <a:uFillTx/>
              <a:latin typeface="Arial"/>
            </a:endParaRPr>
          </a:p>
        </p:txBody>
      </p:sp>
      <p:sp>
        <p:nvSpPr>
          <p:cNvPr id="224" name=""/>
          <p:cNvSpPr/>
          <p:nvPr/>
        </p:nvSpPr>
        <p:spPr>
          <a:xfrm>
            <a:off x="4546440" y="1252440"/>
            <a:ext cx="2102040" cy="4961160"/>
          </a:xfrm>
          <a:prstGeom prst="rect">
            <a:avLst/>
          </a:prstGeom>
          <a:noFill/>
          <a:ln w="12600">
            <a:solidFill>
              <a:srgbClr val="f8f8f8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8f8f8"/>
              </a:solidFill>
              <a:effectLst/>
              <a:uFillTx/>
              <a:latin typeface="Arial"/>
            </a:endParaRPr>
          </a:p>
        </p:txBody>
      </p:sp>
      <p:sp>
        <p:nvSpPr>
          <p:cNvPr id="225" name=""/>
          <p:cNvSpPr/>
          <p:nvPr/>
        </p:nvSpPr>
        <p:spPr>
          <a:xfrm>
            <a:off x="4693680" y="5872320"/>
            <a:ext cx="31248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f8f8f8"/>
                </a:solidFill>
                <a:effectLst/>
                <a:uFillTx/>
                <a:latin typeface="Arial"/>
              </a:rPr>
              <a:t>1998</a:t>
            </a:r>
            <a:endParaRPr b="0" lang="en-US" sz="1100" strike="noStrike" u="none">
              <a:solidFill>
                <a:srgbClr val="f8f8f8"/>
              </a:solidFill>
              <a:effectLst/>
              <a:uFillTx/>
              <a:latin typeface="Arial"/>
            </a:endParaRPr>
          </a:p>
        </p:txBody>
      </p:sp>
      <p:sp>
        <p:nvSpPr>
          <p:cNvPr id="226" name=""/>
          <p:cNvSpPr/>
          <p:nvPr/>
        </p:nvSpPr>
        <p:spPr>
          <a:xfrm>
            <a:off x="5198400" y="5872320"/>
            <a:ext cx="31248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f8f8f8"/>
                </a:solidFill>
                <a:effectLst/>
                <a:uFillTx/>
                <a:latin typeface="Arial"/>
              </a:rPr>
              <a:t>1999</a:t>
            </a:r>
            <a:endParaRPr b="0" lang="en-US" sz="1100" strike="noStrike" u="none">
              <a:solidFill>
                <a:srgbClr val="f8f8f8"/>
              </a:solidFill>
              <a:effectLst/>
              <a:uFillTx/>
              <a:latin typeface="Arial"/>
            </a:endParaRPr>
          </a:p>
        </p:txBody>
      </p:sp>
      <p:sp>
        <p:nvSpPr>
          <p:cNvPr id="227" name=""/>
          <p:cNvSpPr/>
          <p:nvPr/>
        </p:nvSpPr>
        <p:spPr>
          <a:xfrm>
            <a:off x="5693760" y="5861520"/>
            <a:ext cx="312480" cy="335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f8f8f8"/>
                </a:solidFill>
                <a:effectLst/>
                <a:uFillTx/>
                <a:latin typeface="Arial"/>
              </a:rPr>
              <a:t>Q1</a:t>
            </a:r>
            <a:br>
              <a:rPr sz="1100"/>
            </a:br>
            <a:r>
              <a:rPr b="1" lang="en-US" sz="1100" strike="noStrike" u="none">
                <a:solidFill>
                  <a:srgbClr val="f8f8f8"/>
                </a:solidFill>
                <a:effectLst/>
                <a:uFillTx/>
                <a:latin typeface="Arial"/>
              </a:rPr>
              <a:t>2000</a:t>
            </a:r>
            <a:endParaRPr b="0" lang="en-US" sz="1100" strike="noStrike" u="none">
              <a:solidFill>
                <a:srgbClr val="f8f8f8"/>
              </a:solidFill>
              <a:effectLst/>
              <a:uFillTx/>
              <a:latin typeface="Arial"/>
            </a:endParaRPr>
          </a:p>
        </p:txBody>
      </p:sp>
      <p:sp>
        <p:nvSpPr>
          <p:cNvPr id="228" name=""/>
          <p:cNvSpPr/>
          <p:nvPr/>
        </p:nvSpPr>
        <p:spPr>
          <a:xfrm>
            <a:off x="6241320" y="5861520"/>
            <a:ext cx="312480" cy="335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f8f8f8"/>
                </a:solidFill>
                <a:effectLst/>
                <a:uFillTx/>
                <a:latin typeface="Arial"/>
              </a:rPr>
              <a:t>Q2</a:t>
            </a:r>
            <a:br>
              <a:rPr sz="1100"/>
            </a:br>
            <a:r>
              <a:rPr b="1" lang="en-US" sz="1100" strike="noStrike" u="none">
                <a:solidFill>
                  <a:srgbClr val="f8f8f8"/>
                </a:solidFill>
                <a:effectLst/>
                <a:uFillTx/>
                <a:latin typeface="Arial"/>
              </a:rPr>
              <a:t>2000</a:t>
            </a:r>
            <a:endParaRPr b="0" lang="en-US" sz="1100" strike="noStrike" u="none">
              <a:solidFill>
                <a:srgbClr val="f8f8f8"/>
              </a:solidFill>
              <a:effectLst/>
              <a:uFillTx/>
              <a:latin typeface="Arial"/>
            </a:endParaRPr>
          </a:p>
        </p:txBody>
      </p:sp>
      <p:sp>
        <p:nvSpPr>
          <p:cNvPr id="229" name=""/>
          <p:cNvSpPr/>
          <p:nvPr/>
        </p:nvSpPr>
        <p:spPr>
          <a:xfrm>
            <a:off x="4669200" y="4273560"/>
            <a:ext cx="35172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f8f8f8"/>
                </a:solidFill>
                <a:effectLst/>
                <a:uFillTx/>
                <a:latin typeface="Arial"/>
              </a:rPr>
              <a:t>1,236</a:t>
            </a:r>
            <a:endParaRPr b="0" lang="en-US" sz="1100" strike="noStrike" u="none">
              <a:solidFill>
                <a:srgbClr val="f8f8f8"/>
              </a:solidFill>
              <a:effectLst/>
              <a:uFillTx/>
              <a:latin typeface="Arial"/>
            </a:endParaRPr>
          </a:p>
        </p:txBody>
      </p:sp>
      <p:sp>
        <p:nvSpPr>
          <p:cNvPr id="230" name=""/>
          <p:cNvSpPr/>
          <p:nvPr/>
        </p:nvSpPr>
        <p:spPr>
          <a:xfrm>
            <a:off x="5163120" y="3981600"/>
            <a:ext cx="35172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f8f8f8"/>
                </a:solidFill>
                <a:effectLst/>
                <a:uFillTx/>
                <a:latin typeface="Arial"/>
              </a:rPr>
              <a:t>1,550</a:t>
            </a:r>
            <a:endParaRPr b="0" lang="en-US" sz="1100" strike="noStrike" u="none">
              <a:solidFill>
                <a:srgbClr val="f8f8f8"/>
              </a:solidFill>
              <a:effectLst/>
              <a:uFillTx/>
              <a:latin typeface="Arial"/>
            </a:endParaRPr>
          </a:p>
        </p:txBody>
      </p:sp>
      <p:sp>
        <p:nvSpPr>
          <p:cNvPr id="231" name=""/>
          <p:cNvSpPr/>
          <p:nvPr/>
        </p:nvSpPr>
        <p:spPr>
          <a:xfrm>
            <a:off x="5661360" y="3009960"/>
            <a:ext cx="35172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f8f8f8"/>
                </a:solidFill>
                <a:effectLst/>
                <a:uFillTx/>
                <a:latin typeface="Arial"/>
              </a:rPr>
              <a:t>2,428</a:t>
            </a:r>
            <a:endParaRPr b="0" lang="en-US" sz="1100" strike="noStrike" u="none">
              <a:solidFill>
                <a:srgbClr val="f8f8f8"/>
              </a:solidFill>
              <a:effectLst/>
              <a:uFillTx/>
              <a:latin typeface="Arial"/>
            </a:endParaRPr>
          </a:p>
        </p:txBody>
      </p:sp>
      <p:sp>
        <p:nvSpPr>
          <p:cNvPr id="232" name=""/>
          <p:cNvSpPr/>
          <p:nvPr/>
        </p:nvSpPr>
        <p:spPr>
          <a:xfrm>
            <a:off x="6179040" y="1625760"/>
            <a:ext cx="35172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f8f8f8"/>
                </a:solidFill>
                <a:effectLst/>
                <a:uFillTx/>
                <a:latin typeface="Arial"/>
              </a:rPr>
              <a:t>3,725</a:t>
            </a:r>
            <a:endParaRPr b="0" lang="en-US" sz="1100" strike="noStrike" u="none">
              <a:solidFill>
                <a:srgbClr val="f8f8f8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233" name=""/>
          <p:cNvGraphicFramePr/>
          <p:nvPr/>
        </p:nvGraphicFramePr>
        <p:xfrm>
          <a:off x="6791400" y="1574640"/>
          <a:ext cx="2163600" cy="4537080"/>
        </p:xfrm>
        <a:graphic>
          <a:graphicData uri="http://schemas.openxmlformats.org/presentationml/2006/ole">
            <p:oleObj r:id="rId7" spid="">
              <p:embed/>
              <p:pic>
                <p:nvPicPr>
                  <p:cNvPr id="234" name="" descr=""/>
                  <p:cNvPicPr/>
                  <p:nvPr/>
                </p:nvPicPr>
                <p:blipFill>
                  <a:blip r:embed="rId8"/>
                  <a:stretch/>
                </p:blipFill>
                <p:spPr>
                  <a:xfrm>
                    <a:off x="6791400" y="1574640"/>
                    <a:ext cx="2163600" cy="45370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35" name=""/>
          <p:cNvSpPr/>
          <p:nvPr/>
        </p:nvSpPr>
        <p:spPr>
          <a:xfrm>
            <a:off x="6836400" y="1252440"/>
            <a:ext cx="1958760" cy="482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f8f8f8"/>
                </a:solidFill>
                <a:effectLst/>
                <a:uFillTx/>
                <a:latin typeface="Arial"/>
              </a:rPr>
              <a:t>No. of Transactions</a:t>
            </a:r>
            <a:br>
              <a:rPr sz="1500"/>
            </a:br>
            <a:r>
              <a:rPr b="1" lang="en-US" sz="1500" strike="noStrike" u="none">
                <a:solidFill>
                  <a:srgbClr val="f8f8f8"/>
                </a:solidFill>
                <a:effectLst/>
                <a:uFillTx/>
                <a:latin typeface="Arial"/>
              </a:rPr>
              <a:t>per day</a:t>
            </a:r>
            <a:endParaRPr b="0" lang="en-US" sz="1500" strike="noStrike" u="none">
              <a:solidFill>
                <a:srgbClr val="f8f8f8"/>
              </a:solidFill>
              <a:effectLst/>
              <a:uFillTx/>
              <a:latin typeface="Arial"/>
            </a:endParaRPr>
          </a:p>
        </p:txBody>
      </p:sp>
      <p:sp>
        <p:nvSpPr>
          <p:cNvPr id="236" name=""/>
          <p:cNvSpPr/>
          <p:nvPr/>
        </p:nvSpPr>
        <p:spPr>
          <a:xfrm>
            <a:off x="6938280" y="5872320"/>
            <a:ext cx="31248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f8f8f8"/>
                </a:solidFill>
                <a:effectLst/>
                <a:uFillTx/>
                <a:latin typeface="Arial"/>
              </a:rPr>
              <a:t>1998</a:t>
            </a:r>
            <a:endParaRPr b="0" lang="en-US" sz="1100" strike="noStrike" u="none">
              <a:solidFill>
                <a:srgbClr val="f8f8f8"/>
              </a:solidFill>
              <a:effectLst/>
              <a:uFillTx/>
              <a:latin typeface="Arial"/>
            </a:endParaRPr>
          </a:p>
        </p:txBody>
      </p:sp>
      <p:sp>
        <p:nvSpPr>
          <p:cNvPr id="237" name=""/>
          <p:cNvSpPr/>
          <p:nvPr/>
        </p:nvSpPr>
        <p:spPr>
          <a:xfrm>
            <a:off x="7454160" y="5872320"/>
            <a:ext cx="31248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f8f8f8"/>
                </a:solidFill>
                <a:effectLst/>
                <a:uFillTx/>
                <a:latin typeface="Arial"/>
              </a:rPr>
              <a:t>1999</a:t>
            </a:r>
            <a:endParaRPr b="0" lang="en-US" sz="1100" strike="noStrike" u="none">
              <a:solidFill>
                <a:srgbClr val="f8f8f8"/>
              </a:solidFill>
              <a:effectLst/>
              <a:uFillTx/>
              <a:latin typeface="Arial"/>
            </a:endParaRPr>
          </a:p>
        </p:txBody>
      </p:sp>
      <p:sp>
        <p:nvSpPr>
          <p:cNvPr id="238" name=""/>
          <p:cNvSpPr/>
          <p:nvPr/>
        </p:nvSpPr>
        <p:spPr>
          <a:xfrm>
            <a:off x="6775560" y="1251000"/>
            <a:ext cx="2108160" cy="4962600"/>
          </a:xfrm>
          <a:prstGeom prst="rect">
            <a:avLst/>
          </a:prstGeom>
          <a:noFill/>
          <a:ln w="12600">
            <a:solidFill>
              <a:srgbClr val="f8f8f8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8f8f8"/>
              </a:solidFill>
              <a:effectLst/>
              <a:uFillTx/>
              <a:latin typeface="Arial"/>
            </a:endParaRPr>
          </a:p>
        </p:txBody>
      </p:sp>
      <p:sp>
        <p:nvSpPr>
          <p:cNvPr id="239" name=""/>
          <p:cNvSpPr/>
          <p:nvPr/>
        </p:nvSpPr>
        <p:spPr>
          <a:xfrm>
            <a:off x="8489160" y="1857240"/>
            <a:ext cx="234720" cy="214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f8f8f8"/>
                </a:solidFill>
                <a:effectLst/>
                <a:uFillTx/>
                <a:latin typeface="Arial"/>
              </a:rPr>
              <a:t>206</a:t>
            </a:r>
            <a:endParaRPr b="0" lang="en-US" sz="1100" strike="noStrike" u="none">
              <a:solidFill>
                <a:srgbClr val="f8f8f8"/>
              </a:solidFill>
              <a:effectLst/>
              <a:uFillTx/>
              <a:latin typeface="Arial"/>
            </a:endParaRPr>
          </a:p>
        </p:txBody>
      </p:sp>
      <p:sp>
        <p:nvSpPr>
          <p:cNvPr id="240" name=""/>
          <p:cNvSpPr/>
          <p:nvPr/>
        </p:nvSpPr>
        <p:spPr>
          <a:xfrm>
            <a:off x="7967160" y="2155680"/>
            <a:ext cx="234720" cy="214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f8f8f8"/>
                </a:solidFill>
                <a:effectLst/>
                <a:uFillTx/>
                <a:latin typeface="Arial"/>
              </a:rPr>
              <a:t>190</a:t>
            </a:r>
            <a:endParaRPr b="0" lang="en-US" sz="1100" strike="noStrike" u="none">
              <a:solidFill>
                <a:srgbClr val="f8f8f8"/>
              </a:solidFill>
              <a:effectLst/>
              <a:uFillTx/>
              <a:latin typeface="Arial"/>
            </a:endParaRPr>
          </a:p>
        </p:txBody>
      </p:sp>
      <p:sp>
        <p:nvSpPr>
          <p:cNvPr id="241" name=""/>
          <p:cNvSpPr/>
          <p:nvPr/>
        </p:nvSpPr>
        <p:spPr>
          <a:xfrm>
            <a:off x="7886160" y="5861520"/>
            <a:ext cx="312480" cy="335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f8f8f8"/>
                </a:solidFill>
                <a:effectLst/>
                <a:uFillTx/>
                <a:latin typeface="Arial"/>
              </a:rPr>
              <a:t>Q1</a:t>
            </a:r>
            <a:br>
              <a:rPr sz="1100"/>
            </a:br>
            <a:r>
              <a:rPr b="1" lang="en-US" sz="1100" strike="noStrike" u="none">
                <a:solidFill>
                  <a:srgbClr val="f8f8f8"/>
                </a:solidFill>
                <a:effectLst/>
                <a:uFillTx/>
                <a:latin typeface="Arial"/>
              </a:rPr>
              <a:t>2000</a:t>
            </a:r>
            <a:endParaRPr b="0" lang="en-US" sz="1100" strike="noStrike" u="none">
              <a:solidFill>
                <a:srgbClr val="f8f8f8"/>
              </a:solidFill>
              <a:effectLst/>
              <a:uFillTx/>
              <a:latin typeface="Arial"/>
            </a:endParaRPr>
          </a:p>
        </p:txBody>
      </p:sp>
      <p:sp>
        <p:nvSpPr>
          <p:cNvPr id="242" name=""/>
          <p:cNvSpPr/>
          <p:nvPr/>
        </p:nvSpPr>
        <p:spPr>
          <a:xfrm>
            <a:off x="8446320" y="5861520"/>
            <a:ext cx="312480" cy="335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f8f8f8"/>
                </a:solidFill>
                <a:effectLst/>
                <a:uFillTx/>
                <a:latin typeface="Arial"/>
              </a:rPr>
              <a:t>Q2</a:t>
            </a:r>
            <a:br>
              <a:rPr sz="1100"/>
            </a:br>
            <a:r>
              <a:rPr b="1" lang="en-US" sz="1100" strike="noStrike" u="none">
                <a:solidFill>
                  <a:srgbClr val="f8f8f8"/>
                </a:solidFill>
                <a:effectLst/>
                <a:uFillTx/>
                <a:latin typeface="Arial"/>
              </a:rPr>
              <a:t>2000</a:t>
            </a:r>
            <a:endParaRPr b="0" lang="en-US" sz="1100" strike="noStrike" u="none">
              <a:solidFill>
                <a:srgbClr val="f8f8f8"/>
              </a:solidFill>
              <a:effectLst/>
              <a:uFillTx/>
              <a:latin typeface="Arial"/>
            </a:endParaRPr>
          </a:p>
        </p:txBody>
      </p:sp>
      <p:grpSp>
        <p:nvGrpSpPr>
          <p:cNvPr id="243" name=""/>
          <p:cNvGrpSpPr/>
          <p:nvPr/>
        </p:nvGrpSpPr>
        <p:grpSpPr>
          <a:xfrm>
            <a:off x="6885000" y="1820160"/>
            <a:ext cx="932760" cy="741600"/>
            <a:chOff x="6885000" y="1820160"/>
            <a:chExt cx="932760" cy="741600"/>
          </a:xfrm>
        </p:grpSpPr>
        <p:sp>
          <p:nvSpPr>
            <p:cNvPr id="244" name=""/>
            <p:cNvSpPr/>
            <p:nvPr/>
          </p:nvSpPr>
          <p:spPr>
            <a:xfrm>
              <a:off x="6885000" y="1820160"/>
              <a:ext cx="906480" cy="695520"/>
            </a:xfrm>
            <a:prstGeom prst="rect">
              <a:avLst/>
            </a:prstGeom>
            <a:solidFill>
              <a:srgbClr val="000066"/>
            </a:solidFill>
            <a:ln w="6480">
              <a:solidFill>
                <a:srgbClr val="f8f8f8"/>
              </a:solidFill>
              <a:miter/>
            </a:ln>
            <a:effectLst>
              <a:outerShdw dist="17819" dir="2700000" blurRad="0" rotWithShape="0">
                <a:srgbClr val="919191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8f8f8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45" name=""/>
            <p:cNvSpPr/>
            <p:nvPr/>
          </p:nvSpPr>
          <p:spPr>
            <a:xfrm>
              <a:off x="6950520" y="2104920"/>
              <a:ext cx="142560" cy="118440"/>
            </a:xfrm>
            <a:prstGeom prst="rect">
              <a:avLst/>
            </a:prstGeom>
            <a:solidFill>
              <a:srgbClr val="ccffff"/>
            </a:solidFill>
            <a:ln w="6480">
              <a:solidFill>
                <a:srgbClr val="f8f8f8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8f8f8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46" name=""/>
            <p:cNvSpPr/>
            <p:nvPr/>
          </p:nvSpPr>
          <p:spPr>
            <a:xfrm>
              <a:off x="6953760" y="1881360"/>
              <a:ext cx="147240" cy="118440"/>
            </a:xfrm>
            <a:prstGeom prst="rect">
              <a:avLst/>
            </a:prstGeom>
            <a:solidFill>
              <a:srgbClr val="ffff00"/>
            </a:solidFill>
            <a:ln w="6480">
              <a:solidFill>
                <a:srgbClr val="f8f8f8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8f8f8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47" name=""/>
            <p:cNvSpPr/>
            <p:nvPr/>
          </p:nvSpPr>
          <p:spPr>
            <a:xfrm>
              <a:off x="7047000" y="1838520"/>
              <a:ext cx="770760" cy="7232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spAutoFit/>
            </a:bodyPr>
            <a:p>
              <a:pPr>
                <a:lnSpc>
                  <a:spcPct val="85000"/>
                </a:lnSpc>
                <a:spcAft>
                  <a:spcPts val="437"/>
                </a:spcAft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000" strike="noStrike" u="none">
                  <a:solidFill>
                    <a:srgbClr val="f8f8f8"/>
                  </a:solidFill>
                  <a:effectLst/>
                  <a:uFillTx/>
                  <a:latin typeface="Arial"/>
                </a:rPr>
                <a:t>Continent</a:t>
              </a:r>
              <a:endParaRPr b="0" lang="en-US" sz="1000" strike="noStrike" u="none">
                <a:solidFill>
                  <a:srgbClr val="f8f8f8"/>
                </a:solidFill>
                <a:effectLst/>
                <a:uFillTx/>
                <a:latin typeface="Arial"/>
              </a:endParaRPr>
            </a:p>
            <a:p>
              <a:pPr>
                <a:lnSpc>
                  <a:spcPct val="85000"/>
                </a:lnSpc>
                <a:spcAft>
                  <a:spcPts val="437"/>
                </a:spcAft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000" strike="noStrike" u="none">
                  <a:solidFill>
                    <a:srgbClr val="f8f8f8"/>
                  </a:solidFill>
                  <a:effectLst/>
                  <a:uFillTx/>
                  <a:latin typeface="Arial"/>
                </a:rPr>
                <a:t>Nordic</a:t>
              </a:r>
              <a:br>
                <a:rPr sz="1000"/>
              </a:br>
              <a:r>
                <a:rPr b="1" lang="en-US" sz="1000" strike="noStrike" u="none">
                  <a:solidFill>
                    <a:srgbClr val="f8f8f8"/>
                  </a:solidFill>
                  <a:effectLst/>
                  <a:uFillTx/>
                  <a:latin typeface="Arial"/>
                </a:rPr>
                <a:t>Region</a:t>
              </a:r>
              <a:endParaRPr b="0" lang="en-US" sz="1000" strike="noStrike" u="none">
                <a:solidFill>
                  <a:srgbClr val="f8f8f8"/>
                </a:solidFill>
                <a:effectLst/>
                <a:uFillTx/>
                <a:latin typeface="Arial"/>
              </a:endParaRPr>
            </a:p>
            <a:p>
              <a:pPr>
                <a:lnSpc>
                  <a:spcPct val="85000"/>
                </a:lnSpc>
                <a:spcAft>
                  <a:spcPts val="437"/>
                </a:spcAft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000" strike="noStrike" u="none">
                  <a:solidFill>
                    <a:srgbClr val="f8f8f8"/>
                  </a:solidFill>
                  <a:effectLst/>
                  <a:uFillTx/>
                  <a:latin typeface="Arial"/>
                </a:rPr>
                <a:t>U.K.</a:t>
              </a:r>
              <a:endParaRPr b="0" lang="en-US" sz="1000" strike="noStrike" u="none">
                <a:solidFill>
                  <a:srgbClr val="f8f8f8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48" name=""/>
            <p:cNvSpPr/>
            <p:nvPr/>
          </p:nvSpPr>
          <p:spPr>
            <a:xfrm>
              <a:off x="6950520" y="2332800"/>
              <a:ext cx="142560" cy="118080"/>
            </a:xfrm>
            <a:prstGeom prst="rect">
              <a:avLst/>
            </a:prstGeom>
            <a:solidFill>
              <a:srgbClr val="00f008"/>
            </a:solidFill>
            <a:ln w="6480">
              <a:solidFill>
                <a:srgbClr val="f8f8f8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8f8f8"/>
                </a:solidFill>
                <a:effectLst/>
                <a:uFillTx/>
                <a:latin typeface="Arial"/>
              </a:endParaRPr>
            </a:p>
          </p:txBody>
        </p:sp>
      </p:grpSp>
      <p:sp>
        <p:nvSpPr>
          <p:cNvPr id="249" name=""/>
          <p:cNvSpPr/>
          <p:nvPr/>
        </p:nvSpPr>
        <p:spPr>
          <a:xfrm>
            <a:off x="6715080" y="4913280"/>
            <a:ext cx="25884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f8f8f8"/>
                </a:solidFill>
                <a:effectLst/>
                <a:uFillTx/>
                <a:latin typeface="Arial"/>
              </a:rPr>
              <a:t>2</a:t>
            </a:r>
            <a:endParaRPr b="0" lang="en-US" sz="1100" strike="noStrike" u="none">
              <a:solidFill>
                <a:srgbClr val="f8f8f8"/>
              </a:solidFill>
              <a:effectLst/>
              <a:uFillTx/>
              <a:latin typeface="Arial"/>
            </a:endParaRPr>
          </a:p>
        </p:txBody>
      </p:sp>
      <p:sp>
        <p:nvSpPr>
          <p:cNvPr id="250" name=""/>
          <p:cNvSpPr/>
          <p:nvPr/>
        </p:nvSpPr>
        <p:spPr>
          <a:xfrm>
            <a:off x="7008480" y="5438880"/>
            <a:ext cx="15660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10</a:t>
            </a:r>
            <a:endParaRPr b="0" lang="en-US" sz="1100" strike="noStrike" u="none">
              <a:solidFill>
                <a:srgbClr val="f8f8f8"/>
              </a:solidFill>
              <a:effectLst/>
              <a:uFillTx/>
              <a:latin typeface="Arial"/>
            </a:endParaRPr>
          </a:p>
        </p:txBody>
      </p:sp>
      <p:sp>
        <p:nvSpPr>
          <p:cNvPr id="251" name=""/>
          <p:cNvSpPr/>
          <p:nvPr/>
        </p:nvSpPr>
        <p:spPr>
          <a:xfrm>
            <a:off x="7008480" y="5624640"/>
            <a:ext cx="15660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14</a:t>
            </a:r>
            <a:endParaRPr b="0" lang="en-US" sz="1100" strike="noStrike" u="none">
              <a:solidFill>
                <a:srgbClr val="f8f8f8"/>
              </a:solidFill>
              <a:effectLst/>
              <a:uFillTx/>
              <a:latin typeface="Arial"/>
            </a:endParaRPr>
          </a:p>
        </p:txBody>
      </p:sp>
      <p:sp>
        <p:nvSpPr>
          <p:cNvPr id="252" name=""/>
          <p:cNvSpPr/>
          <p:nvPr/>
        </p:nvSpPr>
        <p:spPr>
          <a:xfrm>
            <a:off x="7527600" y="5560920"/>
            <a:ext cx="15660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25</a:t>
            </a:r>
            <a:endParaRPr b="0" lang="en-US" sz="1100" strike="noStrike" u="none">
              <a:solidFill>
                <a:srgbClr val="f8f8f8"/>
              </a:solidFill>
              <a:effectLst/>
              <a:uFillTx/>
              <a:latin typeface="Arial"/>
            </a:endParaRPr>
          </a:p>
        </p:txBody>
      </p:sp>
      <p:sp>
        <p:nvSpPr>
          <p:cNvPr id="253" name=""/>
          <p:cNvSpPr/>
          <p:nvPr/>
        </p:nvSpPr>
        <p:spPr>
          <a:xfrm>
            <a:off x="7511760" y="5164200"/>
            <a:ext cx="15660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17</a:t>
            </a:r>
            <a:endParaRPr b="0" lang="en-US" sz="1100" strike="noStrike" u="none">
              <a:solidFill>
                <a:srgbClr val="f8f8f8"/>
              </a:solidFill>
              <a:effectLst/>
              <a:uFillTx/>
              <a:latin typeface="Arial"/>
            </a:endParaRPr>
          </a:p>
        </p:txBody>
      </p:sp>
      <p:sp>
        <p:nvSpPr>
          <p:cNvPr id="254" name=""/>
          <p:cNvSpPr/>
          <p:nvPr/>
        </p:nvSpPr>
        <p:spPr>
          <a:xfrm>
            <a:off x="8021160" y="2535120"/>
            <a:ext cx="15660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63</a:t>
            </a:r>
            <a:endParaRPr b="0" lang="en-US" sz="1100" strike="noStrike" u="none">
              <a:solidFill>
                <a:srgbClr val="f8f8f8"/>
              </a:solidFill>
              <a:effectLst/>
              <a:uFillTx/>
              <a:latin typeface="Arial"/>
            </a:endParaRPr>
          </a:p>
        </p:txBody>
      </p:sp>
      <p:sp>
        <p:nvSpPr>
          <p:cNvPr id="255" name=""/>
          <p:cNvSpPr/>
          <p:nvPr/>
        </p:nvSpPr>
        <p:spPr>
          <a:xfrm>
            <a:off x="8526240" y="3924360"/>
            <a:ext cx="15660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34</a:t>
            </a:r>
            <a:endParaRPr b="0" lang="en-US" sz="1100" strike="noStrike" u="none">
              <a:solidFill>
                <a:srgbClr val="f8f8f8"/>
              </a:solidFill>
              <a:effectLst/>
              <a:uFillTx/>
              <a:latin typeface="Arial"/>
            </a:endParaRPr>
          </a:p>
        </p:txBody>
      </p:sp>
      <p:sp>
        <p:nvSpPr>
          <p:cNvPr id="256" name=""/>
          <p:cNvSpPr/>
          <p:nvPr/>
        </p:nvSpPr>
        <p:spPr>
          <a:xfrm>
            <a:off x="8535600" y="4741920"/>
            <a:ext cx="15660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77</a:t>
            </a:r>
            <a:endParaRPr b="0" lang="en-US" sz="1100" strike="noStrike" u="none">
              <a:solidFill>
                <a:srgbClr val="f8f8f8"/>
              </a:solidFill>
              <a:effectLst/>
              <a:uFillTx/>
              <a:latin typeface="Arial"/>
            </a:endParaRPr>
          </a:p>
        </p:txBody>
      </p:sp>
      <p:sp>
        <p:nvSpPr>
          <p:cNvPr id="257" name=""/>
          <p:cNvSpPr/>
          <p:nvPr/>
        </p:nvSpPr>
        <p:spPr>
          <a:xfrm>
            <a:off x="8035560" y="3567240"/>
            <a:ext cx="15660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40</a:t>
            </a:r>
            <a:endParaRPr b="0" lang="en-US" sz="1100" strike="noStrike" u="none">
              <a:solidFill>
                <a:srgbClr val="f8f8f8"/>
              </a:solidFill>
              <a:effectLst/>
              <a:uFillTx/>
              <a:latin typeface="Arial"/>
            </a:endParaRPr>
          </a:p>
        </p:txBody>
      </p:sp>
      <p:sp>
        <p:nvSpPr>
          <p:cNvPr id="258" name=""/>
          <p:cNvSpPr/>
          <p:nvPr/>
        </p:nvSpPr>
        <p:spPr>
          <a:xfrm>
            <a:off x="8027640" y="4443480"/>
            <a:ext cx="15660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87</a:t>
            </a:r>
            <a:endParaRPr b="0" lang="en-US" sz="1100" strike="noStrike" u="none">
              <a:solidFill>
                <a:srgbClr val="f8f8f8"/>
              </a:solidFill>
              <a:effectLst/>
              <a:uFillTx/>
              <a:latin typeface="Arial"/>
            </a:endParaRPr>
          </a:p>
        </p:txBody>
      </p:sp>
      <p:sp>
        <p:nvSpPr>
          <p:cNvPr id="259" name=""/>
          <p:cNvSpPr/>
          <p:nvPr/>
        </p:nvSpPr>
        <p:spPr>
          <a:xfrm>
            <a:off x="6842160" y="5124600"/>
            <a:ext cx="93600" cy="311040"/>
          </a:xfrm>
          <a:prstGeom prst="line">
            <a:avLst/>
          </a:prstGeom>
          <a:ln w="12600">
            <a:solidFill>
              <a:srgbClr val="f8f8f8"/>
            </a:solidFill>
            <a:miter/>
            <a:tailEnd len="sm" type="stealth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8f8f8"/>
              </a:solidFill>
              <a:effectLst/>
              <a:uFillTx/>
              <a:latin typeface="Arial"/>
            </a:endParaRPr>
          </a:p>
        </p:txBody>
      </p:sp>
      <p:sp>
        <p:nvSpPr>
          <p:cNvPr id="260" name=""/>
          <p:cNvSpPr/>
          <p:nvPr/>
        </p:nvSpPr>
        <p:spPr>
          <a:xfrm>
            <a:off x="7521120" y="4672080"/>
            <a:ext cx="15660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24</a:t>
            </a:r>
            <a:endParaRPr b="0" lang="en-US" sz="1100" strike="noStrike" u="none">
              <a:solidFill>
                <a:srgbClr val="f8f8f8"/>
              </a:solidFill>
              <a:effectLst/>
              <a:uFillTx/>
              <a:latin typeface="Arial"/>
            </a:endParaRPr>
          </a:p>
        </p:txBody>
      </p:sp>
      <p:sp>
        <p:nvSpPr>
          <p:cNvPr id="261" name=""/>
          <p:cNvSpPr/>
          <p:nvPr/>
        </p:nvSpPr>
        <p:spPr>
          <a:xfrm>
            <a:off x="7522920" y="4456080"/>
            <a:ext cx="15660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f8f8f8"/>
                </a:solidFill>
                <a:effectLst/>
                <a:uFillTx/>
                <a:latin typeface="Arial"/>
              </a:rPr>
              <a:t>66</a:t>
            </a:r>
            <a:endParaRPr b="0" lang="en-US" sz="1100" strike="noStrike" u="none">
              <a:solidFill>
                <a:srgbClr val="f8f8f8"/>
              </a:solidFill>
              <a:effectLst/>
              <a:uFillTx/>
              <a:latin typeface="Arial"/>
            </a:endParaRPr>
          </a:p>
        </p:txBody>
      </p:sp>
      <p:sp>
        <p:nvSpPr>
          <p:cNvPr id="262" name=""/>
          <p:cNvSpPr/>
          <p:nvPr/>
        </p:nvSpPr>
        <p:spPr>
          <a:xfrm>
            <a:off x="7024320" y="5195880"/>
            <a:ext cx="15660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f8f8f8"/>
                </a:solidFill>
                <a:effectLst/>
                <a:uFillTx/>
                <a:latin typeface="Arial"/>
              </a:rPr>
              <a:t>25</a:t>
            </a:r>
            <a:endParaRPr b="0" lang="en-US" sz="1100" strike="noStrike" u="none">
              <a:solidFill>
                <a:srgbClr val="f8f8f8"/>
              </a:solidFill>
              <a:effectLst/>
              <a:uFillTx/>
              <a:latin typeface="Arial"/>
            </a:endParaRPr>
          </a:p>
        </p:txBody>
      </p:sp>
      <p:sp>
        <p:nvSpPr>
          <p:cNvPr id="263" name=""/>
          <p:cNvSpPr/>
          <p:nvPr/>
        </p:nvSpPr>
        <p:spPr>
          <a:xfrm>
            <a:off x="8534160" y="2301840"/>
            <a:ext cx="15660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95</a:t>
            </a:r>
            <a:endParaRPr b="0" lang="en-US" sz="1100" strike="noStrike" u="none">
              <a:solidFill>
                <a:srgbClr val="f8f8f8"/>
              </a:solidFill>
              <a:effectLst/>
              <a:uFillTx/>
              <a:latin typeface="Arial"/>
            </a:endParaRPr>
          </a:p>
        </p:txBody>
      </p:sp>
      <p:sp>
        <p:nvSpPr>
          <p:cNvPr id="264" name=""/>
          <p:cNvSpPr/>
          <p:nvPr/>
        </p:nvSpPr>
        <p:spPr>
          <a:xfrm>
            <a:off x="0" y="0"/>
            <a:ext cx="1590840" cy="352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8f8f8"/>
                </a:solidFill>
                <a:effectLst/>
                <a:uFillTx/>
                <a:latin typeface="Arial"/>
              </a:rPr>
              <a:t>Joe Gold</a:t>
            </a:r>
            <a:endParaRPr b="0" lang="en-US" sz="1600" strike="noStrike" u="none">
              <a:solidFill>
                <a:srgbClr val="f8f8f8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005c"/>
            </a:gs>
            <a:gs pos="100000">
              <a:srgbClr val="000000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5" name=""/>
          <p:cNvSpPr/>
          <p:nvPr/>
        </p:nvSpPr>
        <p:spPr>
          <a:xfrm>
            <a:off x="750960" y="4651200"/>
            <a:ext cx="7788240" cy="1606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2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8f8f8"/>
              </a:solidFill>
              <a:effectLst/>
              <a:uFillTx/>
              <a:latin typeface="Arial"/>
            </a:endParaRPr>
          </a:p>
        </p:txBody>
      </p:sp>
      <p:sp>
        <p:nvSpPr>
          <p:cNvPr id="266" name=""/>
          <p:cNvSpPr/>
          <p:nvPr/>
        </p:nvSpPr>
        <p:spPr>
          <a:xfrm>
            <a:off x="830160" y="3787920"/>
            <a:ext cx="7788240" cy="160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2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8f8f8"/>
              </a:solidFill>
              <a:effectLst/>
              <a:uFillTx/>
              <a:latin typeface="Arial"/>
            </a:endParaRPr>
          </a:p>
        </p:txBody>
      </p:sp>
      <p:sp>
        <p:nvSpPr>
          <p:cNvPr id="267" name="PlaceHolder 1"/>
          <p:cNvSpPr>
            <a:spLocks noGrp="1"/>
          </p:cNvSpPr>
          <p:nvPr>
            <p:ph type="title"/>
          </p:nvPr>
        </p:nvSpPr>
        <p:spPr>
          <a:xfrm>
            <a:off x="301320" y="4576320"/>
            <a:ext cx="854388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New Procurement</a:t>
            </a:r>
            <a:br>
              <a:rPr sz="3600"/>
            </a:br>
            <a:r>
              <a:rPr b="1" lang="en-US" sz="36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to Payment</a:t>
            </a:r>
            <a:br>
              <a:rPr sz="3600"/>
            </a:br>
            <a:r>
              <a:rPr b="1" lang="en-US" sz="36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(P2P) Initiative</a:t>
            </a:r>
            <a:endParaRPr b="1" lang="en-US" sz="36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268" name="PlaceHolder 2"/>
          <p:cNvSpPr>
            <a:spLocks noGrp="1"/>
          </p:cNvSpPr>
          <p:nvPr>
            <p:ph type="subTitle"/>
          </p:nvPr>
        </p:nvSpPr>
        <p:spPr>
          <a:xfrm>
            <a:off x="1371600" y="4916160"/>
            <a:ext cx="6400800" cy="833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 </a:t>
            </a:r>
            <a:endParaRPr b="1" lang="en-US" sz="2400" strike="noStrike" u="none">
              <a:solidFill>
                <a:srgbClr val="f8f8f8"/>
              </a:solidFill>
              <a:effectLst/>
              <a:uFillTx/>
              <a:latin typeface="Arial"/>
            </a:endParaRPr>
          </a:p>
        </p:txBody>
      </p:sp>
      <p:sp>
        <p:nvSpPr>
          <p:cNvPr id="269" name=""/>
          <p:cNvSpPr/>
          <p:nvPr/>
        </p:nvSpPr>
        <p:spPr>
          <a:xfrm>
            <a:off x="1306440" y="5964120"/>
            <a:ext cx="6400800" cy="55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spcBef>
                <a:spcPts val="7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8f8f8"/>
                </a:solidFill>
                <a:effectLst/>
                <a:uFillTx/>
                <a:latin typeface="Arial"/>
              </a:rPr>
              <a:t>Beth Apollo / Sam Kemp </a:t>
            </a:r>
            <a:endParaRPr b="0" lang="en-US" sz="2800" strike="noStrike" u="none">
              <a:solidFill>
                <a:srgbClr val="f8f8f8"/>
              </a:solidFill>
              <a:effectLst/>
              <a:uFillTx/>
              <a:latin typeface="Arial"/>
            </a:endParaRPr>
          </a:p>
        </p:txBody>
      </p:sp>
      <p:sp>
        <p:nvSpPr>
          <p:cNvPr id="270" name=""/>
          <p:cNvSpPr/>
          <p:nvPr/>
        </p:nvSpPr>
        <p:spPr>
          <a:xfrm>
            <a:off x="0" y="0"/>
            <a:ext cx="1222200" cy="352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8f8f8"/>
                </a:solidFill>
                <a:effectLst/>
                <a:uFillTx/>
                <a:latin typeface="Arial"/>
              </a:rPr>
              <a:t>Beth Apollo / Sam Kemp</a:t>
            </a:r>
            <a:endParaRPr b="0" lang="en-US" sz="1400" strike="noStrike" u="none">
              <a:solidFill>
                <a:srgbClr val="f8f8f8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005c"/>
            </a:gs>
            <a:gs pos="100000">
              <a:srgbClr val="000000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1" name=""/>
          <p:cNvSpPr/>
          <p:nvPr/>
        </p:nvSpPr>
        <p:spPr>
          <a:xfrm>
            <a:off x="476280" y="2219400"/>
            <a:ext cx="7577280" cy="519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8f8f8"/>
              </a:solidFill>
              <a:effectLst/>
              <a:uFillTx/>
              <a:latin typeface="Arial"/>
            </a:endParaRPr>
          </a:p>
        </p:txBody>
      </p:sp>
      <p:sp>
        <p:nvSpPr>
          <p:cNvPr id="272" name=""/>
          <p:cNvSpPr/>
          <p:nvPr/>
        </p:nvSpPr>
        <p:spPr>
          <a:xfrm>
            <a:off x="272880" y="1209600"/>
            <a:ext cx="2819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800" strike="noStrike" u="none">
                <a:solidFill>
                  <a:srgbClr val="f8f8f8"/>
                </a:solidFill>
                <a:effectLst/>
                <a:uFillTx/>
                <a:latin typeface="Arial"/>
              </a:rPr>
              <a:t>Strategy</a:t>
            </a:r>
            <a:endParaRPr b="0" lang="en-US" sz="2800" strike="noStrike" u="none">
              <a:solidFill>
                <a:srgbClr val="f8f8f8"/>
              </a:solidFill>
              <a:effectLst/>
              <a:uFillTx/>
              <a:latin typeface="Arial"/>
            </a:endParaRPr>
          </a:p>
        </p:txBody>
      </p:sp>
      <p:sp>
        <p:nvSpPr>
          <p:cNvPr id="273" name=""/>
          <p:cNvSpPr/>
          <p:nvPr/>
        </p:nvSpPr>
        <p:spPr>
          <a:xfrm>
            <a:off x="304920" y="1841400"/>
            <a:ext cx="4441680" cy="3969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200160" indent="-200160">
              <a:spcBef>
                <a:spcPts val="1125"/>
              </a:spcBef>
              <a:buClr>
                <a:srgbClr val="ffff00"/>
              </a:buClr>
              <a:buSzPct val="60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800" strike="noStrike" u="none">
                <a:solidFill>
                  <a:srgbClr val="f8f8f8"/>
                </a:solidFill>
                <a:effectLst/>
                <a:uFillTx/>
                <a:latin typeface="Arial"/>
              </a:rPr>
              <a:t>Work with Enron Europe units to determine needs </a:t>
            </a:r>
            <a:endParaRPr b="0" lang="en-US" sz="1800" strike="noStrike" u="none">
              <a:solidFill>
                <a:srgbClr val="f8f8f8"/>
              </a:solidFill>
              <a:effectLst/>
              <a:uFillTx/>
              <a:latin typeface="Arial"/>
            </a:endParaRPr>
          </a:p>
          <a:p>
            <a:pPr marL="200160" indent="-200160">
              <a:spcBef>
                <a:spcPts val="1125"/>
              </a:spcBef>
              <a:buClr>
                <a:srgbClr val="ffff00"/>
              </a:buClr>
              <a:buSzPct val="60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800" strike="noStrike" u="none">
                <a:solidFill>
                  <a:srgbClr val="f8f8f8"/>
                </a:solidFill>
                <a:effectLst/>
                <a:uFillTx/>
                <a:latin typeface="Arial"/>
              </a:rPr>
              <a:t>Consolidate vendors where possible</a:t>
            </a:r>
            <a:endParaRPr b="0" lang="en-US" sz="1800" strike="noStrike" u="none">
              <a:solidFill>
                <a:srgbClr val="f8f8f8"/>
              </a:solidFill>
              <a:effectLst/>
              <a:uFillTx/>
              <a:latin typeface="Arial"/>
            </a:endParaRPr>
          </a:p>
          <a:p>
            <a:pPr marL="200160" indent="-200160">
              <a:spcBef>
                <a:spcPts val="1125"/>
              </a:spcBef>
              <a:buClr>
                <a:srgbClr val="ffff00"/>
              </a:buClr>
              <a:buSzPct val="60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800" strike="noStrike" u="none">
                <a:solidFill>
                  <a:srgbClr val="f8f8f8"/>
                </a:solidFill>
                <a:effectLst/>
                <a:uFillTx/>
                <a:latin typeface="Arial"/>
              </a:rPr>
              <a:t>Negotiate advantageous terms for Enron with vendors</a:t>
            </a:r>
            <a:endParaRPr b="0" lang="en-US" sz="1800" strike="noStrike" u="none">
              <a:solidFill>
                <a:srgbClr val="f8f8f8"/>
              </a:solidFill>
              <a:effectLst/>
              <a:uFillTx/>
              <a:latin typeface="Arial"/>
            </a:endParaRPr>
          </a:p>
          <a:p>
            <a:pPr marL="200160" indent="-200160">
              <a:spcBef>
                <a:spcPts val="1125"/>
              </a:spcBef>
              <a:buClr>
                <a:srgbClr val="ffff00"/>
              </a:buClr>
              <a:buSzPct val="60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800" strike="noStrike" u="none">
                <a:solidFill>
                  <a:srgbClr val="f8f8f8"/>
                </a:solidFill>
                <a:effectLst/>
                <a:uFillTx/>
                <a:latin typeface="Arial"/>
              </a:rPr>
              <a:t>Policy Setting</a:t>
            </a:r>
            <a:endParaRPr b="0" lang="en-US" sz="1800" strike="noStrike" u="none">
              <a:solidFill>
                <a:srgbClr val="f8f8f8"/>
              </a:solidFill>
              <a:effectLst/>
              <a:uFillTx/>
              <a:latin typeface="Arial"/>
            </a:endParaRPr>
          </a:p>
          <a:p>
            <a:pPr marL="200160" indent="-200160">
              <a:spcBef>
                <a:spcPts val="1125"/>
              </a:spcBef>
              <a:buClr>
                <a:srgbClr val="ffff00"/>
              </a:buClr>
              <a:buSzPct val="60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800" strike="noStrike" u="none">
                <a:solidFill>
                  <a:srgbClr val="f8f8f8"/>
                </a:solidFill>
                <a:effectLst/>
                <a:uFillTx/>
                <a:latin typeface="Arial"/>
              </a:rPr>
              <a:t>Contract and maintain portfolio of preferred providers</a:t>
            </a:r>
            <a:endParaRPr b="0" lang="en-US" sz="1800" strike="noStrike" u="none">
              <a:solidFill>
                <a:srgbClr val="f8f8f8"/>
              </a:solidFill>
              <a:effectLst/>
              <a:uFillTx/>
              <a:latin typeface="Arial"/>
            </a:endParaRPr>
          </a:p>
          <a:p>
            <a:pPr marL="200160" indent="-200160">
              <a:spcBef>
                <a:spcPts val="1125"/>
              </a:spcBef>
              <a:buClr>
                <a:srgbClr val="ffff00"/>
              </a:buClr>
              <a:buSzPct val="60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800" strike="noStrike" u="none">
                <a:solidFill>
                  <a:srgbClr val="f8f8f8"/>
                </a:solidFill>
                <a:effectLst/>
                <a:uFillTx/>
                <a:latin typeface="Arial"/>
              </a:rPr>
              <a:t>Work with Houston group to ensure European Benefits</a:t>
            </a:r>
            <a:endParaRPr b="0" lang="en-US" sz="1800" strike="noStrike" u="none">
              <a:solidFill>
                <a:srgbClr val="f8f8f8"/>
              </a:solidFill>
              <a:effectLst/>
              <a:uFillTx/>
              <a:latin typeface="Arial"/>
            </a:endParaRPr>
          </a:p>
          <a:p>
            <a:pPr marL="200160" indent="-200160">
              <a:spcBef>
                <a:spcPts val="1125"/>
              </a:spcBef>
              <a:buClr>
                <a:srgbClr val="ffff00"/>
              </a:buClr>
              <a:buSzPct val="60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800" strike="noStrike" u="none">
                <a:solidFill>
                  <a:srgbClr val="f8f8f8"/>
                </a:solidFill>
                <a:effectLst/>
                <a:uFillTx/>
                <a:latin typeface="Arial"/>
              </a:rPr>
              <a:t>Achieve greater cost transparency</a:t>
            </a:r>
            <a:endParaRPr b="0" lang="en-US" sz="1800" strike="noStrike" u="none">
              <a:solidFill>
                <a:srgbClr val="f8f8f8"/>
              </a:solidFill>
              <a:effectLst/>
              <a:uFillTx/>
              <a:latin typeface="Arial"/>
            </a:endParaRPr>
          </a:p>
        </p:txBody>
      </p:sp>
      <p:sp>
        <p:nvSpPr>
          <p:cNvPr id="274" name=""/>
          <p:cNvSpPr/>
          <p:nvPr/>
        </p:nvSpPr>
        <p:spPr>
          <a:xfrm>
            <a:off x="4879800" y="1893960"/>
            <a:ext cx="4206960" cy="3288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209520" indent="-209520">
              <a:spcBef>
                <a:spcPts val="1125"/>
              </a:spcBef>
              <a:buClr>
                <a:srgbClr val="ffff00"/>
              </a:buClr>
              <a:buSzPct val="60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800" strike="noStrike" u="none">
                <a:solidFill>
                  <a:srgbClr val="f8f8f8"/>
                </a:solidFill>
                <a:effectLst/>
                <a:uFillTx/>
                <a:latin typeface="Arial"/>
              </a:rPr>
              <a:t>Electronic Commerce </a:t>
            </a:r>
            <a:endParaRPr b="0" lang="en-US" sz="1800" strike="noStrike" u="none">
              <a:solidFill>
                <a:srgbClr val="f8f8f8"/>
              </a:solidFill>
              <a:effectLst/>
              <a:uFillTx/>
              <a:latin typeface="Arial"/>
            </a:endParaRPr>
          </a:p>
          <a:p>
            <a:pPr marL="209520" indent="-209520">
              <a:spcBef>
                <a:spcPts val="1125"/>
              </a:spcBef>
              <a:buClr>
                <a:srgbClr val="ffff00"/>
              </a:buClr>
              <a:buSzPct val="60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800" strike="noStrike" u="none">
                <a:solidFill>
                  <a:srgbClr val="f8f8f8"/>
                </a:solidFill>
                <a:effectLst/>
                <a:uFillTx/>
                <a:latin typeface="Arial"/>
              </a:rPr>
              <a:t>Transaction/Processing oriented</a:t>
            </a:r>
            <a:endParaRPr b="0" lang="en-US" sz="1800" strike="noStrike" u="none">
              <a:solidFill>
                <a:srgbClr val="f8f8f8"/>
              </a:solidFill>
              <a:effectLst/>
              <a:uFillTx/>
              <a:latin typeface="Arial"/>
            </a:endParaRPr>
          </a:p>
          <a:p>
            <a:pPr marL="209520" indent="-209520">
              <a:spcBef>
                <a:spcPts val="1125"/>
              </a:spcBef>
              <a:buClr>
                <a:srgbClr val="ffff00"/>
              </a:buClr>
              <a:buSzPct val="60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800" strike="noStrike" u="none">
                <a:solidFill>
                  <a:srgbClr val="f8f8f8"/>
                </a:solidFill>
                <a:effectLst/>
                <a:uFillTx/>
                <a:latin typeface="Arial"/>
              </a:rPr>
              <a:t> Invoice Consolidation</a:t>
            </a:r>
            <a:endParaRPr b="0" lang="en-US" sz="1800" strike="noStrike" u="none">
              <a:solidFill>
                <a:srgbClr val="f8f8f8"/>
              </a:solidFill>
              <a:effectLst/>
              <a:uFillTx/>
              <a:latin typeface="Arial"/>
            </a:endParaRPr>
          </a:p>
          <a:p>
            <a:pPr marL="209520" indent="-209520">
              <a:spcBef>
                <a:spcPts val="1125"/>
              </a:spcBef>
              <a:buClr>
                <a:srgbClr val="ffff00"/>
              </a:buClr>
              <a:buSzPct val="60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800" strike="noStrike" u="none">
                <a:solidFill>
                  <a:srgbClr val="f8f8f8"/>
                </a:solidFill>
                <a:effectLst/>
                <a:uFillTx/>
                <a:latin typeface="Arial"/>
              </a:rPr>
              <a:t>Promote use of purchase orders</a:t>
            </a:r>
            <a:endParaRPr b="0" lang="en-US" sz="1800" strike="noStrike" u="none">
              <a:solidFill>
                <a:srgbClr val="f8f8f8"/>
              </a:solidFill>
              <a:effectLst/>
              <a:uFillTx/>
              <a:latin typeface="Arial"/>
            </a:endParaRPr>
          </a:p>
          <a:p>
            <a:pPr marL="209520" indent="-209520">
              <a:spcBef>
                <a:spcPts val="1125"/>
              </a:spcBef>
              <a:buClr>
                <a:srgbClr val="ffff00"/>
              </a:buClr>
              <a:buSzPct val="60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800" strike="noStrike" u="none">
                <a:solidFill>
                  <a:srgbClr val="f8f8f8"/>
                </a:solidFill>
                <a:effectLst/>
                <a:uFillTx/>
                <a:latin typeface="Arial"/>
              </a:rPr>
              <a:t>Paperless</a:t>
            </a:r>
            <a:endParaRPr b="0" lang="en-US" sz="1800" strike="noStrike" u="none">
              <a:solidFill>
                <a:srgbClr val="f8f8f8"/>
              </a:solidFill>
              <a:effectLst/>
              <a:uFillTx/>
              <a:latin typeface="Arial"/>
            </a:endParaRPr>
          </a:p>
          <a:p>
            <a:pPr marL="209520" indent="-209520">
              <a:spcBef>
                <a:spcPts val="1125"/>
              </a:spcBef>
              <a:buClr>
                <a:srgbClr val="ffff00"/>
              </a:buClr>
              <a:buSzPct val="60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800" strike="noStrike" u="none">
                <a:solidFill>
                  <a:srgbClr val="f8f8f8"/>
                </a:solidFill>
                <a:effectLst/>
                <a:uFillTx/>
                <a:latin typeface="Arial"/>
              </a:rPr>
              <a:t>Approvals Process</a:t>
            </a:r>
            <a:endParaRPr b="0" lang="en-US" sz="1800" strike="noStrike" u="none">
              <a:solidFill>
                <a:srgbClr val="f8f8f8"/>
              </a:solidFill>
              <a:effectLst/>
              <a:uFillTx/>
              <a:latin typeface="Arial"/>
            </a:endParaRPr>
          </a:p>
          <a:p>
            <a:pPr marL="209520" indent="-209520">
              <a:spcBef>
                <a:spcPts val="1125"/>
              </a:spcBef>
              <a:buClr>
                <a:srgbClr val="ffff00"/>
              </a:buClr>
              <a:buSzPct val="60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800" strike="noStrike" u="none">
                <a:solidFill>
                  <a:srgbClr val="f8f8f8"/>
                </a:solidFill>
                <a:effectLst/>
                <a:uFillTx/>
                <a:latin typeface="Arial"/>
              </a:rPr>
              <a:t>Order Taking</a:t>
            </a:r>
            <a:endParaRPr b="0" lang="en-US" sz="1800" strike="noStrike" u="none">
              <a:solidFill>
                <a:srgbClr val="f8f8f8"/>
              </a:solidFill>
              <a:effectLst/>
              <a:uFillTx/>
              <a:latin typeface="Arial"/>
            </a:endParaRPr>
          </a:p>
          <a:p>
            <a:pPr marL="209520" indent="-209520">
              <a:spcBef>
                <a:spcPts val="1125"/>
              </a:spcBef>
              <a:buClr>
                <a:srgbClr val="ffff00"/>
              </a:buClr>
              <a:buSzPct val="60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800" strike="noStrike" u="none">
                <a:solidFill>
                  <a:srgbClr val="f8f8f8"/>
                </a:solidFill>
                <a:effectLst/>
                <a:uFillTx/>
                <a:latin typeface="Arial"/>
              </a:rPr>
              <a:t>Goods Receipt</a:t>
            </a:r>
            <a:endParaRPr b="0" lang="en-US" sz="1800" strike="noStrike" u="none">
              <a:solidFill>
                <a:srgbClr val="f8f8f8"/>
              </a:solidFill>
              <a:effectLst/>
              <a:uFillTx/>
              <a:latin typeface="Arial"/>
            </a:endParaRPr>
          </a:p>
        </p:txBody>
      </p:sp>
      <p:sp>
        <p:nvSpPr>
          <p:cNvPr id="275" name=""/>
          <p:cNvSpPr/>
          <p:nvPr/>
        </p:nvSpPr>
        <p:spPr>
          <a:xfrm>
            <a:off x="1765800" y="5991120"/>
            <a:ext cx="5625000" cy="703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GB" sz="2000" strike="noStrike" u="none">
                <a:solidFill>
                  <a:srgbClr val="f8f8f8"/>
                </a:solidFill>
                <a:effectLst/>
                <a:uFillTx/>
                <a:latin typeface="Arial"/>
              </a:rPr>
              <a:t>Regular communication with</a:t>
            </a:r>
            <a:br>
              <a:rPr sz="2000"/>
            </a:br>
            <a:r>
              <a:rPr b="1" i="1" lang="en-GB" sz="2000" strike="noStrike" u="none">
                <a:solidFill>
                  <a:srgbClr val="f8f8f8"/>
                </a:solidFill>
                <a:effectLst/>
                <a:uFillTx/>
                <a:latin typeface="Arial"/>
              </a:rPr>
              <a:t>the entire company on opportunities to save!</a:t>
            </a:r>
            <a:endParaRPr b="0" lang="en-US" sz="2000" strike="noStrike" u="none">
              <a:solidFill>
                <a:srgbClr val="f8f8f8"/>
              </a:solidFill>
              <a:effectLst/>
              <a:uFillTx/>
              <a:latin typeface="Arial"/>
            </a:endParaRPr>
          </a:p>
        </p:txBody>
      </p:sp>
      <p:sp>
        <p:nvSpPr>
          <p:cNvPr id="276" name=""/>
          <p:cNvSpPr/>
          <p:nvPr/>
        </p:nvSpPr>
        <p:spPr>
          <a:xfrm>
            <a:off x="5899320" y="1208160"/>
            <a:ext cx="138384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8f8f8"/>
                </a:solidFill>
                <a:effectLst/>
                <a:uFillTx/>
                <a:latin typeface="Arial"/>
              </a:rPr>
              <a:t>Buying</a:t>
            </a:r>
            <a:endParaRPr b="0" lang="en-US" sz="2800" strike="noStrike" u="none">
              <a:solidFill>
                <a:srgbClr val="f8f8f8"/>
              </a:solidFill>
              <a:effectLst/>
              <a:uFillTx/>
              <a:latin typeface="Arial"/>
            </a:endParaRPr>
          </a:p>
        </p:txBody>
      </p:sp>
      <p:sp>
        <p:nvSpPr>
          <p:cNvPr id="277" name=""/>
          <p:cNvSpPr/>
          <p:nvPr/>
        </p:nvSpPr>
        <p:spPr>
          <a:xfrm>
            <a:off x="3102120" y="1506600"/>
            <a:ext cx="2743200" cy="0"/>
          </a:xfrm>
          <a:prstGeom prst="line">
            <a:avLst/>
          </a:prstGeom>
          <a:ln w="25560">
            <a:solidFill>
              <a:srgbClr val="ffff00"/>
            </a:solidFill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f8f8f8"/>
              </a:solidFill>
              <a:effectLst/>
              <a:uFillTx/>
              <a:latin typeface="Arial"/>
            </a:endParaRPr>
          </a:p>
        </p:txBody>
      </p:sp>
      <p:sp>
        <p:nvSpPr>
          <p:cNvPr id="278" name=""/>
          <p:cNvSpPr/>
          <p:nvPr/>
        </p:nvSpPr>
        <p:spPr>
          <a:xfrm>
            <a:off x="142920" y="270000"/>
            <a:ext cx="8753400" cy="76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fcff09"/>
                </a:solidFill>
                <a:effectLst/>
                <a:uFillTx/>
                <a:latin typeface="Arial"/>
              </a:rPr>
              <a:t>Procurement Process</a:t>
            </a:r>
            <a:endParaRPr b="0" lang="en-US" sz="3000" strike="noStrike" u="none">
              <a:solidFill>
                <a:srgbClr val="f8f8f8"/>
              </a:solidFill>
              <a:effectLst/>
              <a:uFillTx/>
              <a:latin typeface="Arial"/>
            </a:endParaRPr>
          </a:p>
        </p:txBody>
      </p:sp>
      <p:sp>
        <p:nvSpPr>
          <p:cNvPr id="279" name=""/>
          <p:cNvSpPr/>
          <p:nvPr/>
        </p:nvSpPr>
        <p:spPr>
          <a:xfrm>
            <a:off x="0" y="0"/>
            <a:ext cx="1222200" cy="352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8f8f8"/>
                </a:solidFill>
                <a:effectLst/>
                <a:uFillTx/>
                <a:latin typeface="Arial"/>
              </a:rPr>
              <a:t>Beth Apollo / Sam Kemp</a:t>
            </a:r>
            <a:endParaRPr b="0" lang="en-US" sz="1400" strike="noStrike" u="none">
              <a:solidFill>
                <a:srgbClr val="f8f8f8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Office Them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30604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1997-10-13T11:33:39Z</dcterms:created>
  <dc:creator> </dc:creator>
  <dc:description/>
  <dc:language>en-US</dc:language>
  <cp:lastModifiedBy>DPaletho</cp:lastModifiedBy>
  <cp:lastPrinted>2000-07-20T05:25:49Z</cp:lastPrinted>
  <dcterms:modified xsi:type="dcterms:W3CDTF">2000-07-20T06:03:24Z</dcterms:modified>
  <cp:revision>394</cp:revision>
  <dc:subject/>
  <dc:title>Enron Capital &amp; Trade Resources</dc:title>
</cp:coreProperties>
</file>