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698FC3-9187-4A74-B132-335A6D50F83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A854B8-4C18-4AFA-8FE9-CBD832DBB9D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86200" y="24382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Toronto Dominion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886200" y="4800600"/>
            <a:ext cx="15238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Chase Manhattan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14400" y="24382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2438280" y="26668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438280" y="304812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343400" y="3276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4952880" y="327636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590920" y="2209680"/>
            <a:ext cx="12776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gas @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pre-pay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C$147.4mm on day1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876920" y="3048120"/>
            <a:ext cx="183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486400" y="2438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267080" y="3276720"/>
            <a:ext cx="152640" cy="1447560"/>
          </a:xfrm>
          <a:custGeom>
            <a:avLst/>
            <a:gdLst/>
            <a:ahLst/>
            <a:rect l="l" t="t" r="r" b="b"/>
            <a:pathLst>
              <a:path w="104" h="528">
                <a:moveTo>
                  <a:pt x="56" y="0"/>
                </a:moveTo>
                <a:cubicBezTo>
                  <a:pt x="28" y="28"/>
                  <a:pt x="0" y="56"/>
                  <a:pt x="8" y="96"/>
                </a:cubicBezTo>
                <a:cubicBezTo>
                  <a:pt x="16" y="136"/>
                  <a:pt x="104" y="192"/>
                  <a:pt x="104" y="240"/>
                </a:cubicBezTo>
                <a:cubicBezTo>
                  <a:pt x="104" y="288"/>
                  <a:pt x="16" y="336"/>
                  <a:pt x="8" y="384"/>
                </a:cubicBezTo>
                <a:cubicBezTo>
                  <a:pt x="0" y="432"/>
                  <a:pt x="48" y="504"/>
                  <a:pt x="56" y="52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821680" y="274320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345920" y="403848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898000" y="502920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705720" y="24382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410080" y="266688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5409720" y="304812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334840" y="2057400"/>
            <a:ext cx="142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Interest Rate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410080" y="3048120"/>
            <a:ext cx="1219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interest (quarterly)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410080" y="2362320"/>
            <a:ext cx="1447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interest (quarterly)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486400" y="2590920"/>
            <a:ext cx="1219320" cy="152280"/>
          </a:xfrm>
          <a:custGeom>
            <a:avLst/>
            <a:gdLst/>
            <a:ahLst/>
            <a:rect l="l" t="t" r="r" b="b"/>
            <a:pathLst>
              <a:path w="864" h="104">
                <a:moveTo>
                  <a:pt x="0" y="56"/>
                </a:moveTo>
                <a:cubicBezTo>
                  <a:pt x="28" y="28"/>
                  <a:pt x="56" y="0"/>
                  <a:pt x="96" y="8"/>
                </a:cubicBezTo>
                <a:cubicBezTo>
                  <a:pt x="136" y="16"/>
                  <a:pt x="192" y="104"/>
                  <a:pt x="240" y="104"/>
                </a:cubicBezTo>
                <a:cubicBezTo>
                  <a:pt x="288" y="104"/>
                  <a:pt x="336" y="8"/>
                  <a:pt x="384" y="8"/>
                </a:cubicBezTo>
                <a:cubicBezTo>
                  <a:pt x="432" y="8"/>
                  <a:pt x="480" y="104"/>
                  <a:pt x="528" y="104"/>
                </a:cubicBezTo>
                <a:cubicBezTo>
                  <a:pt x="576" y="104"/>
                  <a:pt x="624" y="16"/>
                  <a:pt x="672" y="8"/>
                </a:cubicBezTo>
                <a:cubicBezTo>
                  <a:pt x="720" y="0"/>
                  <a:pt x="784" y="48"/>
                  <a:pt x="816" y="56"/>
                </a:cubicBezTo>
                <a:cubicBezTo>
                  <a:pt x="848" y="64"/>
                  <a:pt x="856" y="56"/>
                  <a:pt x="864" y="5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715000" y="27432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2438280" y="49528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438280" y="54100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6320" y="228600"/>
            <a:ext cx="647676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Alberta Pre-pay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1: CAN$150MM from RBC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914400" y="4800600"/>
            <a:ext cx="15238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438280" y="2971800"/>
            <a:ext cx="1371600" cy="152280"/>
          </a:xfrm>
          <a:custGeom>
            <a:avLst/>
            <a:gdLst/>
            <a:ahLst/>
            <a:rect l="l" t="t" r="r" b="b"/>
            <a:pathLst>
              <a:path w="864" h="104">
                <a:moveTo>
                  <a:pt x="0" y="56"/>
                </a:moveTo>
                <a:cubicBezTo>
                  <a:pt x="28" y="28"/>
                  <a:pt x="56" y="0"/>
                  <a:pt x="96" y="8"/>
                </a:cubicBezTo>
                <a:cubicBezTo>
                  <a:pt x="136" y="16"/>
                  <a:pt x="192" y="104"/>
                  <a:pt x="240" y="104"/>
                </a:cubicBezTo>
                <a:cubicBezTo>
                  <a:pt x="288" y="104"/>
                  <a:pt x="336" y="8"/>
                  <a:pt x="384" y="8"/>
                </a:cubicBezTo>
                <a:cubicBezTo>
                  <a:pt x="432" y="8"/>
                  <a:pt x="480" y="104"/>
                  <a:pt x="528" y="104"/>
                </a:cubicBezTo>
                <a:cubicBezTo>
                  <a:pt x="576" y="104"/>
                  <a:pt x="624" y="16"/>
                  <a:pt x="672" y="8"/>
                </a:cubicBezTo>
                <a:cubicBezTo>
                  <a:pt x="720" y="0"/>
                  <a:pt x="784" y="48"/>
                  <a:pt x="816" y="56"/>
                </a:cubicBezTo>
                <a:cubicBezTo>
                  <a:pt x="848" y="64"/>
                  <a:pt x="856" y="56"/>
                  <a:pt x="864" y="5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514600" y="4876920"/>
            <a:ext cx="1371600" cy="152280"/>
          </a:xfrm>
          <a:custGeom>
            <a:avLst/>
            <a:gdLst/>
            <a:ahLst/>
            <a:rect l="l" t="t" r="r" b="b"/>
            <a:pathLst>
              <a:path w="864" h="104">
                <a:moveTo>
                  <a:pt x="0" y="56"/>
                </a:moveTo>
                <a:cubicBezTo>
                  <a:pt x="28" y="28"/>
                  <a:pt x="56" y="0"/>
                  <a:pt x="96" y="8"/>
                </a:cubicBezTo>
                <a:cubicBezTo>
                  <a:pt x="136" y="16"/>
                  <a:pt x="192" y="104"/>
                  <a:pt x="240" y="104"/>
                </a:cubicBezTo>
                <a:cubicBezTo>
                  <a:pt x="288" y="104"/>
                  <a:pt x="336" y="8"/>
                  <a:pt x="384" y="8"/>
                </a:cubicBezTo>
                <a:cubicBezTo>
                  <a:pt x="432" y="8"/>
                  <a:pt x="480" y="104"/>
                  <a:pt x="528" y="104"/>
                </a:cubicBezTo>
                <a:cubicBezTo>
                  <a:pt x="576" y="104"/>
                  <a:pt x="624" y="16"/>
                  <a:pt x="672" y="8"/>
                </a:cubicBezTo>
                <a:cubicBezTo>
                  <a:pt x="720" y="0"/>
                  <a:pt x="784" y="48"/>
                  <a:pt x="816" y="56"/>
                </a:cubicBezTo>
                <a:cubicBezTo>
                  <a:pt x="848" y="64"/>
                  <a:pt x="856" y="56"/>
                  <a:pt x="864" y="5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1981080" y="327636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295280" y="3276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905120" y="3352680"/>
            <a:ext cx="152280" cy="1447920"/>
          </a:xfrm>
          <a:custGeom>
            <a:avLst/>
            <a:gdLst/>
            <a:ahLst/>
            <a:rect l="l" t="t" r="r" b="b"/>
            <a:pathLst>
              <a:path w="104" h="528">
                <a:moveTo>
                  <a:pt x="56" y="0"/>
                </a:moveTo>
                <a:cubicBezTo>
                  <a:pt x="28" y="28"/>
                  <a:pt x="0" y="56"/>
                  <a:pt x="8" y="96"/>
                </a:cubicBezTo>
                <a:cubicBezTo>
                  <a:pt x="16" y="136"/>
                  <a:pt x="104" y="192"/>
                  <a:pt x="104" y="240"/>
                </a:cubicBezTo>
                <a:cubicBezTo>
                  <a:pt x="104" y="288"/>
                  <a:pt x="16" y="336"/>
                  <a:pt x="8" y="384"/>
                </a:cubicBezTo>
                <a:cubicBezTo>
                  <a:pt x="0" y="432"/>
                  <a:pt x="48" y="504"/>
                  <a:pt x="56" y="52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21840" y="3809880"/>
            <a:ext cx="848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INTERNAL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990720" y="6019920"/>
            <a:ext cx="22096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swaps in Canadian Dollars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collateral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199680" y="3809880"/>
            <a:ext cx="12193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 gas @ floating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590920" y="4495680"/>
            <a:ext cx="16462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 gas @ floating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980360" y="3809880"/>
            <a:ext cx="12193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 gas @ floating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590200" y="3124080"/>
            <a:ext cx="12193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 gas @ floating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04200" y="3809880"/>
            <a:ext cx="10602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gas@ fixed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666520" y="5410080"/>
            <a:ext cx="10602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gas@ fixed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876200" y="3733920"/>
            <a:ext cx="10602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gas@ fixed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3886200" y="24382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Royal Bank of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886200" y="4800600"/>
            <a:ext cx="15238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Chase Manhattan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14400" y="24382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2438280" y="26668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438280" y="304812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343400" y="3276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4952880" y="327636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590920" y="2209680"/>
            <a:ext cx="12776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gas @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pre-pay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C$147.4mm on day1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876920" y="3048120"/>
            <a:ext cx="183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486400" y="2438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267080" y="3276720"/>
            <a:ext cx="152640" cy="1447560"/>
          </a:xfrm>
          <a:custGeom>
            <a:avLst/>
            <a:gdLst/>
            <a:ahLst/>
            <a:rect l="l" t="t" r="r" b="b"/>
            <a:pathLst>
              <a:path w="104" h="528">
                <a:moveTo>
                  <a:pt x="56" y="0"/>
                </a:moveTo>
                <a:cubicBezTo>
                  <a:pt x="28" y="28"/>
                  <a:pt x="0" y="56"/>
                  <a:pt x="8" y="96"/>
                </a:cubicBezTo>
                <a:cubicBezTo>
                  <a:pt x="16" y="136"/>
                  <a:pt x="104" y="192"/>
                  <a:pt x="104" y="240"/>
                </a:cubicBezTo>
                <a:cubicBezTo>
                  <a:pt x="104" y="288"/>
                  <a:pt x="16" y="336"/>
                  <a:pt x="8" y="384"/>
                </a:cubicBezTo>
                <a:cubicBezTo>
                  <a:pt x="0" y="432"/>
                  <a:pt x="48" y="504"/>
                  <a:pt x="56" y="52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821680" y="274320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345920" y="403848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898000" y="502920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705720" y="24382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410080" y="266688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5409720" y="304812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334840" y="2057400"/>
            <a:ext cx="142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Interest Rate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410080" y="3048120"/>
            <a:ext cx="1219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interest (quarterly)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410080" y="2362320"/>
            <a:ext cx="1447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interest (quarterly)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486400" y="2590920"/>
            <a:ext cx="1219320" cy="152280"/>
          </a:xfrm>
          <a:custGeom>
            <a:avLst/>
            <a:gdLst/>
            <a:ahLst/>
            <a:rect l="l" t="t" r="r" b="b"/>
            <a:pathLst>
              <a:path w="864" h="104">
                <a:moveTo>
                  <a:pt x="0" y="56"/>
                </a:moveTo>
                <a:cubicBezTo>
                  <a:pt x="28" y="28"/>
                  <a:pt x="56" y="0"/>
                  <a:pt x="96" y="8"/>
                </a:cubicBezTo>
                <a:cubicBezTo>
                  <a:pt x="136" y="16"/>
                  <a:pt x="192" y="104"/>
                  <a:pt x="240" y="104"/>
                </a:cubicBezTo>
                <a:cubicBezTo>
                  <a:pt x="288" y="104"/>
                  <a:pt x="336" y="8"/>
                  <a:pt x="384" y="8"/>
                </a:cubicBezTo>
                <a:cubicBezTo>
                  <a:pt x="432" y="8"/>
                  <a:pt x="480" y="104"/>
                  <a:pt x="528" y="104"/>
                </a:cubicBezTo>
                <a:cubicBezTo>
                  <a:pt x="576" y="104"/>
                  <a:pt x="624" y="16"/>
                  <a:pt x="672" y="8"/>
                </a:cubicBezTo>
                <a:cubicBezTo>
                  <a:pt x="720" y="0"/>
                  <a:pt x="784" y="48"/>
                  <a:pt x="816" y="56"/>
                </a:cubicBezTo>
                <a:cubicBezTo>
                  <a:pt x="848" y="64"/>
                  <a:pt x="856" y="56"/>
                  <a:pt x="864" y="5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715000" y="27432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SWAP 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2438280" y="49528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438280" y="54100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6320" y="228600"/>
            <a:ext cx="647676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Alberta Pre-pay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1: CAN$150MM from RBC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914400" y="4800600"/>
            <a:ext cx="15238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438280" y="2971800"/>
            <a:ext cx="1371600" cy="152280"/>
          </a:xfrm>
          <a:custGeom>
            <a:avLst/>
            <a:gdLst/>
            <a:ahLst/>
            <a:rect l="l" t="t" r="r" b="b"/>
            <a:pathLst>
              <a:path w="864" h="104">
                <a:moveTo>
                  <a:pt x="0" y="56"/>
                </a:moveTo>
                <a:cubicBezTo>
                  <a:pt x="28" y="28"/>
                  <a:pt x="56" y="0"/>
                  <a:pt x="96" y="8"/>
                </a:cubicBezTo>
                <a:cubicBezTo>
                  <a:pt x="136" y="16"/>
                  <a:pt x="192" y="104"/>
                  <a:pt x="240" y="104"/>
                </a:cubicBezTo>
                <a:cubicBezTo>
                  <a:pt x="288" y="104"/>
                  <a:pt x="336" y="8"/>
                  <a:pt x="384" y="8"/>
                </a:cubicBezTo>
                <a:cubicBezTo>
                  <a:pt x="432" y="8"/>
                  <a:pt x="480" y="104"/>
                  <a:pt x="528" y="104"/>
                </a:cubicBezTo>
                <a:cubicBezTo>
                  <a:pt x="576" y="104"/>
                  <a:pt x="624" y="16"/>
                  <a:pt x="672" y="8"/>
                </a:cubicBezTo>
                <a:cubicBezTo>
                  <a:pt x="720" y="0"/>
                  <a:pt x="784" y="48"/>
                  <a:pt x="816" y="56"/>
                </a:cubicBezTo>
                <a:cubicBezTo>
                  <a:pt x="848" y="64"/>
                  <a:pt x="856" y="56"/>
                  <a:pt x="864" y="5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514600" y="4876920"/>
            <a:ext cx="1371600" cy="152280"/>
          </a:xfrm>
          <a:custGeom>
            <a:avLst/>
            <a:gdLst/>
            <a:ahLst/>
            <a:rect l="l" t="t" r="r" b="b"/>
            <a:pathLst>
              <a:path w="864" h="104">
                <a:moveTo>
                  <a:pt x="0" y="56"/>
                </a:moveTo>
                <a:cubicBezTo>
                  <a:pt x="28" y="28"/>
                  <a:pt x="56" y="0"/>
                  <a:pt x="96" y="8"/>
                </a:cubicBezTo>
                <a:cubicBezTo>
                  <a:pt x="136" y="16"/>
                  <a:pt x="192" y="104"/>
                  <a:pt x="240" y="104"/>
                </a:cubicBezTo>
                <a:cubicBezTo>
                  <a:pt x="288" y="104"/>
                  <a:pt x="336" y="8"/>
                  <a:pt x="384" y="8"/>
                </a:cubicBezTo>
                <a:cubicBezTo>
                  <a:pt x="432" y="8"/>
                  <a:pt x="480" y="104"/>
                  <a:pt x="528" y="104"/>
                </a:cubicBezTo>
                <a:cubicBezTo>
                  <a:pt x="576" y="104"/>
                  <a:pt x="624" y="16"/>
                  <a:pt x="672" y="8"/>
                </a:cubicBezTo>
                <a:cubicBezTo>
                  <a:pt x="720" y="0"/>
                  <a:pt x="784" y="48"/>
                  <a:pt x="816" y="56"/>
                </a:cubicBezTo>
                <a:cubicBezTo>
                  <a:pt x="848" y="64"/>
                  <a:pt x="856" y="56"/>
                  <a:pt x="864" y="5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981080" y="327636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295280" y="3276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905120" y="3352680"/>
            <a:ext cx="152280" cy="1447920"/>
          </a:xfrm>
          <a:custGeom>
            <a:avLst/>
            <a:gdLst/>
            <a:ahLst/>
            <a:rect l="l" t="t" r="r" b="b"/>
            <a:pathLst>
              <a:path w="104" h="528">
                <a:moveTo>
                  <a:pt x="56" y="0"/>
                </a:moveTo>
                <a:cubicBezTo>
                  <a:pt x="28" y="28"/>
                  <a:pt x="0" y="56"/>
                  <a:pt x="8" y="96"/>
                </a:cubicBezTo>
                <a:cubicBezTo>
                  <a:pt x="16" y="136"/>
                  <a:pt x="104" y="192"/>
                  <a:pt x="104" y="240"/>
                </a:cubicBezTo>
                <a:cubicBezTo>
                  <a:pt x="104" y="288"/>
                  <a:pt x="16" y="336"/>
                  <a:pt x="8" y="384"/>
                </a:cubicBezTo>
                <a:cubicBezTo>
                  <a:pt x="0" y="432"/>
                  <a:pt x="48" y="504"/>
                  <a:pt x="56" y="52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221840" y="3809880"/>
            <a:ext cx="848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INTERNAL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990720" y="6019920"/>
            <a:ext cx="22096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swaps in Canadian Dollars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collateral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199680" y="3809880"/>
            <a:ext cx="12193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 gas @ floating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590920" y="4495680"/>
            <a:ext cx="16462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 gas @ floating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980360" y="3809880"/>
            <a:ext cx="12193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 gas @ floating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590200" y="3124080"/>
            <a:ext cx="12193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 gas @ floating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513880" y="5410080"/>
            <a:ext cx="10602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gas@ fixed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04200" y="3733920"/>
            <a:ext cx="10602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gas@ fixed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952520" y="3809880"/>
            <a:ext cx="10602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vol gas@ fixed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(quarterly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principal day 365)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2000-09-15T20:22:27Z</dcterms:created>
  <dc:creator>sghosh</dc:creator>
  <dc:description/>
  <dc:language>en-US</dc:language>
  <cp:lastModifiedBy>sghosh</cp:lastModifiedBy>
  <cp:lastPrinted>2000-09-25T20:57:24Z</cp:lastPrinted>
  <dcterms:modified xsi:type="dcterms:W3CDTF">2000-09-26T21:29:26Z</dcterms:modified>
  <cp:revision>77</cp:revision>
  <dc:subject/>
  <dc:title>No Slide Title</dc:title>
</cp:coreProperties>
</file>