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E8F0EB8-EDE2-44E8-AC4E-DF7301BAA797}"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4E5AC00-7500-42BC-B06D-8C3008002ED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3124080" y="5486400"/>
            <a:ext cx="152424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Canada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a:t>
            </a:r>
            <a:endParaRPr b="0" lang="en-US" sz="1000" strike="noStrike" u="none">
              <a:solidFill>
                <a:srgbClr val="000000"/>
              </a:solidFill>
              <a:effectLst/>
              <a:uFillTx/>
              <a:latin typeface="Times New Roman"/>
            </a:endParaRPr>
          </a:p>
        </p:txBody>
      </p:sp>
      <p:sp>
        <p:nvSpPr>
          <p:cNvPr id="6" name=""/>
          <p:cNvSpPr/>
          <p:nvPr/>
        </p:nvSpPr>
        <p:spPr>
          <a:xfrm>
            <a:off x="3200400" y="2057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Financing Swap 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7" name=""/>
          <p:cNvSpPr/>
          <p:nvPr/>
        </p:nvSpPr>
        <p:spPr>
          <a:xfrm>
            <a:off x="3200400" y="380880"/>
            <a:ext cx="152388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BF Equity Capital</a:t>
            </a:r>
            <a:endParaRPr b="0" lang="en-US" sz="1400" strike="noStrike" u="none">
              <a:solidFill>
                <a:srgbClr val="000000"/>
              </a:solidFill>
              <a:effectLst/>
              <a:uFillTx/>
              <a:latin typeface="Times New Roman"/>
            </a:endParaRPr>
          </a:p>
        </p:txBody>
      </p:sp>
      <p:sp>
        <p:nvSpPr>
          <p:cNvPr id="8" name=""/>
          <p:cNvSpPr/>
          <p:nvPr/>
        </p:nvSpPr>
        <p:spPr>
          <a:xfrm>
            <a:off x="3124080" y="3809880"/>
            <a:ext cx="152424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RBC DS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
        <p:nvSpPr>
          <p:cNvPr id="9" name=""/>
          <p:cNvSpPr/>
          <p:nvPr/>
        </p:nvSpPr>
        <p:spPr>
          <a:xfrm>
            <a:off x="228600" y="2057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Canada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a:t>
            </a:r>
            <a:endParaRPr b="0" lang="en-US" sz="1000" strike="noStrike" u="none">
              <a:solidFill>
                <a:srgbClr val="000000"/>
              </a:solidFill>
              <a:effectLst/>
              <a:uFillTx/>
              <a:latin typeface="Times New Roman"/>
            </a:endParaRPr>
          </a:p>
        </p:txBody>
      </p:sp>
      <p:sp>
        <p:nvSpPr>
          <p:cNvPr id="10" name=""/>
          <p:cNvSpPr/>
          <p:nvPr/>
        </p:nvSpPr>
        <p:spPr>
          <a:xfrm>
            <a:off x="228600" y="5486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Corp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Guarantee</a:t>
            </a:r>
            <a:endParaRPr b="0" lang="en-US" sz="1400" strike="noStrike" u="none">
              <a:solidFill>
                <a:srgbClr val="000000"/>
              </a:solidFill>
              <a:effectLst/>
              <a:uFillTx/>
              <a:latin typeface="Times New Roman"/>
            </a:endParaRPr>
          </a:p>
        </p:txBody>
      </p:sp>
      <p:sp>
        <p:nvSpPr>
          <p:cNvPr id="11" name=""/>
          <p:cNvSpPr/>
          <p:nvPr/>
        </p:nvSpPr>
        <p:spPr>
          <a:xfrm flipV="1">
            <a:off x="914400" y="2895120"/>
            <a:ext cx="0" cy="2590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752480" y="58672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flipV="1">
            <a:off x="4191120" y="1219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3429000" y="1219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5867280" y="380880"/>
            <a:ext cx="152424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RBC DS</a:t>
            </a:r>
            <a:endParaRPr b="0" lang="en-US" sz="1400" strike="noStrike" u="none">
              <a:solidFill>
                <a:srgbClr val="000000"/>
              </a:solidFill>
              <a:effectLst/>
              <a:uFillTx/>
              <a:latin typeface="Times New Roman"/>
            </a:endParaRPr>
          </a:p>
        </p:txBody>
      </p:sp>
      <p:sp>
        <p:nvSpPr>
          <p:cNvPr id="16" name=""/>
          <p:cNvSpPr/>
          <p:nvPr/>
        </p:nvSpPr>
        <p:spPr>
          <a:xfrm>
            <a:off x="4724280" y="99072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flipH="1">
            <a:off x="4723920" y="68580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flipH="1">
            <a:off x="1752480" y="213372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1752480" y="274320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3429000" y="28954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3429000" y="4648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flipV="1">
            <a:off x="4191120" y="28954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flipV="1">
            <a:off x="4191120" y="4648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1752480" y="220968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4955040" y="457200"/>
            <a:ext cx="71496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26" name=""/>
          <p:cNvSpPr/>
          <p:nvPr/>
        </p:nvSpPr>
        <p:spPr>
          <a:xfrm>
            <a:off x="4876920" y="1066680"/>
            <a:ext cx="98424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floating int</a:t>
            </a:r>
            <a:endParaRPr b="0" lang="en-US" sz="1000" strike="noStrike" u="none">
              <a:solidFill>
                <a:srgbClr val="000000"/>
              </a:solidFill>
              <a:effectLst/>
              <a:uFillTx/>
              <a:latin typeface="Times New Roman"/>
            </a:endParaRPr>
          </a:p>
        </p:txBody>
      </p:sp>
      <p:sp>
        <p:nvSpPr>
          <p:cNvPr id="27" name=""/>
          <p:cNvSpPr/>
          <p:nvPr/>
        </p:nvSpPr>
        <p:spPr>
          <a:xfrm>
            <a:off x="4191120" y="1523880"/>
            <a:ext cx="84744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floating int</a:t>
            </a:r>
            <a:endParaRPr b="0" lang="en-US" sz="1000" strike="noStrike" u="none">
              <a:solidFill>
                <a:srgbClr val="000000"/>
              </a:solidFill>
              <a:effectLst/>
              <a:uFillTx/>
              <a:latin typeface="Times New Roman"/>
            </a:endParaRPr>
          </a:p>
        </p:txBody>
      </p:sp>
      <p:sp>
        <p:nvSpPr>
          <p:cNvPr id="28" name=""/>
          <p:cNvSpPr/>
          <p:nvPr/>
        </p:nvSpPr>
        <p:spPr>
          <a:xfrm>
            <a:off x="2743200" y="1295280"/>
            <a:ext cx="71928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loan</a:t>
            </a:r>
            <a:endParaRPr b="0" lang="en-US" sz="1000" strike="noStrike" u="none">
              <a:solidFill>
                <a:srgbClr val="000000"/>
              </a:solidFill>
              <a:effectLst/>
              <a:uFillTx/>
              <a:latin typeface="Times New Roman"/>
            </a:endParaRPr>
          </a:p>
        </p:txBody>
      </p:sp>
      <p:sp>
        <p:nvSpPr>
          <p:cNvPr id="29" name=""/>
          <p:cNvSpPr/>
          <p:nvPr/>
        </p:nvSpPr>
        <p:spPr>
          <a:xfrm>
            <a:off x="1832760" y="2819520"/>
            <a:ext cx="862200" cy="551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AECO gas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Mar 02 index</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p:txBody>
      </p:sp>
      <p:sp>
        <p:nvSpPr>
          <p:cNvPr id="30" name=""/>
          <p:cNvSpPr/>
          <p:nvPr/>
        </p:nvSpPr>
        <p:spPr>
          <a:xfrm>
            <a:off x="2590920" y="4724280"/>
            <a:ext cx="121896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AECO gas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Mar 02 index</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p:txBody>
      </p:sp>
      <p:sp>
        <p:nvSpPr>
          <p:cNvPr id="31" name=""/>
          <p:cNvSpPr/>
          <p:nvPr/>
        </p:nvSpPr>
        <p:spPr>
          <a:xfrm>
            <a:off x="2590920" y="3124080"/>
            <a:ext cx="106668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AECO gas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Mar 02 index</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p:txBody>
      </p:sp>
      <p:sp>
        <p:nvSpPr>
          <p:cNvPr id="32" name=""/>
          <p:cNvSpPr/>
          <p:nvPr/>
        </p:nvSpPr>
        <p:spPr>
          <a:xfrm>
            <a:off x="1828800" y="1752480"/>
            <a:ext cx="127800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 pre-pay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of C$300mm</a:t>
            </a:r>
            <a:endParaRPr b="0" lang="en-US" sz="1000" strike="noStrike" u="none">
              <a:solidFill>
                <a:srgbClr val="000000"/>
              </a:solidFill>
              <a:effectLst/>
              <a:uFillTx/>
              <a:latin typeface="Times New Roman"/>
            </a:endParaRPr>
          </a:p>
        </p:txBody>
      </p:sp>
      <p:sp>
        <p:nvSpPr>
          <p:cNvPr id="33" name=""/>
          <p:cNvSpPr/>
          <p:nvPr/>
        </p:nvSpPr>
        <p:spPr>
          <a:xfrm>
            <a:off x="1752480" y="2209680"/>
            <a:ext cx="167652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GJ/mth interest payment</a:t>
            </a:r>
            <a:endParaRPr b="0" lang="en-US" sz="1000" strike="noStrike" u="none">
              <a:solidFill>
                <a:srgbClr val="000000"/>
              </a:solidFill>
              <a:effectLst/>
              <a:uFillTx/>
              <a:latin typeface="Times New Roman"/>
            </a:endParaRPr>
          </a:p>
        </p:txBody>
      </p:sp>
      <p:sp>
        <p:nvSpPr>
          <p:cNvPr id="34" name=""/>
          <p:cNvSpPr/>
          <p:nvPr/>
        </p:nvSpPr>
        <p:spPr>
          <a:xfrm>
            <a:off x="4876920" y="304812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
          <p:cNvSpPr/>
          <p:nvPr/>
        </p:nvSpPr>
        <p:spPr>
          <a:xfrm>
            <a:off x="4191120" y="4800600"/>
            <a:ext cx="114300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60mm GJ @ C$5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p:txBody>
      </p:sp>
      <p:sp>
        <p:nvSpPr>
          <p:cNvPr id="36" name=""/>
          <p:cNvSpPr/>
          <p:nvPr/>
        </p:nvSpPr>
        <p:spPr>
          <a:xfrm>
            <a:off x="4267080" y="3048120"/>
            <a:ext cx="107316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60mm GJ @ C$5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p:txBody>
      </p:sp>
      <p:sp>
        <p:nvSpPr>
          <p:cNvPr id="37" name=""/>
          <p:cNvSpPr/>
          <p:nvPr/>
        </p:nvSpPr>
        <p:spPr>
          <a:xfrm>
            <a:off x="5486400" y="243828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 name=""/>
          <p:cNvSpPr/>
          <p:nvPr/>
        </p:nvSpPr>
        <p:spPr>
          <a:xfrm>
            <a:off x="5334120" y="1523880"/>
            <a:ext cx="3809880" cy="53182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1</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Enron Canada (box 1) sells 1 yr  financial gas swap to Financing SwapCo (box 2)</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1</a:t>
            </a:r>
            <a:r>
              <a:rPr b="0" lang="en-US" sz="1000" strike="noStrike" u="none">
                <a:solidFill>
                  <a:srgbClr val="000000"/>
                </a:solidFill>
                <a:effectLst/>
                <a:uFillTx/>
                <a:latin typeface="Times New Roman"/>
              </a:rPr>
              <a:t> Enron Canada receives  fixed @ C$5/GJ on annual volume of 60mm GJ = C$300mm</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Enron Canada pays AECO Mar 02 gas index on annual volume of 60mm GJ</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Monthly</a:t>
            </a:r>
            <a:r>
              <a:rPr b="0" lang="en-US" sz="1000" strike="noStrike" u="none">
                <a:solidFill>
                  <a:srgbClr val="000000"/>
                </a:solidFill>
                <a:effectLst/>
                <a:uFillTx/>
                <a:latin typeface="Times New Roman"/>
              </a:rPr>
              <a:t> interest of 8% paid as spread of C$0.40 on  floating index  (paid back up to RBC via BF Equity Capital</a:t>
            </a:r>
            <a:r>
              <a:rPr b="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2 - to hedge commodity price risk for SwapCo</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Swapco (box 2) enters into financial gas swap with RBC DS (box 3) receiving  fixed for floating  with identical prices/volumes as Swap 1, both legs settled day 365. No interest component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3 - to hedge commodity price risk for RBC DS</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a:t>
            </a:r>
            <a:r>
              <a:rPr b="0" lang="en-US" sz="1000" strike="noStrike" u="none">
                <a:solidFill>
                  <a:srgbClr val="000000"/>
                </a:solidFill>
                <a:effectLst/>
                <a:uFillTx/>
                <a:latin typeface="Times New Roman"/>
              </a:rPr>
              <a:t>Identical to Swap 2.  RBC DS(box 3) enters into a financial gas swap with Enron Canada (box 4) receiving  fixed for floating with identical prices/vols as Swap 2 both leg settled day 365. No interest component.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Collateral Re-hypothecation: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Weekly</a:t>
            </a:r>
            <a:r>
              <a:rPr b="0" lang="en-US" sz="1000" strike="noStrike" u="none">
                <a:solidFill>
                  <a:srgbClr val="000000"/>
                </a:solidFill>
                <a:effectLst/>
                <a:uFillTx/>
                <a:latin typeface="Times New Roman"/>
              </a:rPr>
              <a:t>: Swaps are marked to market to calculate bilateral margin requirement on collateral  threshold of C$45mm.</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If FLOATING &lt; FIXED</a:t>
            </a:r>
            <a:r>
              <a:rPr b="0" lang="en-US" sz="1000" strike="noStrike" u="none">
                <a:solidFill>
                  <a:srgbClr val="000000"/>
                </a:solidFill>
                <a:effectLst/>
                <a:uFillTx/>
                <a:latin typeface="Times New Roman"/>
              </a:rPr>
              <a:t> RBC (box 3) has increased MtM exposure to Enron Canada (box 4). Cash collateral flows from Enron Canada (box 4) to RBC, RBC posts to SwapCo, SwapCo posts to Enron Canada (box 1) resulting in net zero cash position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If FLOATING &gt; FIXED</a:t>
            </a:r>
            <a:r>
              <a:rPr b="0" lang="en-US" sz="1000" strike="noStrike" u="none">
                <a:solidFill>
                  <a:srgbClr val="000000"/>
                </a:solidFill>
                <a:effectLst/>
                <a:uFillTx/>
                <a:latin typeface="Times New Roman"/>
              </a:rPr>
              <a:t> SwapCo has increased MtM exposure to Enron Canada (box 1). Cash collateral flows from Enron Canada (box 1) to SwapCo, SwapCo posts to RBC, RBC posts to Enron Canada (box 4) resulting in net zero cash position </a:t>
            </a:r>
            <a:endParaRPr b="0" lang="en-US" sz="1000" strike="noStrike" u="none">
              <a:solidFill>
                <a:srgbClr val="000000"/>
              </a:solidFill>
              <a:effectLst/>
              <a:uFillTx/>
              <a:latin typeface="Times New Roman"/>
            </a:endParaRPr>
          </a:p>
        </p:txBody>
      </p:sp>
      <p:sp>
        <p:nvSpPr>
          <p:cNvPr id="39" name=""/>
          <p:cNvSpPr/>
          <p:nvPr/>
        </p:nvSpPr>
        <p:spPr>
          <a:xfrm>
            <a:off x="1752480" y="2666880"/>
            <a:ext cx="1371600" cy="165240"/>
          </a:xfrm>
          <a:custGeom>
            <a:avLst/>
            <a:gdLst/>
            <a:ahLst/>
            <a:rect l="l" t="t" r="r" b="b"/>
            <a:pathLst>
              <a:path w="864" h="104">
                <a:moveTo>
                  <a:pt x="0" y="56"/>
                </a:moveTo>
                <a:cubicBezTo>
                  <a:pt x="28" y="28"/>
                  <a:pt x="56" y="0"/>
                  <a:pt x="96" y="8"/>
                </a:cubicBezTo>
                <a:cubicBezTo>
                  <a:pt x="136" y="16"/>
                  <a:pt x="192" y="104"/>
                  <a:pt x="240" y="104"/>
                </a:cubicBezTo>
                <a:cubicBezTo>
                  <a:pt x="288" y="104"/>
                  <a:pt x="336" y="8"/>
                  <a:pt x="384" y="8"/>
                </a:cubicBezTo>
                <a:cubicBezTo>
                  <a:pt x="432" y="8"/>
                  <a:pt x="480" y="104"/>
                  <a:pt x="528" y="104"/>
                </a:cubicBezTo>
                <a:cubicBezTo>
                  <a:pt x="576" y="104"/>
                  <a:pt x="624" y="16"/>
                  <a:pt x="672" y="8"/>
                </a:cubicBezTo>
                <a:cubicBezTo>
                  <a:pt x="720" y="0"/>
                  <a:pt x="784" y="48"/>
                  <a:pt x="816" y="56"/>
                </a:cubicBezTo>
                <a:cubicBezTo>
                  <a:pt x="848" y="64"/>
                  <a:pt x="856" y="56"/>
                  <a:pt x="864" y="56"/>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352680" y="2895480"/>
            <a:ext cx="165240" cy="838440"/>
          </a:xfrm>
          <a:custGeom>
            <a:avLst/>
            <a:gdLst/>
            <a:ahLst/>
            <a:rect l="l" t="t" r="r" b="b"/>
            <a:pathLst>
              <a:path w="104" h="528">
                <a:moveTo>
                  <a:pt x="56" y="0"/>
                </a:moveTo>
                <a:cubicBezTo>
                  <a:pt x="28" y="28"/>
                  <a:pt x="0" y="56"/>
                  <a:pt x="8" y="96"/>
                </a:cubicBezTo>
                <a:cubicBezTo>
                  <a:pt x="16" y="136"/>
                  <a:pt x="104" y="192"/>
                  <a:pt x="104" y="240"/>
                </a:cubicBezTo>
                <a:cubicBezTo>
                  <a:pt x="104" y="288"/>
                  <a:pt x="16" y="336"/>
                  <a:pt x="8" y="384"/>
                </a:cubicBezTo>
                <a:cubicBezTo>
                  <a:pt x="0" y="432"/>
                  <a:pt x="48" y="504"/>
                  <a:pt x="56" y="528"/>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3352680" y="4648320"/>
            <a:ext cx="165240" cy="761760"/>
          </a:xfrm>
          <a:custGeom>
            <a:avLst/>
            <a:gdLst/>
            <a:ahLst/>
            <a:rect l="l" t="t" r="r" b="b"/>
            <a:pathLst>
              <a:path w="104" h="480">
                <a:moveTo>
                  <a:pt x="56" y="0"/>
                </a:moveTo>
                <a:cubicBezTo>
                  <a:pt x="28" y="28"/>
                  <a:pt x="0" y="56"/>
                  <a:pt x="8" y="96"/>
                </a:cubicBezTo>
                <a:cubicBezTo>
                  <a:pt x="16" y="136"/>
                  <a:pt x="104" y="192"/>
                  <a:pt x="104" y="240"/>
                </a:cubicBezTo>
                <a:cubicBezTo>
                  <a:pt x="104" y="288"/>
                  <a:pt x="16" y="344"/>
                  <a:pt x="8" y="384"/>
                </a:cubicBezTo>
                <a:cubicBezTo>
                  <a:pt x="0" y="424"/>
                  <a:pt x="48" y="472"/>
                  <a:pt x="56" y="48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4114800" y="1295280"/>
            <a:ext cx="177840" cy="762120"/>
          </a:xfrm>
          <a:custGeom>
            <a:avLst/>
            <a:gdLst/>
            <a:ahLst/>
            <a:rect l="l" t="t" r="r" b="b"/>
            <a:pathLst>
              <a:path w="112" h="480">
                <a:moveTo>
                  <a:pt x="56" y="0"/>
                </a:moveTo>
                <a:cubicBezTo>
                  <a:pt x="84" y="48"/>
                  <a:pt x="112" y="96"/>
                  <a:pt x="104" y="144"/>
                </a:cubicBezTo>
                <a:cubicBezTo>
                  <a:pt x="96" y="192"/>
                  <a:pt x="16" y="232"/>
                  <a:pt x="8" y="288"/>
                </a:cubicBezTo>
                <a:cubicBezTo>
                  <a:pt x="0" y="344"/>
                  <a:pt x="28" y="412"/>
                  <a:pt x="56" y="48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4800600" y="914400"/>
            <a:ext cx="990720" cy="177840"/>
          </a:xfrm>
          <a:custGeom>
            <a:avLst/>
            <a:gdLst/>
            <a:ahLst/>
            <a:rect l="l" t="t" r="r" b="b"/>
            <a:pathLst>
              <a:path w="624" h="112">
                <a:moveTo>
                  <a:pt x="0" y="56"/>
                </a:moveTo>
                <a:cubicBezTo>
                  <a:pt x="36" y="84"/>
                  <a:pt x="72" y="112"/>
                  <a:pt x="144" y="104"/>
                </a:cubicBezTo>
                <a:cubicBezTo>
                  <a:pt x="216" y="96"/>
                  <a:pt x="352" y="16"/>
                  <a:pt x="432" y="8"/>
                </a:cubicBezTo>
                <a:cubicBezTo>
                  <a:pt x="512" y="0"/>
                  <a:pt x="592" y="56"/>
                  <a:pt x="624" y="56"/>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1982520" y="236232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1</a:t>
            </a:r>
            <a:endParaRPr b="0" lang="en-US" sz="1200" strike="noStrike" u="none">
              <a:solidFill>
                <a:srgbClr val="000000"/>
              </a:solidFill>
              <a:effectLst/>
              <a:uFillTx/>
              <a:latin typeface="Times New Roman"/>
            </a:endParaRPr>
          </a:p>
        </p:txBody>
      </p:sp>
      <p:sp>
        <p:nvSpPr>
          <p:cNvPr id="45" name=""/>
          <p:cNvSpPr/>
          <p:nvPr/>
        </p:nvSpPr>
        <p:spPr>
          <a:xfrm>
            <a:off x="3430440" y="335268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2</a:t>
            </a:r>
            <a:endParaRPr b="0" lang="en-US" sz="1200" strike="noStrike" u="none">
              <a:solidFill>
                <a:srgbClr val="000000"/>
              </a:solidFill>
              <a:effectLst/>
              <a:uFillTx/>
              <a:latin typeface="Times New Roman"/>
            </a:endParaRPr>
          </a:p>
        </p:txBody>
      </p:sp>
      <p:sp>
        <p:nvSpPr>
          <p:cNvPr id="46" name=""/>
          <p:cNvSpPr/>
          <p:nvPr/>
        </p:nvSpPr>
        <p:spPr>
          <a:xfrm>
            <a:off x="3430440" y="510552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3</a:t>
            </a:r>
            <a:endParaRPr b="0" lang="en-US" sz="1200" strike="noStrike" u="none">
              <a:solidFill>
                <a:srgbClr val="000000"/>
              </a:solidFill>
              <a:effectLst/>
              <a:uFillTx/>
              <a:latin typeface="Times New Roman"/>
            </a:endParaRPr>
          </a:p>
        </p:txBody>
      </p:sp>
      <p:sp>
        <p:nvSpPr>
          <p:cNvPr id="47" name=""/>
          <p:cNvSpPr/>
          <p:nvPr/>
        </p:nvSpPr>
        <p:spPr>
          <a:xfrm>
            <a:off x="76320" y="228600"/>
            <a:ext cx="297180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Alberta C$300mm Pre-pay</a:t>
            </a:r>
            <a:endParaRPr b="0" lang="en-US" sz="1800" strike="noStrike" u="none">
              <a:solidFill>
                <a:srgbClr val="000000"/>
              </a:solidFill>
              <a:effectLst/>
              <a:uFillTx/>
              <a:latin typeface="Times New Roman"/>
            </a:endParaRPr>
          </a:p>
        </p:txBody>
      </p:sp>
      <p:sp>
        <p:nvSpPr>
          <p:cNvPr id="48" name=""/>
          <p:cNvSpPr/>
          <p:nvPr/>
        </p:nvSpPr>
        <p:spPr>
          <a:xfrm>
            <a:off x="8686800" y="228600"/>
            <a:ext cx="38088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1</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9" name=""/>
          <p:cNvSpPr/>
          <p:nvPr/>
        </p:nvSpPr>
        <p:spPr>
          <a:xfrm>
            <a:off x="3124080" y="5486400"/>
            <a:ext cx="152424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Canada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a:t>
            </a:r>
            <a:endParaRPr b="0" lang="en-US" sz="1000" strike="noStrike" u="none">
              <a:solidFill>
                <a:srgbClr val="000000"/>
              </a:solidFill>
              <a:effectLst/>
              <a:uFillTx/>
              <a:latin typeface="Times New Roman"/>
            </a:endParaRPr>
          </a:p>
        </p:txBody>
      </p:sp>
      <p:sp>
        <p:nvSpPr>
          <p:cNvPr id="50" name=""/>
          <p:cNvSpPr/>
          <p:nvPr/>
        </p:nvSpPr>
        <p:spPr>
          <a:xfrm>
            <a:off x="3200400" y="2057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Financing Swap 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51" name=""/>
          <p:cNvSpPr/>
          <p:nvPr/>
        </p:nvSpPr>
        <p:spPr>
          <a:xfrm>
            <a:off x="3200400" y="380880"/>
            <a:ext cx="152388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BF Equity Capital</a:t>
            </a:r>
            <a:endParaRPr b="0" lang="en-US" sz="1400" strike="noStrike" u="none">
              <a:solidFill>
                <a:srgbClr val="000000"/>
              </a:solidFill>
              <a:effectLst/>
              <a:uFillTx/>
              <a:latin typeface="Times New Roman"/>
            </a:endParaRPr>
          </a:p>
        </p:txBody>
      </p:sp>
      <p:sp>
        <p:nvSpPr>
          <p:cNvPr id="52" name=""/>
          <p:cNvSpPr/>
          <p:nvPr/>
        </p:nvSpPr>
        <p:spPr>
          <a:xfrm>
            <a:off x="3124080" y="3809880"/>
            <a:ext cx="152424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RBC DS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
        <p:nvSpPr>
          <p:cNvPr id="53" name=""/>
          <p:cNvSpPr/>
          <p:nvPr/>
        </p:nvSpPr>
        <p:spPr>
          <a:xfrm>
            <a:off x="228600" y="2057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Canada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a:t>
            </a:r>
            <a:endParaRPr b="0" lang="en-US" sz="1000" strike="noStrike" u="none">
              <a:solidFill>
                <a:srgbClr val="000000"/>
              </a:solidFill>
              <a:effectLst/>
              <a:uFillTx/>
              <a:latin typeface="Times New Roman"/>
            </a:endParaRPr>
          </a:p>
        </p:txBody>
      </p:sp>
      <p:sp>
        <p:nvSpPr>
          <p:cNvPr id="54" name=""/>
          <p:cNvSpPr/>
          <p:nvPr/>
        </p:nvSpPr>
        <p:spPr>
          <a:xfrm>
            <a:off x="228600" y="5486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Corp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Guarantee</a:t>
            </a:r>
            <a:endParaRPr b="0" lang="en-US" sz="1400" strike="noStrike" u="none">
              <a:solidFill>
                <a:srgbClr val="000000"/>
              </a:solidFill>
              <a:effectLst/>
              <a:uFillTx/>
              <a:latin typeface="Times New Roman"/>
            </a:endParaRPr>
          </a:p>
        </p:txBody>
      </p:sp>
      <p:sp>
        <p:nvSpPr>
          <p:cNvPr id="55" name=""/>
          <p:cNvSpPr/>
          <p:nvPr/>
        </p:nvSpPr>
        <p:spPr>
          <a:xfrm flipV="1">
            <a:off x="914400" y="2895120"/>
            <a:ext cx="0" cy="2590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1752480" y="58672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 name=""/>
          <p:cNvSpPr/>
          <p:nvPr/>
        </p:nvSpPr>
        <p:spPr>
          <a:xfrm flipV="1">
            <a:off x="4191120" y="1219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3429000" y="1219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9" name=""/>
          <p:cNvSpPr/>
          <p:nvPr/>
        </p:nvSpPr>
        <p:spPr>
          <a:xfrm>
            <a:off x="5867280" y="380880"/>
            <a:ext cx="152424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RBC DS</a:t>
            </a:r>
            <a:endParaRPr b="0" lang="en-US" sz="1400" strike="noStrike" u="none">
              <a:solidFill>
                <a:srgbClr val="000000"/>
              </a:solidFill>
              <a:effectLst/>
              <a:uFillTx/>
              <a:latin typeface="Times New Roman"/>
            </a:endParaRPr>
          </a:p>
        </p:txBody>
      </p:sp>
      <p:sp>
        <p:nvSpPr>
          <p:cNvPr id="60" name=""/>
          <p:cNvSpPr/>
          <p:nvPr/>
        </p:nvSpPr>
        <p:spPr>
          <a:xfrm>
            <a:off x="4724280" y="99072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flipH="1">
            <a:off x="4723920" y="68580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flipH="1">
            <a:off x="1752480" y="213372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3" name=""/>
          <p:cNvSpPr/>
          <p:nvPr/>
        </p:nvSpPr>
        <p:spPr>
          <a:xfrm>
            <a:off x="1752480" y="274320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3429000" y="28954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5" name=""/>
          <p:cNvSpPr/>
          <p:nvPr/>
        </p:nvSpPr>
        <p:spPr>
          <a:xfrm>
            <a:off x="3429000" y="4648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6" name=""/>
          <p:cNvSpPr/>
          <p:nvPr/>
        </p:nvSpPr>
        <p:spPr>
          <a:xfrm flipV="1">
            <a:off x="4191120" y="28954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flipV="1">
            <a:off x="4191120" y="4648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1752480" y="220968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9" name=""/>
          <p:cNvSpPr/>
          <p:nvPr/>
        </p:nvSpPr>
        <p:spPr>
          <a:xfrm>
            <a:off x="4956480" y="457200"/>
            <a:ext cx="73584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70" name=""/>
          <p:cNvSpPr/>
          <p:nvPr/>
        </p:nvSpPr>
        <p:spPr>
          <a:xfrm>
            <a:off x="4876920" y="1066680"/>
            <a:ext cx="98424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floating int</a:t>
            </a:r>
            <a:endParaRPr b="0" lang="en-US" sz="1000" strike="noStrike" u="none">
              <a:solidFill>
                <a:srgbClr val="000000"/>
              </a:solidFill>
              <a:effectLst/>
              <a:uFillTx/>
              <a:latin typeface="Times New Roman"/>
            </a:endParaRPr>
          </a:p>
        </p:txBody>
      </p:sp>
      <p:sp>
        <p:nvSpPr>
          <p:cNvPr id="71" name=""/>
          <p:cNvSpPr/>
          <p:nvPr/>
        </p:nvSpPr>
        <p:spPr>
          <a:xfrm>
            <a:off x="4191120" y="1523880"/>
            <a:ext cx="84744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floating int</a:t>
            </a:r>
            <a:endParaRPr b="0" lang="en-US" sz="1000" strike="noStrike" u="none">
              <a:solidFill>
                <a:srgbClr val="000000"/>
              </a:solidFill>
              <a:effectLst/>
              <a:uFillTx/>
              <a:latin typeface="Times New Roman"/>
            </a:endParaRPr>
          </a:p>
        </p:txBody>
      </p:sp>
      <p:sp>
        <p:nvSpPr>
          <p:cNvPr id="72" name=""/>
          <p:cNvSpPr/>
          <p:nvPr/>
        </p:nvSpPr>
        <p:spPr>
          <a:xfrm>
            <a:off x="2743200" y="1295280"/>
            <a:ext cx="76212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loan</a:t>
            </a:r>
            <a:endParaRPr b="0" lang="en-US" sz="1000" strike="noStrike" u="none">
              <a:solidFill>
                <a:srgbClr val="000000"/>
              </a:solidFill>
              <a:effectLst/>
              <a:uFillTx/>
              <a:latin typeface="Times New Roman"/>
            </a:endParaRPr>
          </a:p>
        </p:txBody>
      </p:sp>
      <p:sp>
        <p:nvSpPr>
          <p:cNvPr id="73" name=""/>
          <p:cNvSpPr/>
          <p:nvPr/>
        </p:nvSpPr>
        <p:spPr>
          <a:xfrm>
            <a:off x="1756080" y="2819520"/>
            <a:ext cx="73584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C$360mm</a:t>
            </a:r>
            <a:endParaRPr b="0" lang="en-US" sz="1000" strike="noStrike" u="none">
              <a:solidFill>
                <a:srgbClr val="000000"/>
              </a:solidFill>
              <a:effectLst/>
              <a:uFillTx/>
              <a:latin typeface="Times New Roman"/>
            </a:endParaRPr>
          </a:p>
        </p:txBody>
      </p:sp>
      <p:sp>
        <p:nvSpPr>
          <p:cNvPr id="74" name=""/>
          <p:cNvSpPr/>
          <p:nvPr/>
        </p:nvSpPr>
        <p:spPr>
          <a:xfrm>
            <a:off x="2590920" y="4876920"/>
            <a:ext cx="121896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C$360mm</a:t>
            </a:r>
            <a:endParaRPr b="0" lang="en-US" sz="1000" strike="noStrike" u="none">
              <a:solidFill>
                <a:srgbClr val="000000"/>
              </a:solidFill>
              <a:effectLst/>
              <a:uFillTx/>
              <a:latin typeface="Times New Roman"/>
            </a:endParaRPr>
          </a:p>
        </p:txBody>
      </p:sp>
      <p:sp>
        <p:nvSpPr>
          <p:cNvPr id="75" name=""/>
          <p:cNvSpPr/>
          <p:nvPr/>
        </p:nvSpPr>
        <p:spPr>
          <a:xfrm>
            <a:off x="2666880" y="2971800"/>
            <a:ext cx="106704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C$360mm</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76" name=""/>
          <p:cNvSpPr/>
          <p:nvPr/>
        </p:nvSpPr>
        <p:spPr>
          <a:xfrm>
            <a:off x="1752480" y="1752480"/>
            <a:ext cx="144792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 pre-pay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of </a:t>
            </a:r>
            <a:r>
              <a:rPr b="1" lang="en-US" sz="1000" strike="noStrike" u="none">
                <a:solidFill>
                  <a:srgbClr val="000000"/>
                </a:solidFill>
                <a:effectLst/>
                <a:uFillTx/>
                <a:latin typeface="Times New Roman"/>
              </a:rPr>
              <a:t>C$300mm</a:t>
            </a:r>
            <a:r>
              <a:rPr b="0" lang="en-US" sz="1000" strike="noStrike" u="none">
                <a:solidFill>
                  <a:srgbClr val="000000"/>
                </a:solidFill>
                <a:effectLst/>
                <a:uFillTx/>
                <a:latin typeface="Times New Roman"/>
              </a:rPr>
              <a:t> = C$5/GJ</a:t>
            </a:r>
            <a:endParaRPr b="0" lang="en-US" sz="1000" strike="noStrike" u="none">
              <a:solidFill>
                <a:srgbClr val="000000"/>
              </a:solidFill>
              <a:effectLst/>
              <a:uFillTx/>
              <a:latin typeface="Times New Roman"/>
            </a:endParaRPr>
          </a:p>
        </p:txBody>
      </p:sp>
      <p:sp>
        <p:nvSpPr>
          <p:cNvPr id="77" name=""/>
          <p:cNvSpPr/>
          <p:nvPr/>
        </p:nvSpPr>
        <p:spPr>
          <a:xfrm>
            <a:off x="1752480" y="2209680"/>
            <a:ext cx="167652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GJ/mth interest payment</a:t>
            </a:r>
            <a:endParaRPr b="0" lang="en-US" sz="1000" strike="noStrike" u="none">
              <a:solidFill>
                <a:srgbClr val="000000"/>
              </a:solidFill>
              <a:effectLst/>
              <a:uFillTx/>
              <a:latin typeface="Times New Roman"/>
            </a:endParaRPr>
          </a:p>
        </p:txBody>
      </p:sp>
      <p:sp>
        <p:nvSpPr>
          <p:cNvPr id="78" name=""/>
          <p:cNvSpPr/>
          <p:nvPr/>
        </p:nvSpPr>
        <p:spPr>
          <a:xfrm>
            <a:off x="4876920" y="304812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9" name=""/>
          <p:cNvSpPr/>
          <p:nvPr/>
        </p:nvSpPr>
        <p:spPr>
          <a:xfrm>
            <a:off x="4191120" y="4800600"/>
            <a:ext cx="114300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80" name=""/>
          <p:cNvSpPr/>
          <p:nvPr/>
        </p:nvSpPr>
        <p:spPr>
          <a:xfrm>
            <a:off x="4267080" y="3048120"/>
            <a:ext cx="107316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81" name=""/>
          <p:cNvSpPr/>
          <p:nvPr/>
        </p:nvSpPr>
        <p:spPr>
          <a:xfrm>
            <a:off x="5486400" y="243828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2" name=""/>
          <p:cNvSpPr/>
          <p:nvPr/>
        </p:nvSpPr>
        <p:spPr>
          <a:xfrm>
            <a:off x="5562720" y="1523880"/>
            <a:ext cx="3504960" cy="50792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Day 365 Contract Settlement MAR 02 Index = </a:t>
            </a:r>
            <a:r>
              <a:rPr b="1" lang="en-US" sz="1200" strike="noStrike" u="sng">
                <a:solidFill>
                  <a:srgbClr val="000000"/>
                </a:solidFill>
                <a:effectLst/>
                <a:uFillTx/>
                <a:latin typeface="Times New Roman"/>
              </a:rPr>
              <a:t>$6/GJ</a:t>
            </a:r>
            <a:endParaRPr b="0" lang="en-US" sz="12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1 </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1</a:t>
            </a:r>
            <a:r>
              <a:rPr b="0" lang="en-US" sz="1000" strike="noStrike" u="none">
                <a:solidFill>
                  <a:srgbClr val="000000"/>
                </a:solidFill>
                <a:effectLst/>
                <a:uFillTx/>
                <a:latin typeface="Times New Roman"/>
              </a:rPr>
              <a:t> Enron Canada receives pre-pay = C$300mm (funded by RBC DS through BF Equity Capital</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 Settlement</a:t>
            </a:r>
            <a:r>
              <a:rPr b="0" lang="en-US" sz="1000" strike="noStrike" u="none">
                <a:solidFill>
                  <a:srgbClr val="000000"/>
                </a:solidFill>
                <a:effectLst/>
                <a:uFillTx/>
                <a:latin typeface="Times New Roman"/>
              </a:rPr>
              <a:t> Enron Canada pays Swapco </a:t>
            </a:r>
            <a:r>
              <a:rPr b="1" lang="en-US" sz="1000" strike="noStrike" u="none">
                <a:solidFill>
                  <a:srgbClr val="000000"/>
                </a:solidFill>
                <a:effectLst/>
                <a:uFillTx/>
                <a:latin typeface="Times New Roman"/>
              </a:rPr>
              <a:t>$360mm</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Monthly</a:t>
            </a:r>
            <a:r>
              <a:rPr b="0" lang="en-US" sz="1000" strike="noStrike" u="none">
                <a:solidFill>
                  <a:srgbClr val="000000"/>
                </a:solidFill>
                <a:effectLst/>
                <a:uFillTx/>
                <a:latin typeface="Times New Roman"/>
              </a:rPr>
              <a:t> interest of 8% paid as spread of C$0.40 on  floating index  (paid back up to RBC via BF Equity Capital</a:t>
            </a:r>
            <a:r>
              <a:rPr b="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2</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Settlement Swapco (box 2) re-pays </a:t>
            </a:r>
            <a:r>
              <a:rPr b="1" lang="en-US" sz="1000" strike="noStrike" u="none">
                <a:solidFill>
                  <a:srgbClr val="000000"/>
                </a:solidFill>
                <a:effectLst/>
                <a:uFillTx/>
                <a:latin typeface="Times New Roman"/>
              </a:rPr>
              <a:t>C$300mm</a:t>
            </a:r>
            <a:r>
              <a:rPr b="0" lang="en-US" sz="1000" strike="noStrike" u="none">
                <a:solidFill>
                  <a:srgbClr val="000000"/>
                </a:solidFill>
                <a:effectLst/>
                <a:uFillTx/>
                <a:latin typeface="Times New Roman"/>
              </a:rPr>
              <a:t> up to BF Equity Capital </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Net financial settlement of </a:t>
            </a:r>
            <a:r>
              <a:rPr b="1" lang="en-US" sz="1000" strike="noStrike" u="none">
                <a:solidFill>
                  <a:srgbClr val="000000"/>
                </a:solidFill>
                <a:effectLst/>
                <a:uFillTx/>
                <a:latin typeface="Times New Roman"/>
              </a:rPr>
              <a:t>C$60mm</a:t>
            </a:r>
            <a:r>
              <a:rPr b="0" lang="en-US" sz="1000" strike="noStrike" u="none">
                <a:solidFill>
                  <a:srgbClr val="000000"/>
                </a:solidFill>
                <a:effectLst/>
                <a:uFillTx/>
                <a:latin typeface="Times New Roman"/>
              </a:rPr>
              <a:t> from Swapco (box 2) to RBCDS (box 3)</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3</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Net financial settlement of </a:t>
            </a:r>
            <a:r>
              <a:rPr b="1" lang="en-US" sz="1000" strike="noStrike" u="none">
                <a:solidFill>
                  <a:srgbClr val="000000"/>
                </a:solidFill>
                <a:effectLst/>
                <a:uFillTx/>
                <a:latin typeface="Times New Roman"/>
              </a:rPr>
              <a:t>C$60mm</a:t>
            </a:r>
            <a:r>
              <a:rPr b="0" lang="en-US" sz="1000" strike="noStrike" u="none">
                <a:solidFill>
                  <a:srgbClr val="000000"/>
                </a:solidFill>
                <a:effectLst/>
                <a:uFillTx/>
                <a:latin typeface="Times New Roman"/>
              </a:rPr>
              <a:t> from RBC DS (box 3) to Enron Canada (box 4)</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Collateral Re-hypothecation: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Weekly</a:t>
            </a:r>
            <a:r>
              <a:rPr b="0" lang="en-US" sz="1000" strike="noStrike" u="none">
                <a:solidFill>
                  <a:srgbClr val="000000"/>
                </a:solidFill>
                <a:effectLst/>
                <a:uFillTx/>
                <a:latin typeface="Times New Roman"/>
              </a:rPr>
              <a:t>: Swaps are MtM to calculate bilateral margin requirement on collateral  threshold of </a:t>
            </a:r>
            <a:r>
              <a:rPr b="1" lang="en-US" sz="1200" strike="noStrike" u="sng">
                <a:solidFill>
                  <a:srgbClr val="000000"/>
                </a:solidFill>
                <a:effectLst/>
                <a:uFillTx/>
                <a:latin typeface="Times New Roman"/>
              </a:rPr>
              <a:t>C$45mm</a:t>
            </a: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Eg If FLOATING = C$6/GJ at Feb 01</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SwapCo has MtM exposure to Enron Canada (box 1) of C$60mm</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C$15mm cash collateral</a:t>
            </a:r>
            <a:r>
              <a:rPr b="0" lang="en-US" sz="1000" strike="noStrike" u="none">
                <a:solidFill>
                  <a:srgbClr val="000000"/>
                </a:solidFill>
                <a:effectLst/>
                <a:uFillTx/>
                <a:latin typeface="Times New Roman"/>
              </a:rPr>
              <a:t> posted by Enron Canada (box 1) to SwapCo, SwapCo posts C$15mm to RBC, RBC posts $15mm  to Enron Canada (box 4) resulting in net zero cash position for Enron Canada </a:t>
            </a:r>
            <a:endParaRPr b="0" lang="en-US" sz="1000" strike="noStrike" u="none">
              <a:solidFill>
                <a:srgbClr val="000000"/>
              </a:solidFill>
              <a:effectLst/>
              <a:uFillTx/>
              <a:latin typeface="Times New Roman"/>
            </a:endParaRPr>
          </a:p>
        </p:txBody>
      </p:sp>
      <p:sp>
        <p:nvSpPr>
          <p:cNvPr id="83" name=""/>
          <p:cNvSpPr/>
          <p:nvPr/>
        </p:nvSpPr>
        <p:spPr>
          <a:xfrm>
            <a:off x="1752480" y="2666880"/>
            <a:ext cx="1371600" cy="165240"/>
          </a:xfrm>
          <a:custGeom>
            <a:avLst/>
            <a:gdLst/>
            <a:ahLst/>
            <a:rect l="l" t="t" r="r" b="b"/>
            <a:pathLst>
              <a:path w="864" h="104">
                <a:moveTo>
                  <a:pt x="0" y="56"/>
                </a:moveTo>
                <a:cubicBezTo>
                  <a:pt x="28" y="28"/>
                  <a:pt x="56" y="0"/>
                  <a:pt x="96" y="8"/>
                </a:cubicBezTo>
                <a:cubicBezTo>
                  <a:pt x="136" y="16"/>
                  <a:pt x="192" y="104"/>
                  <a:pt x="240" y="104"/>
                </a:cubicBezTo>
                <a:cubicBezTo>
                  <a:pt x="288" y="104"/>
                  <a:pt x="336" y="8"/>
                  <a:pt x="384" y="8"/>
                </a:cubicBezTo>
                <a:cubicBezTo>
                  <a:pt x="432" y="8"/>
                  <a:pt x="480" y="104"/>
                  <a:pt x="528" y="104"/>
                </a:cubicBezTo>
                <a:cubicBezTo>
                  <a:pt x="576" y="104"/>
                  <a:pt x="624" y="16"/>
                  <a:pt x="672" y="8"/>
                </a:cubicBezTo>
                <a:cubicBezTo>
                  <a:pt x="720" y="0"/>
                  <a:pt x="784" y="48"/>
                  <a:pt x="816" y="56"/>
                </a:cubicBezTo>
                <a:cubicBezTo>
                  <a:pt x="848" y="64"/>
                  <a:pt x="856" y="56"/>
                  <a:pt x="864" y="56"/>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352680" y="2895480"/>
            <a:ext cx="165240" cy="838440"/>
          </a:xfrm>
          <a:custGeom>
            <a:avLst/>
            <a:gdLst/>
            <a:ahLst/>
            <a:rect l="l" t="t" r="r" b="b"/>
            <a:pathLst>
              <a:path w="104" h="528">
                <a:moveTo>
                  <a:pt x="56" y="0"/>
                </a:moveTo>
                <a:cubicBezTo>
                  <a:pt x="28" y="28"/>
                  <a:pt x="0" y="56"/>
                  <a:pt x="8" y="96"/>
                </a:cubicBezTo>
                <a:cubicBezTo>
                  <a:pt x="16" y="136"/>
                  <a:pt x="104" y="192"/>
                  <a:pt x="104" y="240"/>
                </a:cubicBezTo>
                <a:cubicBezTo>
                  <a:pt x="104" y="288"/>
                  <a:pt x="16" y="336"/>
                  <a:pt x="8" y="384"/>
                </a:cubicBezTo>
                <a:cubicBezTo>
                  <a:pt x="0" y="432"/>
                  <a:pt x="48" y="504"/>
                  <a:pt x="56" y="528"/>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352680" y="4648320"/>
            <a:ext cx="165240" cy="761760"/>
          </a:xfrm>
          <a:custGeom>
            <a:avLst/>
            <a:gdLst/>
            <a:ahLst/>
            <a:rect l="l" t="t" r="r" b="b"/>
            <a:pathLst>
              <a:path w="104" h="480">
                <a:moveTo>
                  <a:pt x="56" y="0"/>
                </a:moveTo>
                <a:cubicBezTo>
                  <a:pt x="28" y="28"/>
                  <a:pt x="0" y="56"/>
                  <a:pt x="8" y="96"/>
                </a:cubicBezTo>
                <a:cubicBezTo>
                  <a:pt x="16" y="136"/>
                  <a:pt x="104" y="192"/>
                  <a:pt x="104" y="240"/>
                </a:cubicBezTo>
                <a:cubicBezTo>
                  <a:pt x="104" y="288"/>
                  <a:pt x="16" y="344"/>
                  <a:pt x="8" y="384"/>
                </a:cubicBezTo>
                <a:cubicBezTo>
                  <a:pt x="0" y="424"/>
                  <a:pt x="48" y="472"/>
                  <a:pt x="56" y="48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4114800" y="1295280"/>
            <a:ext cx="177840" cy="762120"/>
          </a:xfrm>
          <a:custGeom>
            <a:avLst/>
            <a:gdLst/>
            <a:ahLst/>
            <a:rect l="l" t="t" r="r" b="b"/>
            <a:pathLst>
              <a:path w="112" h="480">
                <a:moveTo>
                  <a:pt x="56" y="0"/>
                </a:moveTo>
                <a:cubicBezTo>
                  <a:pt x="84" y="48"/>
                  <a:pt x="112" y="96"/>
                  <a:pt x="104" y="144"/>
                </a:cubicBezTo>
                <a:cubicBezTo>
                  <a:pt x="96" y="192"/>
                  <a:pt x="16" y="232"/>
                  <a:pt x="8" y="288"/>
                </a:cubicBezTo>
                <a:cubicBezTo>
                  <a:pt x="0" y="344"/>
                  <a:pt x="28" y="412"/>
                  <a:pt x="56" y="48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4800600" y="914400"/>
            <a:ext cx="990720" cy="177840"/>
          </a:xfrm>
          <a:custGeom>
            <a:avLst/>
            <a:gdLst/>
            <a:ahLst/>
            <a:rect l="l" t="t" r="r" b="b"/>
            <a:pathLst>
              <a:path w="624" h="112">
                <a:moveTo>
                  <a:pt x="0" y="56"/>
                </a:moveTo>
                <a:cubicBezTo>
                  <a:pt x="36" y="84"/>
                  <a:pt x="72" y="112"/>
                  <a:pt x="144" y="104"/>
                </a:cubicBezTo>
                <a:cubicBezTo>
                  <a:pt x="216" y="96"/>
                  <a:pt x="352" y="16"/>
                  <a:pt x="432" y="8"/>
                </a:cubicBezTo>
                <a:cubicBezTo>
                  <a:pt x="512" y="0"/>
                  <a:pt x="592" y="56"/>
                  <a:pt x="624" y="56"/>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1982520" y="236232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1</a:t>
            </a:r>
            <a:endParaRPr b="0" lang="en-US" sz="1200" strike="noStrike" u="none">
              <a:solidFill>
                <a:srgbClr val="000000"/>
              </a:solidFill>
              <a:effectLst/>
              <a:uFillTx/>
              <a:latin typeface="Times New Roman"/>
            </a:endParaRPr>
          </a:p>
        </p:txBody>
      </p:sp>
      <p:sp>
        <p:nvSpPr>
          <p:cNvPr id="89" name=""/>
          <p:cNvSpPr/>
          <p:nvPr/>
        </p:nvSpPr>
        <p:spPr>
          <a:xfrm>
            <a:off x="3430440" y="3352680"/>
            <a:ext cx="7354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2</a:t>
            </a:r>
            <a:endParaRPr b="0" lang="en-US" sz="12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90" name=""/>
          <p:cNvSpPr/>
          <p:nvPr/>
        </p:nvSpPr>
        <p:spPr>
          <a:xfrm>
            <a:off x="3430440" y="510552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3</a:t>
            </a:r>
            <a:endParaRPr b="0" lang="en-US" sz="1200" strike="noStrike" u="none">
              <a:solidFill>
                <a:srgbClr val="000000"/>
              </a:solidFill>
              <a:effectLst/>
              <a:uFillTx/>
              <a:latin typeface="Times New Roman"/>
            </a:endParaRPr>
          </a:p>
        </p:txBody>
      </p:sp>
      <p:sp>
        <p:nvSpPr>
          <p:cNvPr id="91" name=""/>
          <p:cNvSpPr/>
          <p:nvPr/>
        </p:nvSpPr>
        <p:spPr>
          <a:xfrm>
            <a:off x="228600" y="533520"/>
            <a:ext cx="2438280" cy="10162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Day 365 Contract Settlement AECO Mar 02 Index = C$6/GJ</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vs Fixed @ C$5/GJ</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Annual volume: 60,000,000 GJ</a:t>
            </a:r>
            <a:endParaRPr b="0" lang="en-US" sz="1200" strike="noStrike" u="none">
              <a:solidFill>
                <a:srgbClr val="000000"/>
              </a:solidFill>
              <a:effectLst/>
              <a:uFillTx/>
              <a:latin typeface="Times New Roman"/>
            </a:endParaRPr>
          </a:p>
        </p:txBody>
      </p:sp>
      <p:sp>
        <p:nvSpPr>
          <p:cNvPr id="92" name=""/>
          <p:cNvSpPr/>
          <p:nvPr/>
        </p:nvSpPr>
        <p:spPr>
          <a:xfrm>
            <a:off x="8610480" y="152280"/>
            <a:ext cx="38124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2</a:t>
            </a:r>
            <a:endParaRPr b="0" lang="en-US" sz="1400" strike="noStrike" u="none">
              <a:solidFill>
                <a:srgbClr val="000000"/>
              </a:solidFill>
              <a:effectLst/>
              <a:uFillTx/>
              <a:latin typeface="Times New Roman"/>
            </a:endParaRPr>
          </a:p>
        </p:txBody>
      </p:sp>
      <p:sp>
        <p:nvSpPr>
          <p:cNvPr id="93" name=""/>
          <p:cNvSpPr/>
          <p:nvPr/>
        </p:nvSpPr>
        <p:spPr>
          <a:xfrm>
            <a:off x="78120" y="76320"/>
            <a:ext cx="2821680" cy="368280"/>
          </a:xfrm>
          <a:prstGeom prst="rect">
            <a:avLst/>
          </a:prstGeom>
          <a:noFill/>
          <a:ln w="0">
            <a:noFill/>
          </a:ln>
        </p:spPr>
        <p:style>
          <a:lnRef idx="0"/>
          <a:fillRef idx="0"/>
          <a:effectRef idx="0"/>
          <a:fontRef idx="minor"/>
        </p:style>
        <p:txBody>
          <a:bodyPr wrap="none"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Alberta C$300mm Pre-pay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4" name=""/>
          <p:cNvSpPr/>
          <p:nvPr/>
        </p:nvSpPr>
        <p:spPr>
          <a:xfrm>
            <a:off x="3124080" y="5486400"/>
            <a:ext cx="152424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Canada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a:t>
            </a:r>
            <a:endParaRPr b="0" lang="en-US" sz="1000" strike="noStrike" u="none">
              <a:solidFill>
                <a:srgbClr val="000000"/>
              </a:solidFill>
              <a:effectLst/>
              <a:uFillTx/>
              <a:latin typeface="Times New Roman"/>
            </a:endParaRPr>
          </a:p>
        </p:txBody>
      </p:sp>
      <p:sp>
        <p:nvSpPr>
          <p:cNvPr id="95" name=""/>
          <p:cNvSpPr/>
          <p:nvPr/>
        </p:nvSpPr>
        <p:spPr>
          <a:xfrm>
            <a:off x="3200400" y="2057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Financing Swap Co</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96" name=""/>
          <p:cNvSpPr/>
          <p:nvPr/>
        </p:nvSpPr>
        <p:spPr>
          <a:xfrm>
            <a:off x="3200400" y="380880"/>
            <a:ext cx="152388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BF Equity Capital</a:t>
            </a:r>
            <a:endParaRPr b="0" lang="en-US" sz="1400" strike="noStrike" u="none">
              <a:solidFill>
                <a:srgbClr val="000000"/>
              </a:solidFill>
              <a:effectLst/>
              <a:uFillTx/>
              <a:latin typeface="Times New Roman"/>
            </a:endParaRPr>
          </a:p>
        </p:txBody>
      </p:sp>
      <p:sp>
        <p:nvSpPr>
          <p:cNvPr id="97" name=""/>
          <p:cNvSpPr/>
          <p:nvPr/>
        </p:nvSpPr>
        <p:spPr>
          <a:xfrm>
            <a:off x="3124080" y="3809880"/>
            <a:ext cx="152424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RBC DS</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
        <p:nvSpPr>
          <p:cNvPr id="98" name=""/>
          <p:cNvSpPr/>
          <p:nvPr/>
        </p:nvSpPr>
        <p:spPr>
          <a:xfrm>
            <a:off x="228600" y="2057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Canada</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a:t>
            </a:r>
            <a:endParaRPr b="0" lang="en-US" sz="1000" strike="noStrike" u="none">
              <a:solidFill>
                <a:srgbClr val="000000"/>
              </a:solidFill>
              <a:effectLst/>
              <a:uFillTx/>
              <a:latin typeface="Times New Roman"/>
            </a:endParaRPr>
          </a:p>
        </p:txBody>
      </p:sp>
      <p:sp>
        <p:nvSpPr>
          <p:cNvPr id="99" name=""/>
          <p:cNvSpPr/>
          <p:nvPr/>
        </p:nvSpPr>
        <p:spPr>
          <a:xfrm>
            <a:off x="228600" y="5486400"/>
            <a:ext cx="1523880" cy="8380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Enron Corp </a:t>
            </a:r>
            <a:endParaRPr b="0" lang="en-US" sz="14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Guarantee</a:t>
            </a:r>
            <a:endParaRPr b="0" lang="en-US" sz="1400" strike="noStrike" u="none">
              <a:solidFill>
                <a:srgbClr val="000000"/>
              </a:solidFill>
              <a:effectLst/>
              <a:uFillTx/>
              <a:latin typeface="Times New Roman"/>
            </a:endParaRPr>
          </a:p>
        </p:txBody>
      </p:sp>
      <p:sp>
        <p:nvSpPr>
          <p:cNvPr id="100" name=""/>
          <p:cNvSpPr/>
          <p:nvPr/>
        </p:nvSpPr>
        <p:spPr>
          <a:xfrm flipV="1">
            <a:off x="914400" y="2895120"/>
            <a:ext cx="0" cy="2590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1752480" y="58672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flipV="1">
            <a:off x="4191120" y="1219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3429000" y="1219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5867280" y="380880"/>
            <a:ext cx="1524240" cy="8384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RBC DS</a:t>
            </a:r>
            <a:endParaRPr b="0" lang="en-US" sz="1400" strike="noStrike" u="none">
              <a:solidFill>
                <a:srgbClr val="000000"/>
              </a:solidFill>
              <a:effectLst/>
              <a:uFillTx/>
              <a:latin typeface="Times New Roman"/>
            </a:endParaRPr>
          </a:p>
        </p:txBody>
      </p:sp>
      <p:sp>
        <p:nvSpPr>
          <p:cNvPr id="105" name=""/>
          <p:cNvSpPr/>
          <p:nvPr/>
        </p:nvSpPr>
        <p:spPr>
          <a:xfrm>
            <a:off x="4724280" y="99072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flipH="1">
            <a:off x="4723920" y="685800"/>
            <a:ext cx="1143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flipH="1">
            <a:off x="1752480" y="213372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1752480" y="274320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3429000" y="28954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3429000" y="4648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flipV="1">
            <a:off x="4191120" y="2895480"/>
            <a:ext cx="0" cy="9144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flipV="1">
            <a:off x="4191120" y="4648320"/>
            <a:ext cx="0" cy="838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1752480" y="2209680"/>
            <a:ext cx="144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4956480" y="457200"/>
            <a:ext cx="73584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115" name=""/>
          <p:cNvSpPr/>
          <p:nvPr/>
        </p:nvSpPr>
        <p:spPr>
          <a:xfrm>
            <a:off x="4876920" y="1066680"/>
            <a:ext cx="98424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floating int</a:t>
            </a:r>
            <a:endParaRPr b="0" lang="en-US" sz="1000" strike="noStrike" u="none">
              <a:solidFill>
                <a:srgbClr val="000000"/>
              </a:solidFill>
              <a:effectLst/>
              <a:uFillTx/>
              <a:latin typeface="Times New Roman"/>
            </a:endParaRPr>
          </a:p>
        </p:txBody>
      </p:sp>
      <p:sp>
        <p:nvSpPr>
          <p:cNvPr id="116" name=""/>
          <p:cNvSpPr/>
          <p:nvPr/>
        </p:nvSpPr>
        <p:spPr>
          <a:xfrm>
            <a:off x="4191120" y="1523880"/>
            <a:ext cx="84744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floating int</a:t>
            </a:r>
            <a:endParaRPr b="0" lang="en-US" sz="1000" strike="noStrike" u="none">
              <a:solidFill>
                <a:srgbClr val="000000"/>
              </a:solidFill>
              <a:effectLst/>
              <a:uFillTx/>
              <a:latin typeface="Times New Roman"/>
            </a:endParaRPr>
          </a:p>
        </p:txBody>
      </p:sp>
      <p:sp>
        <p:nvSpPr>
          <p:cNvPr id="117" name=""/>
          <p:cNvSpPr/>
          <p:nvPr/>
        </p:nvSpPr>
        <p:spPr>
          <a:xfrm>
            <a:off x="2743200" y="1295280"/>
            <a:ext cx="76212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loan</a:t>
            </a:r>
            <a:endParaRPr b="0" lang="en-US" sz="1000" strike="noStrike" u="none">
              <a:solidFill>
                <a:srgbClr val="000000"/>
              </a:solidFill>
              <a:effectLst/>
              <a:uFillTx/>
              <a:latin typeface="Times New Roman"/>
            </a:endParaRPr>
          </a:p>
        </p:txBody>
      </p:sp>
      <p:sp>
        <p:nvSpPr>
          <p:cNvPr id="118" name=""/>
          <p:cNvSpPr/>
          <p:nvPr/>
        </p:nvSpPr>
        <p:spPr>
          <a:xfrm>
            <a:off x="1756080" y="2819520"/>
            <a:ext cx="735840" cy="3992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C$240mm</a:t>
            </a:r>
            <a:endParaRPr b="0" lang="en-US" sz="1000" strike="noStrike" u="none">
              <a:solidFill>
                <a:srgbClr val="000000"/>
              </a:solidFill>
              <a:effectLst/>
              <a:uFillTx/>
              <a:latin typeface="Times New Roman"/>
            </a:endParaRPr>
          </a:p>
        </p:txBody>
      </p:sp>
      <p:sp>
        <p:nvSpPr>
          <p:cNvPr id="119" name=""/>
          <p:cNvSpPr/>
          <p:nvPr/>
        </p:nvSpPr>
        <p:spPr>
          <a:xfrm>
            <a:off x="2590920" y="4876920"/>
            <a:ext cx="121896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C$240mm</a:t>
            </a:r>
            <a:endParaRPr b="0" lang="en-US" sz="1000" strike="noStrike" u="none">
              <a:solidFill>
                <a:srgbClr val="000000"/>
              </a:solidFill>
              <a:effectLst/>
              <a:uFillTx/>
              <a:latin typeface="Times New Roman"/>
            </a:endParaRPr>
          </a:p>
        </p:txBody>
      </p:sp>
      <p:sp>
        <p:nvSpPr>
          <p:cNvPr id="120" name=""/>
          <p:cNvSpPr/>
          <p:nvPr/>
        </p:nvSpPr>
        <p:spPr>
          <a:xfrm>
            <a:off x="2666880" y="2971800"/>
            <a:ext cx="106704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C$240mm</a:t>
            </a:r>
            <a:r>
              <a:rPr b="0" lang="en-US" sz="1000" strike="noStrike" u="none">
                <a:solidFill>
                  <a:srgbClr val="000000"/>
                </a:solidFill>
                <a:effectLst/>
                <a:uFillTx/>
                <a:latin typeface="Times New Roman"/>
              </a:rPr>
              <a:t> </a:t>
            </a:r>
            <a:endParaRPr b="0" lang="en-US" sz="1000" strike="noStrike" u="none">
              <a:solidFill>
                <a:srgbClr val="000000"/>
              </a:solidFill>
              <a:effectLst/>
              <a:uFillTx/>
              <a:latin typeface="Times New Roman"/>
            </a:endParaRPr>
          </a:p>
        </p:txBody>
      </p:sp>
      <p:sp>
        <p:nvSpPr>
          <p:cNvPr id="121" name=""/>
          <p:cNvSpPr/>
          <p:nvPr/>
        </p:nvSpPr>
        <p:spPr>
          <a:xfrm>
            <a:off x="1752480" y="1752480"/>
            <a:ext cx="1447920" cy="39924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 pre-pay</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of </a:t>
            </a:r>
            <a:r>
              <a:rPr b="1" lang="en-US" sz="1000" strike="noStrike" u="none">
                <a:solidFill>
                  <a:srgbClr val="000000"/>
                </a:solidFill>
                <a:effectLst/>
                <a:uFillTx/>
                <a:latin typeface="Times New Roman"/>
              </a:rPr>
              <a:t>C$300mm</a:t>
            </a:r>
            <a:r>
              <a:rPr b="0" lang="en-US" sz="1000" strike="noStrike" u="none">
                <a:solidFill>
                  <a:srgbClr val="000000"/>
                </a:solidFill>
                <a:effectLst/>
                <a:uFillTx/>
                <a:latin typeface="Times New Roman"/>
              </a:rPr>
              <a:t> = C$5/GJ</a:t>
            </a:r>
            <a:endParaRPr b="0" lang="en-US" sz="1000" strike="noStrike" u="none">
              <a:solidFill>
                <a:srgbClr val="000000"/>
              </a:solidFill>
              <a:effectLst/>
              <a:uFillTx/>
              <a:latin typeface="Times New Roman"/>
            </a:endParaRPr>
          </a:p>
        </p:txBody>
      </p:sp>
      <p:sp>
        <p:nvSpPr>
          <p:cNvPr id="122" name=""/>
          <p:cNvSpPr/>
          <p:nvPr/>
        </p:nvSpPr>
        <p:spPr>
          <a:xfrm>
            <a:off x="1752480" y="2209680"/>
            <a:ext cx="1676520" cy="24660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GJ/mth interest payment</a:t>
            </a:r>
            <a:endParaRPr b="0" lang="en-US" sz="1000" strike="noStrike" u="none">
              <a:solidFill>
                <a:srgbClr val="000000"/>
              </a:solidFill>
              <a:effectLst/>
              <a:uFillTx/>
              <a:latin typeface="Times New Roman"/>
            </a:endParaRPr>
          </a:p>
        </p:txBody>
      </p:sp>
      <p:sp>
        <p:nvSpPr>
          <p:cNvPr id="123" name=""/>
          <p:cNvSpPr/>
          <p:nvPr/>
        </p:nvSpPr>
        <p:spPr>
          <a:xfrm>
            <a:off x="4876920" y="3048120"/>
            <a:ext cx="183960" cy="274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4" name=""/>
          <p:cNvSpPr/>
          <p:nvPr/>
        </p:nvSpPr>
        <p:spPr>
          <a:xfrm>
            <a:off x="4191120" y="4800600"/>
            <a:ext cx="114300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125" name=""/>
          <p:cNvSpPr/>
          <p:nvPr/>
        </p:nvSpPr>
        <p:spPr>
          <a:xfrm>
            <a:off x="4267080" y="3048120"/>
            <a:ext cx="1073160" cy="551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gas </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Day 365</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C$300mm</a:t>
            </a:r>
            <a:endParaRPr b="0" lang="en-US" sz="1000" strike="noStrike" u="none">
              <a:solidFill>
                <a:srgbClr val="000000"/>
              </a:solidFill>
              <a:effectLst/>
              <a:uFillTx/>
              <a:latin typeface="Times New Roman"/>
            </a:endParaRPr>
          </a:p>
        </p:txBody>
      </p:sp>
      <p:sp>
        <p:nvSpPr>
          <p:cNvPr id="126" name=""/>
          <p:cNvSpPr/>
          <p:nvPr/>
        </p:nvSpPr>
        <p:spPr>
          <a:xfrm>
            <a:off x="5486400" y="243828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27" name=""/>
          <p:cNvSpPr/>
          <p:nvPr/>
        </p:nvSpPr>
        <p:spPr>
          <a:xfrm>
            <a:off x="5562720" y="1523880"/>
            <a:ext cx="3504960" cy="50792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Day 365 Contract Settlement MAR 02 Index = </a:t>
            </a:r>
            <a:r>
              <a:rPr b="1" lang="en-US" sz="1200" strike="noStrike" u="sng">
                <a:solidFill>
                  <a:srgbClr val="000000"/>
                </a:solidFill>
                <a:effectLst/>
                <a:uFillTx/>
                <a:latin typeface="Times New Roman"/>
              </a:rPr>
              <a:t>$4/GJ</a:t>
            </a:r>
            <a:endParaRPr b="0" lang="en-US" sz="12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1 </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1</a:t>
            </a:r>
            <a:r>
              <a:rPr b="0" lang="en-US" sz="1000" strike="noStrike" u="none">
                <a:solidFill>
                  <a:srgbClr val="000000"/>
                </a:solidFill>
                <a:effectLst/>
                <a:uFillTx/>
                <a:latin typeface="Times New Roman"/>
              </a:rPr>
              <a:t> Enron Canada receives pre-pay = C$300mm (funded by RBC DS through BF Equity Capital</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 Settlement</a:t>
            </a:r>
            <a:r>
              <a:rPr b="0" lang="en-US" sz="1000" strike="noStrike" u="none">
                <a:solidFill>
                  <a:srgbClr val="000000"/>
                </a:solidFill>
                <a:effectLst/>
                <a:uFillTx/>
                <a:latin typeface="Times New Roman"/>
              </a:rPr>
              <a:t> Enron Canada pays Swapco </a:t>
            </a:r>
            <a:r>
              <a:rPr b="1" lang="en-US" sz="1000" strike="noStrike" u="none">
                <a:solidFill>
                  <a:srgbClr val="000000"/>
                </a:solidFill>
                <a:effectLst/>
                <a:uFillTx/>
                <a:latin typeface="Times New Roman"/>
              </a:rPr>
              <a:t>$240mm</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Monthly</a:t>
            </a:r>
            <a:r>
              <a:rPr b="0" lang="en-US" sz="1000" strike="noStrike" u="none">
                <a:solidFill>
                  <a:srgbClr val="000000"/>
                </a:solidFill>
                <a:effectLst/>
                <a:uFillTx/>
                <a:latin typeface="Times New Roman"/>
              </a:rPr>
              <a:t> interest of 8% paid as spread of C$0.40 on  floating index  (paid back up to RBC via BF Equity Capital</a:t>
            </a:r>
            <a:r>
              <a:rPr b="1"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2</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Net financial settlement of </a:t>
            </a:r>
            <a:r>
              <a:rPr b="1" lang="en-US" sz="1000" strike="noStrike" u="none">
                <a:solidFill>
                  <a:srgbClr val="000000"/>
                </a:solidFill>
                <a:effectLst/>
                <a:uFillTx/>
                <a:latin typeface="Times New Roman"/>
              </a:rPr>
              <a:t>C$60mm</a:t>
            </a:r>
            <a:r>
              <a:rPr b="0" lang="en-US" sz="1000" strike="noStrike" u="none">
                <a:solidFill>
                  <a:srgbClr val="000000"/>
                </a:solidFill>
                <a:effectLst/>
                <a:uFillTx/>
                <a:latin typeface="Times New Roman"/>
              </a:rPr>
              <a:t> received by Swapco (box 2) from RBCDS (box 3)</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Settlement Swapco (box 2) re-pays </a:t>
            </a:r>
            <a:r>
              <a:rPr b="1" lang="en-US" sz="1000" strike="noStrike" u="none">
                <a:solidFill>
                  <a:srgbClr val="000000"/>
                </a:solidFill>
                <a:effectLst/>
                <a:uFillTx/>
                <a:latin typeface="Times New Roman"/>
              </a:rPr>
              <a:t>C$300mm (C$240mm + C$60mm)</a:t>
            </a:r>
            <a:r>
              <a:rPr b="0" lang="en-US" sz="1000" strike="noStrike" u="none">
                <a:solidFill>
                  <a:srgbClr val="000000"/>
                </a:solidFill>
                <a:effectLst/>
                <a:uFillTx/>
                <a:latin typeface="Times New Roman"/>
              </a:rPr>
              <a:t> up to BF Equity Capital </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SWAP 3</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Day 365</a:t>
            </a:r>
            <a:r>
              <a:rPr b="0" lang="en-US" sz="1000" strike="noStrike" u="none">
                <a:solidFill>
                  <a:srgbClr val="000000"/>
                </a:solidFill>
                <a:effectLst/>
                <a:uFillTx/>
                <a:latin typeface="Times New Roman"/>
              </a:rPr>
              <a:t> Net financial settlement of </a:t>
            </a:r>
            <a:r>
              <a:rPr b="1" lang="en-US" sz="1000" strike="noStrike" u="none">
                <a:solidFill>
                  <a:srgbClr val="000000"/>
                </a:solidFill>
                <a:effectLst/>
                <a:uFillTx/>
                <a:latin typeface="Times New Roman"/>
              </a:rPr>
              <a:t>C$60mm</a:t>
            </a:r>
            <a:r>
              <a:rPr b="0" lang="en-US" sz="1000" strike="noStrike" u="none">
                <a:solidFill>
                  <a:srgbClr val="000000"/>
                </a:solidFill>
                <a:effectLst/>
                <a:uFillTx/>
                <a:latin typeface="Times New Roman"/>
              </a:rPr>
              <a:t> received by RBC DS (box 3)from Enron Canada (box 4)</a:t>
            </a:r>
            <a:endParaRPr b="0" lang="en-US" sz="1000" strike="noStrike" u="none">
              <a:solidFill>
                <a:srgbClr val="000000"/>
              </a:solidFill>
              <a:effectLst/>
              <a:uFillTx/>
              <a:latin typeface="Times New Roman"/>
            </a:endParaRPr>
          </a:p>
          <a:p>
            <a:pPr>
              <a:spcBef>
                <a:spcPts val="624"/>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sng">
                <a:solidFill>
                  <a:srgbClr val="000000"/>
                </a:solidFill>
                <a:effectLst/>
                <a:uFillTx/>
                <a:latin typeface="Times New Roman"/>
              </a:rPr>
              <a:t>Collateral Re-hypothecation:</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Weekly</a:t>
            </a:r>
            <a:r>
              <a:rPr b="0" lang="en-US" sz="1000" strike="noStrike" u="none">
                <a:solidFill>
                  <a:srgbClr val="000000"/>
                </a:solidFill>
                <a:effectLst/>
                <a:uFillTx/>
                <a:latin typeface="Times New Roman"/>
              </a:rPr>
              <a:t>: Swaps are MtM to calculate bilateral margin requirement on collateral  threshold of </a:t>
            </a:r>
            <a:r>
              <a:rPr b="1" lang="en-US" sz="1200" strike="noStrike" u="sng">
                <a:solidFill>
                  <a:srgbClr val="000000"/>
                </a:solidFill>
                <a:effectLst/>
                <a:uFillTx/>
                <a:latin typeface="Times New Roman"/>
              </a:rPr>
              <a:t>C$45mm</a:t>
            </a: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Eg If FLOATING = C$4/GJ at Feb 01</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RBC DS (box 3) has MtM exposure to Enron Canada (box 4) of C$60mm</a:t>
            </a:r>
            <a:endParaRPr b="0" lang="en-US" sz="1000" strike="noStrike" u="none">
              <a:solidFill>
                <a:srgbClr val="000000"/>
              </a:solidFill>
              <a:effectLst/>
              <a:uFillTx/>
              <a:latin typeface="Times New Roman"/>
            </a:endParaRPr>
          </a:p>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C$15mm cash collateral</a:t>
            </a:r>
            <a:r>
              <a:rPr b="0" lang="en-US" sz="1000" strike="noStrike" u="none">
                <a:solidFill>
                  <a:srgbClr val="000000"/>
                </a:solidFill>
                <a:effectLst/>
                <a:uFillTx/>
                <a:latin typeface="Times New Roman"/>
              </a:rPr>
              <a:t> posted by Enron Canada (box 4) to RBC DS, RBC DS posts C$15mm to SwapCo, SwapCo posts $15mm  to Enron Canada (box 1) resulting in net zero cash position for Enron Canada.</a:t>
            </a:r>
            <a:endParaRPr b="0" lang="en-US" sz="1000" strike="noStrike" u="none">
              <a:solidFill>
                <a:srgbClr val="000000"/>
              </a:solidFill>
              <a:effectLst/>
              <a:uFillTx/>
              <a:latin typeface="Times New Roman"/>
            </a:endParaRPr>
          </a:p>
        </p:txBody>
      </p:sp>
      <p:sp>
        <p:nvSpPr>
          <p:cNvPr id="128" name=""/>
          <p:cNvSpPr/>
          <p:nvPr/>
        </p:nvSpPr>
        <p:spPr>
          <a:xfrm>
            <a:off x="1752480" y="2666880"/>
            <a:ext cx="1371600" cy="165240"/>
          </a:xfrm>
          <a:custGeom>
            <a:avLst/>
            <a:gdLst/>
            <a:ahLst/>
            <a:rect l="l" t="t" r="r" b="b"/>
            <a:pathLst>
              <a:path w="864" h="104">
                <a:moveTo>
                  <a:pt x="0" y="56"/>
                </a:moveTo>
                <a:cubicBezTo>
                  <a:pt x="28" y="28"/>
                  <a:pt x="56" y="0"/>
                  <a:pt x="96" y="8"/>
                </a:cubicBezTo>
                <a:cubicBezTo>
                  <a:pt x="136" y="16"/>
                  <a:pt x="192" y="104"/>
                  <a:pt x="240" y="104"/>
                </a:cubicBezTo>
                <a:cubicBezTo>
                  <a:pt x="288" y="104"/>
                  <a:pt x="336" y="8"/>
                  <a:pt x="384" y="8"/>
                </a:cubicBezTo>
                <a:cubicBezTo>
                  <a:pt x="432" y="8"/>
                  <a:pt x="480" y="104"/>
                  <a:pt x="528" y="104"/>
                </a:cubicBezTo>
                <a:cubicBezTo>
                  <a:pt x="576" y="104"/>
                  <a:pt x="624" y="16"/>
                  <a:pt x="672" y="8"/>
                </a:cubicBezTo>
                <a:cubicBezTo>
                  <a:pt x="720" y="0"/>
                  <a:pt x="784" y="48"/>
                  <a:pt x="816" y="56"/>
                </a:cubicBezTo>
                <a:cubicBezTo>
                  <a:pt x="848" y="64"/>
                  <a:pt x="856" y="56"/>
                  <a:pt x="864" y="56"/>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3352680" y="2895480"/>
            <a:ext cx="165240" cy="838440"/>
          </a:xfrm>
          <a:custGeom>
            <a:avLst/>
            <a:gdLst/>
            <a:ahLst/>
            <a:rect l="l" t="t" r="r" b="b"/>
            <a:pathLst>
              <a:path w="104" h="528">
                <a:moveTo>
                  <a:pt x="56" y="0"/>
                </a:moveTo>
                <a:cubicBezTo>
                  <a:pt x="28" y="28"/>
                  <a:pt x="0" y="56"/>
                  <a:pt x="8" y="96"/>
                </a:cubicBezTo>
                <a:cubicBezTo>
                  <a:pt x="16" y="136"/>
                  <a:pt x="104" y="192"/>
                  <a:pt x="104" y="240"/>
                </a:cubicBezTo>
                <a:cubicBezTo>
                  <a:pt x="104" y="288"/>
                  <a:pt x="16" y="336"/>
                  <a:pt x="8" y="384"/>
                </a:cubicBezTo>
                <a:cubicBezTo>
                  <a:pt x="0" y="432"/>
                  <a:pt x="48" y="504"/>
                  <a:pt x="56" y="528"/>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a:off x="3352680" y="4648320"/>
            <a:ext cx="165240" cy="761760"/>
          </a:xfrm>
          <a:custGeom>
            <a:avLst/>
            <a:gdLst/>
            <a:ahLst/>
            <a:rect l="l" t="t" r="r" b="b"/>
            <a:pathLst>
              <a:path w="104" h="480">
                <a:moveTo>
                  <a:pt x="56" y="0"/>
                </a:moveTo>
                <a:cubicBezTo>
                  <a:pt x="28" y="28"/>
                  <a:pt x="0" y="56"/>
                  <a:pt x="8" y="96"/>
                </a:cubicBezTo>
                <a:cubicBezTo>
                  <a:pt x="16" y="136"/>
                  <a:pt x="104" y="192"/>
                  <a:pt x="104" y="240"/>
                </a:cubicBezTo>
                <a:cubicBezTo>
                  <a:pt x="104" y="288"/>
                  <a:pt x="16" y="344"/>
                  <a:pt x="8" y="384"/>
                </a:cubicBezTo>
                <a:cubicBezTo>
                  <a:pt x="0" y="424"/>
                  <a:pt x="48" y="472"/>
                  <a:pt x="56" y="48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4114800" y="1295280"/>
            <a:ext cx="177840" cy="762120"/>
          </a:xfrm>
          <a:custGeom>
            <a:avLst/>
            <a:gdLst/>
            <a:ahLst/>
            <a:rect l="l" t="t" r="r" b="b"/>
            <a:pathLst>
              <a:path w="112" h="480">
                <a:moveTo>
                  <a:pt x="56" y="0"/>
                </a:moveTo>
                <a:cubicBezTo>
                  <a:pt x="84" y="48"/>
                  <a:pt x="112" y="96"/>
                  <a:pt x="104" y="144"/>
                </a:cubicBezTo>
                <a:cubicBezTo>
                  <a:pt x="96" y="192"/>
                  <a:pt x="16" y="232"/>
                  <a:pt x="8" y="288"/>
                </a:cubicBezTo>
                <a:cubicBezTo>
                  <a:pt x="0" y="344"/>
                  <a:pt x="28" y="412"/>
                  <a:pt x="56" y="480"/>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4800600" y="914400"/>
            <a:ext cx="990720" cy="177840"/>
          </a:xfrm>
          <a:custGeom>
            <a:avLst/>
            <a:gdLst/>
            <a:ahLst/>
            <a:rect l="l" t="t" r="r" b="b"/>
            <a:pathLst>
              <a:path w="624" h="112">
                <a:moveTo>
                  <a:pt x="0" y="56"/>
                </a:moveTo>
                <a:cubicBezTo>
                  <a:pt x="36" y="84"/>
                  <a:pt x="72" y="112"/>
                  <a:pt x="144" y="104"/>
                </a:cubicBezTo>
                <a:cubicBezTo>
                  <a:pt x="216" y="96"/>
                  <a:pt x="352" y="16"/>
                  <a:pt x="432" y="8"/>
                </a:cubicBezTo>
                <a:cubicBezTo>
                  <a:pt x="512" y="0"/>
                  <a:pt x="592" y="56"/>
                  <a:pt x="624" y="56"/>
                </a:cubicBezTo>
              </a:path>
            </a:pathLst>
          </a:custGeom>
          <a:noFill/>
          <a:ln w="9360">
            <a:solidFill>
              <a:srgbClr val="000000"/>
            </a:solidFill>
            <a:round/>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a:off x="1982520" y="236232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1</a:t>
            </a:r>
            <a:endParaRPr b="0" lang="en-US" sz="1200" strike="noStrike" u="none">
              <a:solidFill>
                <a:srgbClr val="000000"/>
              </a:solidFill>
              <a:effectLst/>
              <a:uFillTx/>
              <a:latin typeface="Times New Roman"/>
            </a:endParaRPr>
          </a:p>
        </p:txBody>
      </p:sp>
      <p:sp>
        <p:nvSpPr>
          <p:cNvPr id="134" name=""/>
          <p:cNvSpPr/>
          <p:nvPr/>
        </p:nvSpPr>
        <p:spPr>
          <a:xfrm>
            <a:off x="3430440" y="335268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2</a:t>
            </a:r>
            <a:endParaRPr b="0" lang="en-US" sz="1200" strike="noStrike" u="none">
              <a:solidFill>
                <a:srgbClr val="000000"/>
              </a:solidFill>
              <a:effectLst/>
              <a:uFillTx/>
              <a:latin typeface="Times New Roman"/>
            </a:endParaRPr>
          </a:p>
        </p:txBody>
      </p:sp>
      <p:sp>
        <p:nvSpPr>
          <p:cNvPr id="135" name=""/>
          <p:cNvSpPr/>
          <p:nvPr/>
        </p:nvSpPr>
        <p:spPr>
          <a:xfrm>
            <a:off x="3430440" y="5105520"/>
            <a:ext cx="735480" cy="2768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sng">
                <a:solidFill>
                  <a:srgbClr val="000000"/>
                </a:solidFill>
                <a:effectLst/>
                <a:uFillTx/>
                <a:latin typeface="Times New Roman"/>
              </a:rPr>
              <a:t>SWAP 3</a:t>
            </a:r>
            <a:endParaRPr b="0" lang="en-US" sz="1200" strike="noStrike" u="none">
              <a:solidFill>
                <a:srgbClr val="000000"/>
              </a:solidFill>
              <a:effectLst/>
              <a:uFillTx/>
              <a:latin typeface="Times New Roman"/>
            </a:endParaRPr>
          </a:p>
        </p:txBody>
      </p:sp>
      <p:sp>
        <p:nvSpPr>
          <p:cNvPr id="136" name=""/>
          <p:cNvSpPr/>
          <p:nvPr/>
        </p:nvSpPr>
        <p:spPr>
          <a:xfrm>
            <a:off x="228600" y="533520"/>
            <a:ext cx="2438280" cy="10162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Day 365 Contract Settlement AECO Mar 02 Index = C$4/GJ</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vs Fixed @ C$5/GJ</a:t>
            </a:r>
            <a:endParaRPr b="0" lang="en-US" sz="1200" strike="noStrike" u="none">
              <a:solidFill>
                <a:srgbClr val="000000"/>
              </a:solidFill>
              <a:effectLst/>
              <a:uFillTx/>
              <a:latin typeface="Times New Roman"/>
            </a:endParaRPr>
          </a:p>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Annual volume: 60,000,000 GJ</a:t>
            </a:r>
            <a:endParaRPr b="0" lang="en-US" sz="1200" strike="noStrike" u="none">
              <a:solidFill>
                <a:srgbClr val="000000"/>
              </a:solidFill>
              <a:effectLst/>
              <a:uFillTx/>
              <a:latin typeface="Times New Roman"/>
            </a:endParaRPr>
          </a:p>
        </p:txBody>
      </p:sp>
      <p:sp>
        <p:nvSpPr>
          <p:cNvPr id="137" name=""/>
          <p:cNvSpPr/>
          <p:nvPr/>
        </p:nvSpPr>
        <p:spPr>
          <a:xfrm>
            <a:off x="78120" y="0"/>
            <a:ext cx="2821680" cy="368280"/>
          </a:xfrm>
          <a:prstGeom prst="rect">
            <a:avLst/>
          </a:prstGeom>
          <a:noFill/>
          <a:ln w="0">
            <a:noFill/>
          </a:ln>
        </p:spPr>
        <p:style>
          <a:lnRef idx="0"/>
          <a:fillRef idx="0"/>
          <a:effectRef idx="0"/>
          <a:fontRef idx="minor"/>
        </p:style>
        <p:txBody>
          <a:bodyPr wrap="none"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Times New Roman"/>
              </a:rPr>
              <a:t>Alberta C$300mm Pre-pay</a:t>
            </a:r>
            <a:endParaRPr b="0" lang="en-US" sz="1800" strike="noStrike" u="none">
              <a:solidFill>
                <a:srgbClr val="000000"/>
              </a:solidFill>
              <a:effectLst/>
              <a:uFillTx/>
              <a:latin typeface="Times New Roman"/>
            </a:endParaRPr>
          </a:p>
        </p:txBody>
      </p:sp>
      <p:sp>
        <p:nvSpPr>
          <p:cNvPr id="138" name=""/>
          <p:cNvSpPr/>
          <p:nvPr/>
        </p:nvSpPr>
        <p:spPr>
          <a:xfrm>
            <a:off x="8764560" y="15228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3</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2000-09-15T20:22:27Z</dcterms:created>
  <dc:creator>sghosh</dc:creator>
  <dc:description/>
  <dc:language>en-US</dc:language>
  <cp:lastModifiedBy>sghosh</cp:lastModifiedBy>
  <cp:lastPrinted>2000-09-18T06:09:40Z</cp:lastPrinted>
  <dcterms:modified xsi:type="dcterms:W3CDTF">2000-09-18T06:14:08Z</dcterms:modified>
  <cp:revision>20</cp:revision>
  <dc:subject/>
  <dc:title>No Slide Title</dc:title>
</cp:coreProperties>
</file>