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9078913" cy="6940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640" y="7200"/>
            <a:ext cx="86742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640" y="7200"/>
            <a:ext cx="86742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37920" y="864720"/>
            <a:ext cx="7778520" cy="31554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37920" y="864720"/>
            <a:ext cx="7778520" cy="31554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71640" indent="-22860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ae00"/>
              </a:buClr>
              <a:buSzPct val="11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7480" indent="-17172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 indent="-17136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558720"/>
          </a:xfrm>
          <a:prstGeom prst="rect">
            <a:avLst/>
          </a:prstGeom>
          <a:gradFill rotWithShape="0">
            <a:gsLst>
              <a:gs pos="0">
                <a:srgbClr val="cbcbe9"/>
              </a:gs>
              <a:gs pos="100000">
                <a:srgbClr val="0000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0" y="6426360"/>
            <a:ext cx="9144000" cy="43164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699400" y="6578640"/>
            <a:ext cx="0" cy="190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978760" y="6578640"/>
            <a:ext cx="0" cy="190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447760" y="655020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A3A8B2-6918-42AC-BF04-B114909DCDE7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_COLOR_R%20copy" descr=""/>
          <p:cNvPicPr/>
          <p:nvPr/>
        </p:nvPicPr>
        <p:blipFill>
          <a:blip r:embed="rId2"/>
          <a:stretch/>
        </p:blipFill>
        <p:spPr>
          <a:xfrm>
            <a:off x="0" y="6384960"/>
            <a:ext cx="479520" cy="4730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98400" y="229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Alberta Power Purchase Arrangements (PPA)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9480" y="3809880"/>
            <a:ext cx="7861320" cy="3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90000"/>
              </a:lnSpc>
              <a:spcBef>
                <a:spcPts val="451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(The Next Phase in the Deregulation of the Alberta Power Market)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Strategy and Benefits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37920" y="864720"/>
            <a:ext cx="7778520" cy="49698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499"/>
              </a:spcBef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spcBef>
                <a:spcPts val="337"/>
              </a:spcBef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up to a predetermined level on 2 PPA’s that create significant expected value that will more than offset the unusual credit and legal risks.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50000"/>
              </a:lnSpc>
              <a:spcBef>
                <a:spcPts val="499"/>
              </a:spcBef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Participating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spcBef>
                <a:spcPts val="1800"/>
              </a:spcBef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size and complexity of the PPA process has led to only 7 approved bidders.  One bidder can only buy 1390 MW’s of the 4000 - 5000 MW’s that will sell.  Therefore, at least 3 or 4 bidders will win a PPA.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71640" indent="-228600">
              <a:lnSpc>
                <a:spcPct val="130000"/>
              </a:lnSpc>
              <a:spcBef>
                <a:spcPts val="1800"/>
              </a:spcBef>
              <a:buClr>
                <a:srgbClr val="00ae00"/>
              </a:buClr>
              <a:buSzPct val="110000"/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a real opportunity to buy a PPA at a very cheap price.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spcBef>
                <a:spcPts val="1800"/>
              </a:spcBef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in the auction will immediately make Enron a significant player in the Alberta Power Market and lead to numerous origination opportunities.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Details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635040" y="3610080"/>
          <a:ext cx="7947000" cy="2658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5040" y="3610080"/>
                    <a:ext cx="7947000" cy="265896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2901960" y="577800"/>
            <a:ext cx="4011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of a PPA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35040" y="1006560"/>
          <a:ext cx="7918560" cy="200484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5040" y="1006560"/>
                    <a:ext cx="7918560" cy="20048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3174840" y="2357280"/>
            <a:ext cx="2684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90720" y="3178080"/>
            <a:ext cx="4011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PPA’s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640" y="43920"/>
            <a:ext cx="8674200" cy="482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Characteristics of the Alberta Marketplace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30000" y="720720"/>
            <a:ext cx="7778520" cy="56613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Alberta is the most fiscally responsible province in Canada and is in the middle of a significant economic expansion.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demand growth has been 2.8% per year over the last four years and 3.9% over the past 12 months.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B.C. Hydro imports megawatts to Alberta as well as the Northwest U.S. market which leads to some correlation between the two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coal units in Alberta are large relative to the size of the market which leads to price spikes when unexpected outages occur.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or imports are on the margin and will continue to be in the future.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spcAft>
                <a:spcPts val="1125"/>
              </a:spcAft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disaster scenario occurs if coal is on the margin and this would require power demand falling by 10 to 20 percent.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Aft>
                <a:spcPts val="1001"/>
              </a:spcAft>
              <a:buClr>
                <a:srgbClr val="000099"/>
              </a:buClr>
              <a:buFont typeface="CommonBulle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buyers of power in Alberta will be exposed to the pool price on January 1, 2001.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buClr>
                <a:srgbClr val="cc3300"/>
              </a:buClr>
              <a:buFont typeface="CommonBulle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potential hedgers.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463680" y="658800"/>
          <a:ext cx="7883280" cy="5648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3680" y="658800"/>
                    <a:ext cx="7883280" cy="564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1998-04-10T14:13:53Z</dcterms:created>
  <dc:creator>khillis</dc:creator>
  <dc:description/>
  <dc:language>en-US</dc:language>
  <cp:lastModifiedBy>Kim Hillis-Humlicek</cp:lastModifiedBy>
  <cp:lastPrinted>2000-07-27T13:45:28Z</cp:lastPrinted>
  <dcterms:modified xsi:type="dcterms:W3CDTF">2000-07-27T13:47:39Z</dcterms:modified>
  <cp:revision>583</cp:revision>
  <dc:subject/>
  <dc:title>Asset Deal Volumes 1996 - 1998 Q1</dc:title>
</cp:coreProperties>
</file>