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AD37DDE-3207-4444-9B1E-72CEFBC2CB3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169F496-A404-49B3-A22A-55D9C57BD30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336E9D2-EC17-48B9-975C-F03F44CB5F7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48AF6E8-8412-4DA0-9F80-EFEB9CFDB2D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748395F-8F7D-4E1F-AF4F-5DD010C3C8D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Advisory Board Meeting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September 10, 2001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38088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Agenda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1523880" y="990720"/>
            <a:ext cx="5867640" cy="563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Rationale for Xcelerator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Talent acquisition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Individual board member commitments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current projects underway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Areas for investigation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457200" y="2819520"/>
            <a:ext cx="914400" cy="304560"/>
          </a:xfrm>
          <a:prstGeom prst="rightArrow">
            <a:avLst>
              <a:gd name="adj1" fmla="val 50000"/>
              <a:gd name="adj2" fmla="val 75059"/>
            </a:avLst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F0DDFCE-07EE-40FA-BEFC-30A3A769CC2F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38088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Individual board member commitments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380880" y="838080"/>
            <a:ext cx="8382240" cy="575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5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Agreement on charter, approach, metrics &amp; funding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Recruiting help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each name at least 1 Director or VP from own area as candidate for core team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(I’ll have an explicit recruiting conversation with each one and have your support if they wish to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move.)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recruiting meetings with business team candidates as appropriate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PRC support of supervisors that support business team tours of duty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assistance placing members of business teams which “fail well” previously rated 3+ back in the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organization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Communicate support of effort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formal (e.g., brown-bag lunch participation; invitation to present at staff meetings)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informal (e.g., hallway talk, staffing discussions, evaluations)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Attend at least 5 of 6 advisory board meetings in next 12 months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Be a mentor to at least 1 team in next year – 30 minutes / week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Apolitical position in organization that communicates senior support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18770FE-F4D2-4D98-85AB-197412F5CFF2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38088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Agenda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1600200" y="990720"/>
            <a:ext cx="5715000" cy="563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Rationale for Xcelerator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Talent acquisition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Individual board member commitments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current projects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Areas for investigation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533520" y="3352680"/>
            <a:ext cx="914400" cy="304920"/>
          </a:xfrm>
          <a:prstGeom prst="rightArrow">
            <a:avLst>
              <a:gd name="adj1" fmla="val 50000"/>
              <a:gd name="adj2" fmla="val 74970"/>
            </a:avLst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2EFC613-407D-46BD-A803-8F159194A9C2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45720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Projects – Xtransco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1905120" y="914400"/>
            <a:ext cx="7238880" cy="144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units which allow nation’s 4.2MM tractor trailers to receive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HVAC &amp; power rather than idling overnight, saving as much as $10 –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20/night in avoided fuel and maintenance.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May also offer opportunity to avoid use of inefficient diesel powered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refrigeration units while parked, and to capture pollution credits.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1905120" y="2486160"/>
            <a:ext cx="6629400" cy="95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Appeal of value proposition to truck owners, especially large fleets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Portion of value which will be claimed by truck stops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Unit installation and operating costs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1905120" y="3505320"/>
            <a:ext cx="4876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$500K for 08/20/01 – 10/31/01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1905120" y="3886200"/>
            <a:ext cx="7238880" cy="133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Name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Title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Previous Position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Jon Adler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Manager, Origination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Broadband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Hamd Alkhayat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Manager, Origination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Melanie King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Analyst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Broadband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Heriberto Murillo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Manager, Origination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Broadband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Joe Phelan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Director, Corp. Dev.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Energy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1905120" y="5334120"/>
            <a:ext cx="7086600" cy="95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Name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Title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Kevin Garland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Director, Principal Investments, Enron Corp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Michael J. Miller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President, Freight Markets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Wurzel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President, Enron Energy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152280" y="914400"/>
            <a:ext cx="1447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Description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152280" y="2438280"/>
            <a:ext cx="1447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 issues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152280" y="350532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funding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152280" y="3886200"/>
            <a:ext cx="1447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Team *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152280" y="5334120"/>
            <a:ext cx="1447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Advisors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6553080" y="4114800"/>
            <a:ext cx="1676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1981080" y="4114800"/>
            <a:ext cx="1676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3809880" y="4114800"/>
            <a:ext cx="1676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3809880" y="5562720"/>
            <a:ext cx="1676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1981080" y="5562720"/>
            <a:ext cx="1676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152280" y="6400800"/>
            <a:ext cx="7848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Note: team is larger than ideally wish for this stage – a result of the existing staff work-out.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4A03082-278A-401D-AD39-33B0421710EF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45720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Projects – Private Equity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1905120" y="990720"/>
            <a:ext cx="6933960" cy="90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market for limited partner interest’s in general partnerships.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Considering initial entry into oil &amp; gas funds (~ $10 – 20BB) with eventual entry into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venture capital / LBO funds (~ $1 Trillion+)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1905120" y="2174760"/>
            <a:ext cx="6933960" cy="95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Appeal of liquid market to LPs and their willingness to fund and support effort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GP views &amp; ability to resist LP desire to create market.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Investment, timing &amp; partners likely required to begin market development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1905120" y="3352680"/>
            <a:ext cx="4876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$100K for 08/20/01 – 09/30/01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1905120" y="3962520"/>
            <a:ext cx="6933960" cy="71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Name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Title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Previous Position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Ford Cooper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Director, Corp. Dev.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Energy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Marc Poulson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Associate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1905120" y="4952880"/>
            <a:ext cx="7010280" cy="92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Name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Title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Kevin Garland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Director, Principal Investments, Enron Corp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Andy Fastow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Vice President &amp; Chief Financial Officer, Enron Corp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Billy Lemmons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President, Analyst / Associate Program, Enron Corp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152280" y="958680"/>
            <a:ext cx="1447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Description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152280" y="2178000"/>
            <a:ext cx="1447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 issues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152280" y="335268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funding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152280" y="3962520"/>
            <a:ext cx="1447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Team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152280" y="4952880"/>
            <a:ext cx="1447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Advisors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6553080" y="4191120"/>
            <a:ext cx="1676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3809880" y="4191120"/>
            <a:ext cx="1676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1981080" y="4191120"/>
            <a:ext cx="1676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3809880" y="5181480"/>
            <a:ext cx="1676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1981080" y="5181480"/>
            <a:ext cx="1676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CDC2388-28B2-4A14-9C7A-2E41FA8EBE3C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laceHolder 1"/>
          <p:cNvSpPr>
            <a:spLocks noGrp="1"/>
          </p:cNvSpPr>
          <p:nvPr>
            <p:ph type="title"/>
          </p:nvPr>
        </p:nvSpPr>
        <p:spPr>
          <a:xfrm>
            <a:off x="4572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Agenda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1600200" y="990720"/>
            <a:ext cx="5715000" cy="563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Rationale for Xcelerator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Talent acquisition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Individual board member commitments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current projects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Areas for investigation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533520" y="3886200"/>
            <a:ext cx="914400" cy="304920"/>
          </a:xfrm>
          <a:prstGeom prst="rightArrow">
            <a:avLst>
              <a:gd name="adj1" fmla="val 50000"/>
              <a:gd name="adj2" fmla="val 74970"/>
            </a:avLst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0B60986-E7A1-4B1F-9F1C-5BFF8087C0A6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4572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Areas for investigation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(starter list)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PlaceHolder 2"/>
          <p:cNvSpPr>
            <a:spLocks noGrp="1"/>
          </p:cNvSpPr>
          <p:nvPr>
            <p:ph/>
          </p:nvPr>
        </p:nvSpPr>
        <p:spPr>
          <a:xfrm>
            <a:off x="685800" y="12193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Distributed generation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Specialized insurance products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Hedging “warranties” for sale with industrial / consumer products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management software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40A648D-D332-4EF6-81AB-7F13FEA0A059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685800" y="2819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Appendix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"/>
          <p:cNvSpPr/>
          <p:nvPr/>
        </p:nvSpPr>
        <p:spPr>
          <a:xfrm>
            <a:off x="457200" y="4861080"/>
            <a:ext cx="830592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EUROPE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Michael R. Brown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Chief Operating Officer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John Sherriff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&amp; Chief Executive Officer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6248520" y="4495680"/>
            <a:ext cx="2361960" cy="106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457200" y="1738440"/>
            <a:ext cx="8153280" cy="210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Rick Buy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Vice President &amp; Chief Risk Officer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Rick Causey*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Vice President &amp; Chief Accounting Officer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Jim Derrick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Vice President &amp; General Counsel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Jeff Donahue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Andy Fastow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Vice President &amp; Chief Financial Officer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 Glisan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 &amp; Treasurer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Kean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Vice President &amp; Chief of Staff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Koenig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Vice President, Investor Relations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Ken Lay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&amp; Chief Executive Officer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457200" y="3864600"/>
            <a:ext cx="7696080" cy="94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ENERGY SERVICES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Dave Delainey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&amp; Chief Executive Officer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Janet Dietrich*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Dan Leff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Chief Operating Officer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Muller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&amp; Chief Executive Officer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457200" y="986400"/>
            <a:ext cx="7543800" cy="74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NAME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TITLE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AMERICAS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John Lavorato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&amp; Chief Executive Officer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Louise Kitchen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Chief Operating Officer, Enron Americas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PlaceHolder 1"/>
          <p:cNvSpPr>
            <a:spLocks noGrp="1"/>
          </p:cNvSpPr>
          <p:nvPr>
            <p:ph type="title"/>
          </p:nvPr>
        </p:nvSpPr>
        <p:spPr>
          <a:xfrm>
            <a:off x="4572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Xcelerator Conversations to Date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457200" y="5334120"/>
            <a:ext cx="792468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GLOBAL MARKETS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Mike McConnell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&amp; Chief Executive Officer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Jeff Shankman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Chief Operating Officer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457200" y="5851440"/>
            <a:ext cx="8305920" cy="71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INDUSTRIAL MARKETS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Ray Bowen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Chief Operating Officer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Jeff McMahon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&amp; Chief Executive Officer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scheduled discussion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B84DD48-55D3-4043-A6BC-C62078AEDA61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"/>
          <p:cNvSpPr/>
          <p:nvPr/>
        </p:nvSpPr>
        <p:spPr>
          <a:xfrm>
            <a:off x="457200" y="1522800"/>
            <a:ext cx="7848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TRANSPORTATION SERVICES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 Horton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&amp; Chief Executive Officer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457200" y="2590920"/>
            <a:ext cx="8229600" cy="372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STAFF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John Arnold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President, Financial Gas Trading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Jeff Bartlett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Director, E-Commerce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 Belden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Director, West Power Trading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 Colwell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Director, Accounting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 Detmering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Director, Corporate Development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Kevin Garland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Director, Principle Investments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Patrick Hickey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President, Principle Investments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Vince Kaminski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Director, Research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Kevin Kuykendall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Director, Principle Investments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Billy Lemmons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President, Analyst/Associate Program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Jim Lowe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Director, Origination / Enterprise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George McClellan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Director, Trading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Kevin Presto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President, East Power Management Book Trading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Hunter Shively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President, Mid-West Gas Trading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Scott Tholan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Director, Market Intelligence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Wadlington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Director, Global Corporate Development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457200" y="988200"/>
            <a:ext cx="7848720" cy="50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NAME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TITLE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NET WORKS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Greg Piper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&amp; Chief Executive Officer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456840" y="1824480"/>
            <a:ext cx="7832160" cy="71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WHOLESALE SERVICES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Frevert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and Chief Executive Officer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Jim Hughes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&amp; Chief Operating Officer, Enron Asia Pacific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Greg Whalley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&amp; Chief Operating Officer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4572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Xcelerator Conversations to Date (cont.)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22600CA-8423-40E7-B868-0EC8903D1164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 Agenda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457200" y="990360"/>
            <a:ext cx="8229600" cy="5638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Rationale for Xcelerator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Talent acquisition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Individual board member commitments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current projects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Areas for investigation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E94FD6D-567E-428E-A414-EC77AB56A659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Rationale for Xcelerator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2952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35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should actively pursue growth opportunities outside, but related to, the existing core business.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35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35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These adjacent growth opportunities should be pursued in a centralized group.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35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the dedicated resources and attention necessary to attract &amp; develop promising ideas &amp; people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35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allows the opportunity to create disciplined “seed funding” environment with clear visibility and accountability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503CAB5-6D08-4495-8098-876E508587E4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 – Charter &amp; Criteria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456840" y="1295280"/>
            <a:ext cx="84582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25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Charter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5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new businesses for Enron adjacent to its existing core businesses.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35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5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Criteria for ideas under development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5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to achieve $500MM market capitalization within 3 – 5 years (meaningful to Enron)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to fit within expanded Enron corporate portfolio, but outside of existing core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(“a different business model”)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Leverage Enron skills, customers, ability to be customer/supplier, market insights, etc.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Able to attract full-time team from inside or outside 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656FD28-1F2A-4F4A-8C0B-C5364B145F6C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457200" y="1096920"/>
            <a:ext cx="1828800" cy="406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Idea Sources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Internal Ideas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solicited from senior leadership &amp; employees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Target Areas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active prospecting by staff with businesses, corp. development &amp; principal investments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Outside Ideas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solicited from venture community, entrepreneurs, corporate partners, etc.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2286000" y="1096920"/>
            <a:ext cx="2057400" cy="50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“Pre-Seed Development”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 – 200 / yr.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4572000" y="1096920"/>
            <a:ext cx="1828800" cy="50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“Seed Development”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 – 15 / yr.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781680" y="1096920"/>
            <a:ext cx="1067040" cy="50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“Graduate”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 – 2 / yr.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362320" y="1752480"/>
            <a:ext cx="0" cy="3200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362320" y="5334120"/>
            <a:ext cx="6400800" cy="94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0 - 3 mo.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4 - 6 mo.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7 - 9 mo.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10 - 12 mo.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Cumulative Funding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$300K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$1MM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$2.5MM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$5MM (not in budget)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FTE’s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 – 5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 – 15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 – 25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 – 40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438280" y="2666880"/>
            <a:ext cx="1219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Screen Ideas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438280" y="3200400"/>
            <a:ext cx="137160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Initial development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of idea &amp; team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572000" y="2879640"/>
            <a:ext cx="2209680" cy="94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Multiple seed stages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(each 1 – 4 months) with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follow-on contingent upon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success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934320" y="2971800"/>
            <a:ext cx="129528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Spin into BU 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stand-alone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4114800" y="1752480"/>
            <a:ext cx="990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Seed-Funding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477120" y="2270160"/>
            <a:ext cx="2057400" cy="71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Growth-Funding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$5MM Round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$8 – 10MM Total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rot="10800000">
            <a:off x="4192560" y="1979280"/>
            <a:ext cx="301680" cy="228600"/>
          </a:xfrm>
          <a:prstGeom prst="triangle">
            <a:avLst>
              <a:gd name="adj" fmla="val 53366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rot="10800000">
            <a:off x="6627960" y="2512800"/>
            <a:ext cx="304560" cy="228600"/>
          </a:xfrm>
          <a:prstGeom prst="triangle">
            <a:avLst>
              <a:gd name="adj" fmla="val 53366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362320" y="3581280"/>
            <a:ext cx="6172200" cy="1371600"/>
          </a:xfrm>
          <a:custGeom>
            <a:avLst/>
            <a:gdLst/>
            <a:ahLst/>
            <a:rect l="l" t="t" r="r" b="b"/>
            <a:pathLst>
              <a:path w="3888" h="688">
                <a:moveTo>
                  <a:pt x="0" y="688"/>
                </a:moveTo>
                <a:cubicBezTo>
                  <a:pt x="492" y="456"/>
                  <a:pt x="984" y="224"/>
                  <a:pt x="1632" y="112"/>
                </a:cubicBezTo>
                <a:cubicBezTo>
                  <a:pt x="2280" y="0"/>
                  <a:pt x="3512" y="32"/>
                  <a:pt x="3888" y="16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362320" y="1752480"/>
            <a:ext cx="6172200" cy="1270080"/>
          </a:xfrm>
          <a:custGeom>
            <a:avLst/>
            <a:gdLst/>
            <a:ahLst/>
            <a:rect l="l" t="t" r="r" b="b"/>
            <a:pathLst>
              <a:path w="3792" h="800">
                <a:moveTo>
                  <a:pt x="0" y="0"/>
                </a:moveTo>
                <a:cubicBezTo>
                  <a:pt x="476" y="272"/>
                  <a:pt x="952" y="544"/>
                  <a:pt x="1584" y="672"/>
                </a:cubicBezTo>
                <a:cubicBezTo>
                  <a:pt x="2216" y="800"/>
                  <a:pt x="3424" y="752"/>
                  <a:pt x="3792" y="768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343400" y="2209680"/>
            <a:ext cx="0" cy="21337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781680" y="2743200"/>
            <a:ext cx="0" cy="16002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V="1">
            <a:off x="2362320" y="4343400"/>
            <a:ext cx="1981080" cy="990720"/>
          </a:xfrm>
          <a:prstGeom prst="line">
            <a:avLst/>
          </a:prstGeom>
          <a:ln w="12600">
            <a:solidFill>
              <a:srgbClr val="000000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781680" y="4343400"/>
            <a:ext cx="1981440" cy="990720"/>
          </a:xfrm>
          <a:prstGeom prst="line">
            <a:avLst/>
          </a:prstGeom>
          <a:ln w="12600">
            <a:solidFill>
              <a:srgbClr val="000000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362320" y="5334120"/>
            <a:ext cx="640080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“Typical” Early-Stage Trajectory (one company)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362320" y="5334120"/>
            <a:ext cx="6400800" cy="91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38088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 – Typical Approach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20D0611-354E-4FBE-9C21-13F17AFC7085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"/>
          <p:cNvSpPr/>
          <p:nvPr/>
        </p:nvSpPr>
        <p:spPr>
          <a:xfrm>
            <a:off x="3657600" y="838080"/>
            <a:ext cx="1828800" cy="990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3657600" y="838080"/>
            <a:ext cx="182880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Office of the Chairman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57200" y="2133720"/>
            <a:ext cx="2971800" cy="94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Dave Delainey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Kenneth Lay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Jeff Donahue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John Sherriff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Andy Fastow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Greg Whalley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Kevin Garland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457200" y="1828800"/>
            <a:ext cx="289548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Advisory Board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657600" y="1143000"/>
            <a:ext cx="2057400" cy="71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Kenneth Lay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Frevert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Greg Whalley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505320" y="1981080"/>
            <a:ext cx="281916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657600" y="3124080"/>
            <a:ext cx="182880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VP, Xcelerator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09480" y="3276720"/>
            <a:ext cx="2210040" cy="76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762120" y="3276720"/>
            <a:ext cx="259056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685800" y="3124080"/>
            <a:ext cx="2666880" cy="106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721480" y="1900800"/>
            <a:ext cx="1593720" cy="74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– 3 VP / MD Advocates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Advisors  to Team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33520" y="4093200"/>
            <a:ext cx="1828800" cy="94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(2 directors/VPs)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 – 2 managers)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(2 associates/analysts)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657600" y="4094640"/>
            <a:ext cx="1828800" cy="71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(Former Business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Team Members)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457200" y="1828800"/>
            <a:ext cx="2895480" cy="12193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3657600" y="3182040"/>
            <a:ext cx="144792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Heath Schiesser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657600" y="3124080"/>
            <a:ext cx="182880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5638680" y="1828800"/>
            <a:ext cx="182880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Team Advisors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638680" y="1828800"/>
            <a:ext cx="182880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58280" y="3103920"/>
            <a:ext cx="2685240" cy="71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champions of Xcelerator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approve overall approach, budget, etc.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explicit approval of investments over $1MM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657600" y="4038480"/>
            <a:ext cx="182880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Bull Pen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657600" y="4038480"/>
            <a:ext cx="182880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533520" y="4038480"/>
            <a:ext cx="182880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Staff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7464600" y="1963800"/>
            <a:ext cx="1602720" cy="88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champions of business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advise team on strategy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and execution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 – 2 hrs / week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6095880" y="4038480"/>
            <a:ext cx="182880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6095880" y="4038480"/>
            <a:ext cx="182880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Team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6097320" y="4294800"/>
            <a:ext cx="157968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(Full-time commitment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internal or external hires)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33520" y="4038480"/>
            <a:ext cx="1828800" cy="10670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228600" y="5410080"/>
            <a:ext cx="91440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92480" y="5137560"/>
            <a:ext cx="2109240" cy="88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source &amp; develop ideas &amp; people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seed-funding decisions &lt; $1MM;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recommendations &gt; $1MM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guide / manage business teams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553560" y="4865040"/>
            <a:ext cx="2564280" cy="147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find business team to join 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return to a BU job (2 weeks)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assist pre-seed ideas, business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teams &amp; staff efforts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some “entrepreneur in residence”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types may be sponsored for longer stays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after 2 weeks – go to redeployment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136920" y="5313960"/>
            <a:ext cx="2601000" cy="71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create &amp; grow the business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ultimately responsible for success / failure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manage seed funding budget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2971800" y="1828800"/>
            <a:ext cx="0" cy="1522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4572000" y="1828800"/>
            <a:ext cx="0" cy="1295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572000" y="36576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352680" y="2438280"/>
            <a:ext cx="1219320" cy="0"/>
          </a:xfrm>
          <a:prstGeom prst="line">
            <a:avLst/>
          </a:prstGeom>
          <a:ln w="9360">
            <a:solidFill>
              <a:srgbClr val="000000"/>
            </a:solidFill>
            <a:prstDash val="lg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6248520" y="48006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6400800" y="50292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6248520" y="5029200"/>
            <a:ext cx="19047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6400800" y="5257800"/>
            <a:ext cx="1981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8153280" y="4191120"/>
            <a:ext cx="0" cy="838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7923240" y="4189320"/>
            <a:ext cx="228600" cy="1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720" bIns="-45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8153280" y="4341960"/>
            <a:ext cx="22860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8381880" y="434340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1447920" y="3886200"/>
            <a:ext cx="5181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447920" y="38862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6629400" y="38862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7010280" y="2590920"/>
            <a:ext cx="0" cy="1447560"/>
          </a:xfrm>
          <a:prstGeom prst="line">
            <a:avLst/>
          </a:prstGeom>
          <a:ln w="9360">
            <a:solidFill>
              <a:srgbClr val="000000"/>
            </a:solidFill>
            <a:prstDash val="lg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 - Organization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96C5D09-C24D-40E1-A05D-5E7E94EBF4B8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"/>
          <p:cNvSpPr/>
          <p:nvPr/>
        </p:nvSpPr>
        <p:spPr>
          <a:xfrm>
            <a:off x="838080" y="990720"/>
            <a:ext cx="7543800" cy="111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2002 Budget*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FTEs**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Staff &amp; Retained Bull Pen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5MM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~ 9 – 12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Teams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$15MM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~ 30 – 50 on 5 – 7 concurrent teams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$20MM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~ 40 – 60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914400" y="2286000"/>
            <a:ext cx="3733920" cy="166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Performance Metrics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Successful graduations receiving growth funding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ROI (total expenditures vs. est. value at spin-out)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Internal perception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4724280" y="2286000"/>
            <a:ext cx="3810240" cy="376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r>
              <a:rPr b="1" lang="en-US" sz="1200" strike="noStrike" u="sng" baseline="30000">
                <a:solidFill>
                  <a:srgbClr val="000000"/>
                </a:solidFill>
                <a:effectLst/>
                <a:uFillTx/>
                <a:latin typeface="Arial"/>
              </a:rPr>
              <a:t>st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year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 – 2 (from 10-15 six mo. &amp; older attempts)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30-40% on 6 mo. &amp; older investments over entire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Xcelerator budget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“positive buzz” (e.g., attracting best &amp; brightest;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positive feedback from participants)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 – 3 years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1-2 businesses that are part of the “growth story”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3-5 years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2-4 businesses worth $2-5 billion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609480" y="6131520"/>
            <a:ext cx="567540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* does not include funding of ideas beyond 9 months, $3MM level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** costs included in budget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4572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 – Resources &amp; Metrics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38ED4A6-60A6-409C-A2AD-398B44A3ADEC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4572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Agenda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1600200" y="1066680"/>
            <a:ext cx="6705720" cy="563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Rationale for Xcelerator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Talent acquisition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Individual board member commitments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current projects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533520" y="2362320"/>
            <a:ext cx="914400" cy="304560"/>
          </a:xfrm>
          <a:prstGeom prst="rightArrow">
            <a:avLst>
              <a:gd name="adj1" fmla="val 50000"/>
              <a:gd name="adj2" fmla="val 75059"/>
            </a:avLst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121B221-80F6-44B3-A9FB-D2370605B740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-360"/>
            <a:ext cx="86868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Talent acquisition – 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compensation &amp; rating for full-time business team members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85800" y="990720"/>
            <a:ext cx="7848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Status / Outcome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View / Policy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3429000" y="1219320"/>
            <a:ext cx="236232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Base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3 rating/bonus with higher 4 – 5 risk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6172200" y="1219320"/>
            <a:ext cx="2286000" cy="71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Base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3 rating/bonus unless extreme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Sign-on options (new hires only)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3429000" y="1905120"/>
            <a:ext cx="2286000" cy="63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Base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3 rating/bonus with 1 – 2 possible,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but not likely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6172200" y="1905120"/>
            <a:ext cx="2590920" cy="148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Base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 – 2 rating/bonus unless extreme issues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Success bonus paid upon “graduation”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5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 yr base in cash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5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 yr base in LTIP (full vest if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involuntary termination)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5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6 mo severance if involuntary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termination within 1 yr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3505320" y="3352680"/>
            <a:ext cx="1981080" cy="109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Lose partial year bonus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Lose unvested options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90 days to exercise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Signing bonus &amp;  moving cost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pay-back penalties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6172200" y="3352680"/>
            <a:ext cx="2743200" cy="11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Pro-rate bonus @ target (average)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Continued vesting while in Newco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 year to exercise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Signing &amp; moving forgiven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(this is similar to involuntary package today)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3505680" y="4632480"/>
            <a:ext cx="217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3 rating/bonus with higher 4-5 risk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6172200" y="4632480"/>
            <a:ext cx="2819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3 rating/bonus unless extreme (like new hire)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3581280" y="5013360"/>
            <a:ext cx="1752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(Start-over)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6248520" y="5013360"/>
            <a:ext cx="1752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(Start-over)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3505320" y="5394240"/>
            <a:ext cx="2438280" cy="63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45-day redeployment (if eligible)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severance pay of 2 weeks’ pay/yr of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service + 2 weeks’ pay/$10K of base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6172200" y="5394240"/>
            <a:ext cx="2438280" cy="78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45-day redeployment less ½ day for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each day spent seeking funding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Greater of 6 mo severance of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involuntary package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3505320" y="1905120"/>
            <a:ext cx="53337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380880" y="1295280"/>
            <a:ext cx="236232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762120" y="4952880"/>
            <a:ext cx="2057400" cy="304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838080" y="5334120"/>
            <a:ext cx="1905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Severance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838080" y="4952880"/>
            <a:ext cx="1981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team hire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762120" y="4572000"/>
            <a:ext cx="2057400" cy="304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838080" y="4572000"/>
            <a:ext cx="1981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unit hire / return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457200" y="1447920"/>
            <a:ext cx="2286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Join business under development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762120" y="2286000"/>
            <a:ext cx="152388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838080" y="2286000"/>
            <a:ext cx="1600200" cy="71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“Graduate”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Max 1 year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to go / no-go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457200" y="3200400"/>
            <a:ext cx="2057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Funding Stops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762120" y="3505320"/>
            <a:ext cx="175248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838080" y="3581280"/>
            <a:ext cx="16765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Secure outside funding within 90 days &amp; go with Newco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457200" y="4267080"/>
            <a:ext cx="1981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Bull pen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6248520" y="1219320"/>
            <a:ext cx="2590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3505320" y="4952880"/>
            <a:ext cx="53337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3505320" y="4572000"/>
            <a:ext cx="53337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3505320" y="3352680"/>
            <a:ext cx="53337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3505320" y="5334120"/>
            <a:ext cx="53337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533520" y="1905120"/>
            <a:ext cx="0" cy="1295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533520" y="26668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533520" y="350532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533520" y="388620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533520" y="47242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762120" y="5334120"/>
            <a:ext cx="2057400" cy="3045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533520" y="510552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533520" y="548640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533520" y="457200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3505320" y="1219320"/>
            <a:ext cx="2590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762120" y="1219320"/>
            <a:ext cx="2590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FA90C2C-C9C2-4043-BCD1-BE952F0D076D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2001-09-05T16:06:33Z</dcterms:created>
  <dc:creator>Anita Llamas-Granado</dc:creator>
  <dc:description/>
  <dc:language>en-US</dc:language>
  <cp:lastModifiedBy>Anita Llamas-Granado</cp:lastModifiedBy>
  <dcterms:modified xsi:type="dcterms:W3CDTF">2001-09-07T17:45:48Z</dcterms:modified>
  <cp:revision>26</cp:revision>
  <dc:subject/>
  <dc:title>Advisory Board Meeting</dc:title>
</cp:coreProperties>
</file>