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8E04B7-A086-4792-A010-622736C402F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C094E2-E3DC-40DA-882A-6FFD8A58003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24675E-A9E4-4BC7-BA1D-C40509DC91F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AF9250-AFF5-4CA4-9D7E-013FDA79B7D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077F32-0344-4FF1-8E75-76496CAFBA7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Advisory Board Meeting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10,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523880" y="990720"/>
            <a:ext cx="5867640" cy="56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 underway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57200" y="2819520"/>
            <a:ext cx="914400" cy="304560"/>
          </a:xfrm>
          <a:prstGeom prst="rightArrow">
            <a:avLst>
              <a:gd name="adj1" fmla="val 50000"/>
              <a:gd name="adj2" fmla="val 75059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606E06-46D3-4DE7-8E71-87A0031B837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380880" y="838080"/>
            <a:ext cx="8382240" cy="575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Agreement on charter, approach, metrics &amp; funding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Recruiting help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each name at least 1 Director or VP from own area as candidate for core 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(I’ll have an explicit recruiting conversation with each one and have your support if they wish 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move.)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recruiting meetings with business team candidates as appropriate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PRC support of supervisors that support business team tours of duty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assistance placing members of business teams which “fail well” previously rated 3+ back in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Communicate support of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formal (e.g., brown-bag lunch participation; invitation to present at staff meetings)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informal (e.g., hallway talk, staffing discussions, evaluations)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Attend at least 5 of 6 advisory board meetings in next 12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 a mentor to at least 1 team in next year – 30 minutes / week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Apolitical position in organization that communicates senior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20973E-C552-44F5-BD5F-1B67D0A513F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600200" y="990720"/>
            <a:ext cx="5715000" cy="56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520" y="3352680"/>
            <a:ext cx="914400" cy="304920"/>
          </a:xfrm>
          <a:prstGeom prst="rightArrow">
            <a:avLst>
              <a:gd name="adj1" fmla="val 50000"/>
              <a:gd name="adj2" fmla="val 74970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89D4C1-1964-46EC-849D-66E5DDD76F4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Projects – Xtransco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905120" y="914400"/>
            <a:ext cx="7238880" cy="144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units which allow nation’s 4.2MM tractor trailers to receive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HVAC &amp; power rather than idling overnight, saving as much as $10 –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20/night in avoided fuel and maintenance.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May also offer opportunity to avoid use of inefficient diesel powered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refrigeration units while parked, and to capture pollution credits.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905120" y="2486160"/>
            <a:ext cx="662940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Appeal of value proposition to truck owners, especially large fleets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Portion of value which will be claimed by truck stops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Unit installation and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905120" y="3505320"/>
            <a:ext cx="487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$500K for 08/20/01 – 10/31/01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905120" y="3886200"/>
            <a:ext cx="7238880" cy="133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Jon Adler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Origination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Hamd Alkhayat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Origination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Melanie King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Heriberto Murillo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Manager, Origination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Phelan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Director, Corp. Dev.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905120" y="5334120"/>
            <a:ext cx="7086600" cy="95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Principal Investments,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J. Miller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Freight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Wurzel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52280" y="9144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52280" y="24382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52280" y="3505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funding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2280" y="38862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52280" y="53341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553080" y="4114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981080" y="4114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09880" y="411480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09880" y="55627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981080" y="55627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52280" y="6400800"/>
            <a:ext cx="7848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Note: team is larger than ideally wish for this stage – a result of the existing staff work-out.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406C94-C8CF-4271-9870-937A6C34EA6C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Projects – Private 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905120" y="990720"/>
            <a:ext cx="6933960" cy="90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market for limited partner interest’s in general partnerships.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Considering initial entry into oil &amp; gas funds (~ $10 – 20BB) with eventual entry into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venture capital / LBO funds (~ $1 Trillion+)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905120" y="2174760"/>
            <a:ext cx="693396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Appeal of liquid market to LPs and their willingness to fund and support effort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GP views &amp; ability to resist LP desire to create market.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Investment, timing &amp; partners likely required to begin market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905120" y="3352680"/>
            <a:ext cx="487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$100K for 08/20/01 – 09/30/01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905120" y="3962520"/>
            <a:ext cx="6933960" cy="71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Previous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Ford Cooper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Director, Corp. Dev.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 Poulson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05120" y="4952880"/>
            <a:ext cx="7010280" cy="92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Principal Investments,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Financial Officer,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Billy Lemmons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Analyst / Associate Program, Enron 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52280" y="9586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52280" y="21780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52280" y="33526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funding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52280" y="396252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52280" y="495288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553080" y="4191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809880" y="4191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981080" y="4191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809880" y="51814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981080" y="518148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2BB672-3851-41A3-BFDE-F15B0AA5401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600200" y="990720"/>
            <a:ext cx="5715000" cy="563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33520" y="3886200"/>
            <a:ext cx="914400" cy="304920"/>
          </a:xfrm>
          <a:prstGeom prst="rightArrow">
            <a:avLst>
              <a:gd name="adj1" fmla="val 50000"/>
              <a:gd name="adj2" fmla="val 74970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9154DD-A278-4262-A8F3-19418FC2C85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(starter list)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Distributed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Specialized insurance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“warranties” for sale with industrial / consumer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management software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9BBAE6-5EA1-4612-8ED8-5E1167B91282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5800" y="2819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Appendix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457200" y="4861080"/>
            <a:ext cx="8305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R. Brown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248520" y="4495680"/>
            <a:ext cx="236196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57200" y="1738440"/>
            <a:ext cx="8153280" cy="210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Risk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Accounting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General Counsel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Donahue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Financial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 Glisan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 &amp; Treasurer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 &amp; Chief of Staff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Vice President, Investor Relations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57200" y="3864600"/>
            <a:ext cx="769608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Delainey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Janet Dietrich*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Leff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Muller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57200" y="986400"/>
            <a:ext cx="7543800" cy="7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Lavorato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Louise Kitchen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Americas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Xcelerator Conversations to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57200" y="5334120"/>
            <a:ext cx="7924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MARKETS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McConnell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Shankman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57200" y="5851440"/>
            <a:ext cx="830592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INDUSTRIAL MARKETS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Ray Bowen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McMahon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scheduled discussion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AB6EDB-D36E-4336-B969-5EBB2D20865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"/>
          <p:cNvSpPr/>
          <p:nvPr/>
        </p:nvSpPr>
        <p:spPr>
          <a:xfrm>
            <a:off x="457200" y="1522800"/>
            <a:ext cx="7848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 SERVICES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57200" y="2590920"/>
            <a:ext cx="8229600" cy="372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STAFF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Arnold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Financial Gas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Bartlett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E-Commerce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Belden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West Power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Accounting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Detmering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Corporate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Principle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Patrick Hickey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Principle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 Kaminski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Research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Kuykendall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Principle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Billy Lemmons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Analyst/Associate Program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Lowe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Origination / Enterprise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McClellan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Director,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Presto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East Power Management Book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Hunter Shively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President, Mid-West Gas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Tholan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Market Intelligence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Wadlington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Director, Global Corporate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57200" y="988200"/>
            <a:ext cx="784872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NAME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TITLE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Piper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6840" y="1824480"/>
            <a:ext cx="783216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Chief Executive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Hughes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Operating Officer, Enron Asia Pacific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Chief Operating Officer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Xcelerator Conversations to Date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FDBC3B-6433-4D8D-9856-C6E765BCAD72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990360"/>
            <a:ext cx="8229600" cy="5638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for investigation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BDD5FB-3F96-4AD7-882D-B84269DA19F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295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should actively pursue growth opportunities outside, but related to, the existing core business.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adjacent growth opportunities should be pursued in a centralized group.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the dedicated resources and attention necessary to attract &amp; develop promising ideas &amp; people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the opportunity to create disciplined “seed funding” environment with clear visibility and accountability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F0D572-F404-4753-BF67-C2D1D70BB7E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– Charter &amp; Criteria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6840" y="129528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Charter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businesses for Enron adjacent to its existing core businesses.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Criteria for ideas under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achieve $500MM market capitalization within 3 – 5 years (meaningful to Enron)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to fit within expanded Enron corporate portfolio, but outside of existing core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(“a different business model”)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Enron skills, customers, ability to be customer/supplier, market insights,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Able to attract full-time team from inside or outside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EEAE96-7F81-45F2-B724-50FA92F8081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457200" y="1096920"/>
            <a:ext cx="1828800" cy="406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Idea 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Internal Ideas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solicited from senior leadership &amp; employees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Target Areas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prospecting by staff with businesses, corp. development &amp; principal investments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Outside Ideas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solicited from venture community, entrepreneurs, corporate partners, etc.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86000" y="1096920"/>
            <a:ext cx="205740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“Pre-Seed Development”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– 200 /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72000" y="1096920"/>
            <a:ext cx="182880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“Seed Development”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– 15 /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781680" y="1096920"/>
            <a:ext cx="1067040" cy="50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“Graduate”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– 2 / yr.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362320" y="175248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62320" y="5334120"/>
            <a:ext cx="6400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0 - 3 mo.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4 - 6 mo.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7 - 9 mo.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10 - 12 mo.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Cumulative Funding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$1MM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$2.5MM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$5MM (not in budget)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FTE’s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– 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– 15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– 25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– 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438280" y="26668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Screen Ideas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38280" y="3200400"/>
            <a:ext cx="13716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Initial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of idea &amp;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572000" y="2879640"/>
            <a:ext cx="220968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Multiple seed stages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(each 1 – 4 months) with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follow-on contingent upon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success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934320" y="2971800"/>
            <a:ext cx="12952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Spin into BU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stand-alone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114800" y="17524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Seed-Funding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77120" y="2270160"/>
            <a:ext cx="20574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Growth-Funding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$5MM Round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$8 – 10MM Total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0800000">
            <a:off x="4192560" y="1979280"/>
            <a:ext cx="301680" cy="228600"/>
          </a:xfrm>
          <a:prstGeom prst="triangle">
            <a:avLst>
              <a:gd name="adj" fmla="val 5336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0800000">
            <a:off x="6627960" y="2512800"/>
            <a:ext cx="304560" cy="228600"/>
          </a:xfrm>
          <a:prstGeom prst="triangle">
            <a:avLst>
              <a:gd name="adj" fmla="val 53366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62320" y="3581280"/>
            <a:ext cx="6172200" cy="1371600"/>
          </a:xfrm>
          <a:custGeom>
            <a:avLst/>
            <a:gdLst/>
            <a:ahLst/>
            <a:rect l="l" t="t" r="r" b="b"/>
            <a:pathLst>
              <a:path w="3888" h="688">
                <a:moveTo>
                  <a:pt x="0" y="688"/>
                </a:moveTo>
                <a:cubicBezTo>
                  <a:pt x="492" y="456"/>
                  <a:pt x="984" y="224"/>
                  <a:pt x="1632" y="112"/>
                </a:cubicBezTo>
                <a:cubicBezTo>
                  <a:pt x="2280" y="0"/>
                  <a:pt x="3512" y="32"/>
                  <a:pt x="3888" y="1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62320" y="1752480"/>
            <a:ext cx="6172200" cy="1270080"/>
          </a:xfrm>
          <a:custGeom>
            <a:avLst/>
            <a:gdLst/>
            <a:ahLst/>
            <a:rect l="l" t="t" r="r" b="b"/>
            <a:pathLst>
              <a:path w="3792" h="800">
                <a:moveTo>
                  <a:pt x="0" y="0"/>
                </a:moveTo>
                <a:cubicBezTo>
                  <a:pt x="476" y="272"/>
                  <a:pt x="952" y="544"/>
                  <a:pt x="1584" y="672"/>
                </a:cubicBezTo>
                <a:cubicBezTo>
                  <a:pt x="2216" y="800"/>
                  <a:pt x="3424" y="752"/>
                  <a:pt x="3792" y="768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343400" y="2209680"/>
            <a:ext cx="0" cy="21337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781680" y="2743200"/>
            <a:ext cx="0" cy="16002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2362320" y="4343400"/>
            <a:ext cx="1981080" cy="99072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81680" y="4343400"/>
            <a:ext cx="1981440" cy="990720"/>
          </a:xfrm>
          <a:prstGeom prst="line">
            <a:avLst/>
          </a:prstGeom>
          <a:ln w="1260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362320" y="5334120"/>
            <a:ext cx="6400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“Typical” Early-Stage Trajectory (one company)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362320" y="5334120"/>
            <a:ext cx="64008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808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– Typical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3F7FF2-E73A-473D-A0C0-FC05D822867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3657600" y="838080"/>
            <a:ext cx="18288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657600" y="8380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2133720"/>
            <a:ext cx="2971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Dave Delainey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Kenneth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Donahue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Garland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57200" y="1828800"/>
            <a:ext cx="28954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Advisory Board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657600" y="1143000"/>
            <a:ext cx="20574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Kenneth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05320" y="1981080"/>
            <a:ext cx="281916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57600" y="31240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VP, Xcelerator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09480" y="3276720"/>
            <a:ext cx="221004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62120" y="3276720"/>
            <a:ext cx="259056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85800" y="3124080"/>
            <a:ext cx="2666880" cy="10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21480" y="1900800"/>
            <a:ext cx="1593720" cy="7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– 3 VP / MD Advocates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Advisors  to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4093200"/>
            <a:ext cx="182880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 directors/VPs)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 – 2 managers)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 associates/analysts)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57600" y="4094640"/>
            <a:ext cx="18288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(Former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Members)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7200" y="1828800"/>
            <a:ext cx="2895480" cy="1219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657600" y="3182040"/>
            <a:ext cx="1447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Heath Schiesser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657600" y="3124080"/>
            <a:ext cx="182880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638680" y="182880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Advisors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638680" y="182880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8280" y="3103920"/>
            <a:ext cx="268524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champions of Xcelerator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approve overall approach, budget, etc.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explicit approval of investments over $1MM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657600" y="40384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 Pen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657600" y="403848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33520" y="40384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64600" y="1963800"/>
            <a:ext cx="1602720" cy="88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champions of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advise team on strategy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and execution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– 2 hrs /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095880" y="403848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095880" y="4038480"/>
            <a:ext cx="18288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097320" y="4294800"/>
            <a:ext cx="15796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(Full-time 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or external hires)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3520" y="4038480"/>
            <a:ext cx="1828800" cy="10670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8600" y="5410080"/>
            <a:ext cx="914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2480" y="5137560"/>
            <a:ext cx="2109240" cy="88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source &amp; develop ideas &amp; people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seed-funding decisions &lt; $1MM;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recommendations &gt; $1MM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guide / manage business teams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53560" y="4865040"/>
            <a:ext cx="2564280" cy="14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find business team to join 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return to a BU job (2 weeks)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assist pre-seed ideas,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teams &amp; staff efforts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some “entrepreneur in residence”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types may be sponsored for longer stays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after 2 weeks – go to 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136920" y="5313960"/>
            <a:ext cx="26010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create &amp; grow the business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ultimately responsible for success / failure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 seed funding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971800" y="1828800"/>
            <a:ext cx="0" cy="152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72000" y="182880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57200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352680" y="243828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248520" y="4800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00800" y="5029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48520" y="5029200"/>
            <a:ext cx="1904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400800" y="52578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8153280" y="4191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923240" y="4189320"/>
            <a:ext cx="228600" cy="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8153280" y="4341960"/>
            <a:ext cx="2286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381880" y="43434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447920" y="3886200"/>
            <a:ext cx="5181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44792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629400" y="388620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010280" y="25909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-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06D715-9320-4F48-B035-3A02B7B00E6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838080" y="990720"/>
            <a:ext cx="75438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 Budget*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FTEs**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 &amp; Retained Bull Pen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5MM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9 – 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Teams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$15MM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~ 30 – 50 on 5 – 7 concurrent teams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$20MM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40 – 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4400" y="2286000"/>
            <a:ext cx="373392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Performance Metrics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Successful graduations receiving growth funding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ROI (total expenditures vs. est. value at spin-out)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Internal perception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724280" y="2286000"/>
            <a:ext cx="3810240" cy="37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200" strike="noStrike" u="sng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– 2 (from 10-15 six mo. &amp; older attempts)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30-40% on 6 mo. &amp; older investments over entire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Xcelerator budget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“positive buzz” (e.g., attracting best &amp; brightest;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positive feedback from participants)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 – 3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1-2 businesses that are part of the “growth story”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3-5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2-4 businesses worth $2-5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09480" y="6131520"/>
            <a:ext cx="56754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* does not include funding of ideas beyond 9 months, $3MM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 costs included in budget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– Resources &amp; Metrics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89CD43-0498-48CE-8231-DE7E2C69D25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Agenda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600200" y="1066680"/>
            <a:ext cx="6705720" cy="56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Rationale for Xcelerator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board member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current projects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812880" indent="-812880">
              <a:lnSpc>
                <a:spcPct val="2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romanU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33520" y="2362320"/>
            <a:ext cx="914400" cy="304560"/>
          </a:xfrm>
          <a:prstGeom prst="rightArrow">
            <a:avLst>
              <a:gd name="adj1" fmla="val 50000"/>
              <a:gd name="adj2" fmla="val 75059"/>
            </a:avLst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2CED7F-3787-4D69-9DE4-62F5FAB9D7E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-36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 acquisition –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 &amp; rating for full-time business team members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85800" y="990720"/>
            <a:ext cx="7848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 / Outcome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View / Policy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429000" y="1219320"/>
            <a:ext cx="23623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with higher 4 – 5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172200" y="1219320"/>
            <a:ext cx="22860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unless extreme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Sign-on options (new hires only)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9000" y="1905120"/>
            <a:ext cx="2286000" cy="6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with 1 – 2 possible,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but not likely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172200" y="1905120"/>
            <a:ext cx="2590920" cy="14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– 2 rating/bonus unless extreme issues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Success bonus paid upon “graduation”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yr base in cash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yr base in LTIP (full vest if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involuntary termination)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 mo severance if involuntary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termination within 1 yr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505320" y="3352680"/>
            <a:ext cx="198108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Lose partial year bonus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Lose unvested options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90 days to exercise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Signing bonus &amp;  moving cost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pay-back penalties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172200" y="3352680"/>
            <a:ext cx="2743200" cy="11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Pro-rate bonus @ target (average)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Continued vesting while in Newco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 year to exercise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Signing &amp; moving forgiven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(this is similar to involuntary package today)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505680" y="4632480"/>
            <a:ext cx="217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with higher 4-5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172200" y="4632480"/>
            <a:ext cx="281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 rating/bonus unless extreme (like new hire)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81280" y="5013360"/>
            <a:ext cx="175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(Start-over)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5013360"/>
            <a:ext cx="175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(Start-over)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05320" y="5394240"/>
            <a:ext cx="2438280" cy="63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45-day redeployment (if eligible)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severance pay of 2 weeks’ pay/yr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service + 2 weeks’ pay/$10K of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172200" y="5394240"/>
            <a:ext cx="2438280" cy="78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45-day redeployment less ½ day for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each day spent seeking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Greater of 6 mo severance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involuntary package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505320" y="190512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80880" y="1295280"/>
            <a:ext cx="23623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62120" y="4952880"/>
            <a:ext cx="20574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838080" y="5334120"/>
            <a:ext cx="1905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38080" y="4952880"/>
            <a:ext cx="198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team hire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62120" y="4572000"/>
            <a:ext cx="2057400" cy="304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38080" y="4572000"/>
            <a:ext cx="1981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hire / return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" y="1447920"/>
            <a:ext cx="2286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 business under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62120" y="2286000"/>
            <a:ext cx="152388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080" y="2286000"/>
            <a:ext cx="160020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“Graduate”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Max 1 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to go / no-go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57200" y="3200400"/>
            <a:ext cx="2057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Stops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2120" y="3505320"/>
            <a:ext cx="175248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838080" y="3581280"/>
            <a:ext cx="16765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Secure outside funding within 90 days &amp; go with Newco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7200" y="4267080"/>
            <a:ext cx="1981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 pen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248520" y="121932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505320" y="495288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3505320" y="457200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3505320" y="335268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505320" y="5334120"/>
            <a:ext cx="5333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33520" y="19051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3520" y="26668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33520" y="35053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33520" y="3886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33520" y="4724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62120" y="5334120"/>
            <a:ext cx="2057400" cy="304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33520" y="5105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33520" y="5486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33520" y="45720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505320" y="121932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62120" y="1219320"/>
            <a:ext cx="2590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4F44E9-B174-4E2C-816D-E6DF2218B7A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2001-09-05T16:06:33Z</dcterms:created>
  <dc:creator>Anita Llamas-Granado</dc:creator>
  <dc:description/>
  <dc:language>en-US</dc:language>
  <cp:lastModifiedBy>Alhamd Alkhayat</cp:lastModifiedBy>
  <dcterms:modified xsi:type="dcterms:W3CDTF">2001-10-08T13:04:01Z</dcterms:modified>
  <cp:revision>26</cp:revision>
  <dc:subject/>
  <dc:title>Advisory Board Meeting</dc:title>
</cp:coreProperties>
</file>