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_rels/presentation.xml.rels" ContentType="application/vnd.openxmlformats-package.relationships+xml"/>
  <Override PartName="/ppt/media/image1.jpeg" ContentType="image/jpeg"/>
  <Override PartName="/ppt/media/image6.png" ContentType="image/png"/>
  <Override PartName="/ppt/media/image2.wmf" ContentType="image/x-wmf"/>
  <Override PartName="/ppt/media/image3.png" ContentType="image/png"/>
  <Override PartName="/ppt/media/image4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9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/>
  <p:notesSz cx="6664325" cy="98313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4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wmf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-9360" y="-19080"/>
            <a:ext cx="1371600" cy="5902200"/>
          </a:xfrm>
          <a:custGeom>
            <a:avLst/>
            <a:gdLst/>
            <a:ahLst/>
            <a:rect l="l" t="t" r="r" b="b"/>
            <a:pathLst>
              <a:path w="787" h="3735">
                <a:moveTo>
                  <a:pt x="779" y="0"/>
                </a:moveTo>
                <a:lnTo>
                  <a:pt x="0" y="3"/>
                </a:lnTo>
                <a:lnTo>
                  <a:pt x="8" y="3727"/>
                </a:lnTo>
                <a:cubicBezTo>
                  <a:pt x="8" y="3727"/>
                  <a:pt x="262" y="3727"/>
                  <a:pt x="516" y="3727"/>
                </a:cubicBezTo>
                <a:cubicBezTo>
                  <a:pt x="516" y="3727"/>
                  <a:pt x="708" y="3735"/>
                  <a:pt x="784" y="3535"/>
                </a:cubicBezTo>
                <a:cubicBezTo>
                  <a:pt x="776" y="1769"/>
                  <a:pt x="787" y="750"/>
                  <a:pt x="787" y="17"/>
                </a:cubicBezTo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" name=""/>
          <p:cNvGraphicFramePr/>
          <p:nvPr/>
        </p:nvGraphicFramePr>
        <p:xfrm>
          <a:off x="8520120" y="6232680"/>
          <a:ext cx="587520" cy="5871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8520120" y="6232680"/>
                    <a:ext cx="587520" cy="587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" name=""/>
          <p:cNvGraphicFramePr/>
          <p:nvPr/>
        </p:nvGraphicFramePr>
        <p:xfrm>
          <a:off x="28440" y="6451560"/>
          <a:ext cx="1246320" cy="2635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4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28440" y="6451560"/>
                    <a:ext cx="1246320" cy="263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" name=""/>
          <p:cNvSpPr/>
          <p:nvPr/>
        </p:nvSpPr>
        <p:spPr>
          <a:xfrm>
            <a:off x="0" y="6491160"/>
            <a:ext cx="109224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House cover- </a:t>
            </a:r>
            <a:fld id="{ECC90F21-9A29-4B1D-A8CD-27E4794AAD98}" type="slidenum">
              <a:rPr b="0" lang="en-GB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780920" y="142920"/>
            <a:ext cx="7086600" cy="838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780920" y="1390680"/>
            <a:ext cx="70866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3e3e6b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3e3e6b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99"/>
              </a:spcBef>
              <a:buClr>
                <a:srgbClr val="3e3e6b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"/>
          <p:cNvSpPr/>
          <p:nvPr/>
        </p:nvSpPr>
        <p:spPr>
          <a:xfrm>
            <a:off x="52560" y="106200"/>
            <a:ext cx="1379520" cy="546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t">
            <a:spAutoFit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DRAFT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DRAFT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DRAFT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DRAFT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DRAFT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DRAFT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DRAFT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DRAFT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DRAFT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DRAFT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-9360" y="-19080"/>
            <a:ext cx="1371600" cy="5902200"/>
          </a:xfrm>
          <a:custGeom>
            <a:avLst/>
            <a:gdLst/>
            <a:ahLst/>
            <a:rect l="l" t="t" r="r" b="b"/>
            <a:pathLst>
              <a:path w="787" h="3735">
                <a:moveTo>
                  <a:pt x="779" y="0"/>
                </a:moveTo>
                <a:lnTo>
                  <a:pt x="0" y="3"/>
                </a:lnTo>
                <a:lnTo>
                  <a:pt x="8" y="3727"/>
                </a:lnTo>
                <a:cubicBezTo>
                  <a:pt x="8" y="3727"/>
                  <a:pt x="262" y="3727"/>
                  <a:pt x="516" y="3727"/>
                </a:cubicBezTo>
                <a:cubicBezTo>
                  <a:pt x="516" y="3727"/>
                  <a:pt x="708" y="3735"/>
                  <a:pt x="784" y="3535"/>
                </a:cubicBezTo>
                <a:cubicBezTo>
                  <a:pt x="776" y="1769"/>
                  <a:pt x="787" y="750"/>
                  <a:pt x="787" y="17"/>
                </a:cubicBezTo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" name=""/>
          <p:cNvGraphicFramePr/>
          <p:nvPr/>
        </p:nvGraphicFramePr>
        <p:xfrm>
          <a:off x="8520120" y="6232680"/>
          <a:ext cx="587520" cy="5871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0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8520120" y="6232680"/>
                    <a:ext cx="587520" cy="587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" name=""/>
          <p:cNvGraphicFramePr/>
          <p:nvPr/>
        </p:nvGraphicFramePr>
        <p:xfrm>
          <a:off x="28440" y="6451560"/>
          <a:ext cx="1246320" cy="2635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28440" y="6451560"/>
                    <a:ext cx="1246320" cy="263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" name=""/>
          <p:cNvSpPr/>
          <p:nvPr/>
        </p:nvSpPr>
        <p:spPr>
          <a:xfrm>
            <a:off x="0" y="6491160"/>
            <a:ext cx="109224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House cover- </a:t>
            </a:r>
            <a:fld id="{25F3DB20-035A-4430-AA96-A89E99046498}" type="slidenum">
              <a:rPr b="0" lang="en-GB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780920" y="142920"/>
            <a:ext cx="7086600" cy="838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780920" y="1390680"/>
            <a:ext cx="70866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3e3e6b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3e3e6b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99"/>
              </a:spcBef>
              <a:buClr>
                <a:srgbClr val="3e3e6b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"/>
          <p:cNvSpPr/>
          <p:nvPr/>
        </p:nvSpPr>
        <p:spPr>
          <a:xfrm>
            <a:off x="52560" y="106200"/>
            <a:ext cx="1379520" cy="546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t">
            <a:spAutoFit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DRAFT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DRAFT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DRAFT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DRAFT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DRAFT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DRAFT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DRAFT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DRAFT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DRAFT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DRAFT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"/>
          <p:cNvGraphicFramePr/>
          <p:nvPr/>
        </p:nvGraphicFramePr>
        <p:xfrm>
          <a:off x="0" y="0"/>
          <a:ext cx="8305920" cy="6864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0"/>
                    <a:ext cx="8305920" cy="6864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" name=""/>
          <p:cNvGraphicFramePr/>
          <p:nvPr/>
        </p:nvGraphicFramePr>
        <p:xfrm>
          <a:off x="8496360" y="6219720"/>
          <a:ext cx="587160" cy="58752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8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8496360" y="6219720"/>
                    <a:ext cx="587160" cy="587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0" y="2071440"/>
            <a:ext cx="830592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457200" indent="0"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algn="ctr">
              <a:spcBef>
                <a:spcPts val="451"/>
              </a:spcBef>
              <a:buClr>
                <a:srgbClr val="3e3e6b"/>
              </a:buClr>
              <a:buFont typeface="Arial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algn="ctr">
              <a:spcBef>
                <a:spcPts val="451"/>
              </a:spcBef>
              <a:buClr>
                <a:srgbClr val="3e3e6b"/>
              </a:buClr>
              <a:buFont typeface="Arial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828800" algn="ctr">
              <a:spcBef>
                <a:spcPts val="451"/>
              </a:spcBef>
              <a:buClr>
                <a:srgbClr val="3e3e6b"/>
              </a:buClr>
              <a:buFont typeface="Arial"/>
              <a:buChar char="•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828800"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828800"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9.wmf"/><Relationship Id="rId3" Type="http://schemas.openxmlformats.org/officeDocument/2006/relationships/image" Target="../media/image9.wmf"/><Relationship Id="rId4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0" y="2071440"/>
            <a:ext cx="830592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Metals – AS/400 Technology Transfer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990360" y="3886200"/>
            <a:ext cx="6872040" cy="17524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Project Initiation February 2001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Steve Whitaker, Change Management Group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Robert Campbell, IT Development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10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4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DRAFT FOR DISCUSSION</a:t>
            </a:r>
            <a:endParaRPr b="1" lang="en-US" sz="4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780920" y="142920"/>
            <a:ext cx="7086600" cy="838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Next Steps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1457280" y="914400"/>
            <a:ext cx="768672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499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should we plan to do in the short term?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Drive the project through the formal approval process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Determine the business priorities and hence functionality to be delivered as part of release 1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E.g. Inventory Management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Confirm the architecture approach and overall scope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a roadmap and programme plan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 roles &amp; responsibilities and make individuals accountable NOW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Set up the project’s framework and establish steering committee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detailed plans for release 1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Communicate the intent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Mobilise the project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99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Deliverables – 15 March 2001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justification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Project justification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Roadmap and programme plan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Detailed Release 1 plan.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99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 should do this?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/>
          </p:nvPr>
        </p:nvSpPr>
        <p:spPr>
          <a:xfrm>
            <a:off x="1456920" y="914400"/>
            <a:ext cx="749772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10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APPENDIX</a:t>
            </a:r>
            <a:endParaRPr b="1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10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Approach and Plan</a:t>
            </a:r>
            <a:endParaRPr b="1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350720" y="0"/>
            <a:ext cx="7792920" cy="838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Approach – Architectural Concept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0" name="Variation%201" descr=""/>
          <p:cNvPicPr/>
          <p:nvPr/>
        </p:nvPicPr>
        <p:blipFill>
          <a:blip r:embed="rId1"/>
          <a:stretch/>
        </p:blipFill>
        <p:spPr>
          <a:xfrm>
            <a:off x="1406520" y="838080"/>
            <a:ext cx="1854360" cy="197028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</p:pic>
      <p:pic>
        <p:nvPicPr>
          <p:cNvPr id="61" name="Variation%203" descr=""/>
          <p:cNvPicPr/>
          <p:nvPr/>
        </p:nvPicPr>
        <p:blipFill>
          <a:blip r:embed="rId2"/>
          <a:stretch/>
        </p:blipFill>
        <p:spPr>
          <a:xfrm>
            <a:off x="5176800" y="836640"/>
            <a:ext cx="1854360" cy="197784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</p:pic>
      <p:sp>
        <p:nvSpPr>
          <p:cNvPr id="62" name=""/>
          <p:cNvSpPr/>
          <p:nvPr/>
        </p:nvSpPr>
        <p:spPr>
          <a:xfrm>
            <a:off x="2728800" y="1808280"/>
            <a:ext cx="497160" cy="174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800" rIns="91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3" name="Variation%202" descr=""/>
          <p:cNvPicPr/>
          <p:nvPr/>
        </p:nvPicPr>
        <p:blipFill>
          <a:blip r:embed="rId3"/>
          <a:stretch/>
        </p:blipFill>
        <p:spPr>
          <a:xfrm>
            <a:off x="3259080" y="828720"/>
            <a:ext cx="1909800" cy="198108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</p:pic>
      <p:sp>
        <p:nvSpPr>
          <p:cNvPr id="64" name=""/>
          <p:cNvSpPr/>
          <p:nvPr/>
        </p:nvSpPr>
        <p:spPr>
          <a:xfrm>
            <a:off x="1327320" y="2841480"/>
            <a:ext cx="1979280" cy="20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95400" indent="-9540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architecture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spcBef>
                <a:spcPts val="201"/>
              </a:spcBef>
              <a:buClr>
                <a:srgbClr val="3e3e6b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AS/400 – “System Isolation”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76200" indent="-90360">
              <a:lnSpc>
                <a:spcPct val="100000"/>
              </a:lnSpc>
              <a:spcBef>
                <a:spcPts val="201"/>
              </a:spcBef>
              <a:buClr>
                <a:srgbClr val="3e3e6b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 boundaries are too wide – it does “everything”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spcBef>
                <a:spcPts val="201"/>
              </a:spcBef>
              <a:buClr>
                <a:srgbClr val="3e3e6b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AS/400 – Shortcomings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76200" indent="-90360">
              <a:lnSpc>
                <a:spcPct val="100000"/>
              </a:lnSpc>
              <a:spcBef>
                <a:spcPts val="201"/>
              </a:spcBef>
              <a:buClr>
                <a:srgbClr val="3e3e6b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Tight coupling of applications and data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76200" indent="-90360">
              <a:lnSpc>
                <a:spcPct val="100000"/>
              </a:lnSpc>
              <a:spcBef>
                <a:spcPts val="201"/>
              </a:spcBef>
              <a:buClr>
                <a:srgbClr val="3e3e6b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 developed by a small development team, suffers from rigid development “style”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76200" indent="-90360">
              <a:lnSpc>
                <a:spcPct val="100000"/>
              </a:lnSpc>
              <a:spcBef>
                <a:spcPts val="201"/>
              </a:spcBef>
              <a:buClr>
                <a:srgbClr val="3e3e6b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Too many operational tasks are handled by developers having to change programs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"/>
          <p:cNvSpPr/>
          <p:nvPr/>
        </p:nvSpPr>
        <p:spPr>
          <a:xfrm>
            <a:off x="3168720" y="2841480"/>
            <a:ext cx="1979640" cy="189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95400" indent="-9540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Parallel execution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spcBef>
                <a:spcPts val="201"/>
              </a:spcBef>
              <a:buClr>
                <a:srgbClr val="3e3e6b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Minimise operational risk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spcBef>
                <a:spcPts val="201"/>
              </a:spcBef>
              <a:buClr>
                <a:srgbClr val="3e3e6b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Build the new architecture in parallel to the current AS/400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spcBef>
                <a:spcPts val="201"/>
              </a:spcBef>
              <a:buClr>
                <a:srgbClr val="3e3e6b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Leverage IT expertise in areas we are good at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spcBef>
                <a:spcPts val="201"/>
              </a:spcBef>
              <a:buClr>
                <a:srgbClr val="3e3e6b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Build on a platform currently supported elsewhere in the business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spcBef>
                <a:spcPts val="201"/>
              </a:spcBef>
              <a:buClr>
                <a:srgbClr val="3e3e6b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Implement Enron minimum IT control standards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spcBef>
                <a:spcPts val="201"/>
              </a:spcBef>
              <a:buClr>
                <a:srgbClr val="3e3e6b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 data real time to an “Enron” type database through a data pipe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spcBef>
                <a:spcPts val="499"/>
              </a:spcBef>
              <a:buClr>
                <a:srgbClr val="3e3e6b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>
            <a:off x="5073480" y="2841480"/>
            <a:ext cx="2084400" cy="19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95400" indent="-9540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Break project up into releases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 separate functional components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76200" indent="-90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Facilitates managing the project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76200" indent="-90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Demonstrate progress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Lose obsolete functionality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Determine what is essential and what is “nice to have”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Don’t switch off any AS/400 functionality until new functionality is proven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Use components developed for other systems where appropriate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7105680" y="2860560"/>
            <a:ext cx="2057400" cy="248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95400" indent="-9540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Replace/ improve current functionality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Build up functionality supported off the AS/400 over time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Revisit and confirm priorities before each new proposed release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Decommission AS/400 processes once new functionality is stable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End-game determined as we get a better understanding of the AS/400 components that remain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76200" indent="-90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Could decide to decommission the whole system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76200" indent="-903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May wish to keep some streamlined functionality e.g. Deal Capture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1444680" y="1123920"/>
            <a:ext cx="1762200" cy="1200240"/>
          </a:xfrm>
          <a:prstGeom prst="rect">
            <a:avLst/>
          </a:prstGeom>
          <a:noFill/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1800" rIns="91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1409040" y="1095480"/>
            <a:ext cx="582120" cy="15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 Boundary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3346560" y="5276880"/>
            <a:ext cx="3641760" cy="0"/>
          </a:xfrm>
          <a:prstGeom prst="line">
            <a:avLst/>
          </a:prstGeom>
          <a:ln w="63360">
            <a:solidFill>
              <a:srgbClr val="000000"/>
            </a:solidFill>
            <a:miter/>
            <a:tailEnd len="sm" type="stealth" w="sm"/>
          </a:ln>
        </p:spPr>
        <p:style>
          <a:lnRef idx="0"/>
          <a:fillRef idx="0"/>
          <a:effectRef idx="0"/>
          <a:fontRef idx="minor"/>
        </p:style>
        <p:txBody>
          <a:bodyPr lIns="91800" rIns="91800" tIns="-45720" bIns="-45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5305320" y="5477040"/>
            <a:ext cx="2457720" cy="0"/>
          </a:xfrm>
          <a:prstGeom prst="line">
            <a:avLst/>
          </a:prstGeom>
          <a:ln w="63360">
            <a:solidFill>
              <a:srgbClr val="000000"/>
            </a:solidFill>
            <a:miter/>
            <a:tailEnd len="sm" type="stealth" w="sm"/>
          </a:ln>
        </p:spPr>
        <p:style>
          <a:lnRef idx="0"/>
          <a:fillRef idx="0"/>
          <a:effectRef idx="0"/>
          <a:fontRef idx="minor"/>
        </p:style>
        <p:txBody>
          <a:bodyPr lIns="91800" rIns="91800" tIns="-45720" bIns="-45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5972040" y="5676840"/>
            <a:ext cx="2457720" cy="0"/>
          </a:xfrm>
          <a:prstGeom prst="line">
            <a:avLst/>
          </a:prstGeom>
          <a:ln w="63360">
            <a:solidFill>
              <a:srgbClr val="000000"/>
            </a:solidFill>
            <a:miter/>
            <a:tailEnd len="sm" type="stealth" w="sm"/>
          </a:ln>
        </p:spPr>
        <p:style>
          <a:lnRef idx="0"/>
          <a:fillRef idx="0"/>
          <a:effectRef idx="0"/>
          <a:fontRef idx="minor"/>
        </p:style>
        <p:txBody>
          <a:bodyPr lIns="91800" rIns="91800" tIns="-45720" bIns="-45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6381720" y="6029280"/>
            <a:ext cx="2657520" cy="0"/>
          </a:xfrm>
          <a:prstGeom prst="line">
            <a:avLst/>
          </a:prstGeom>
          <a:ln w="63360">
            <a:solidFill>
              <a:srgbClr val="000000"/>
            </a:solidFill>
            <a:miter/>
            <a:tailEnd len="sm" type="stealth" w="sm"/>
          </a:ln>
        </p:spPr>
        <p:style>
          <a:lnRef idx="0"/>
          <a:fillRef idx="0"/>
          <a:effectRef idx="0"/>
          <a:fontRef idx="minor"/>
        </p:style>
        <p:txBody>
          <a:bodyPr lIns="91800" rIns="91800" tIns="-45720" bIns="-45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"/>
          <p:cNvSpPr/>
          <p:nvPr/>
        </p:nvSpPr>
        <p:spPr>
          <a:xfrm flipV="1">
            <a:off x="7048440" y="1703520"/>
            <a:ext cx="157320" cy="2880"/>
          </a:xfrm>
          <a:prstGeom prst="line">
            <a:avLst/>
          </a:prstGeom>
          <a:ln w="3168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1800" rIns="91800" tIns="-42840" bIns="-42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"/>
          <p:cNvSpPr/>
          <p:nvPr/>
        </p:nvSpPr>
        <p:spPr>
          <a:xfrm>
            <a:off x="6921360" y="5859360"/>
            <a:ext cx="739800" cy="1800"/>
          </a:xfrm>
          <a:prstGeom prst="line">
            <a:avLst/>
          </a:prstGeom>
          <a:ln w="3168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1800" rIns="91800" tIns="-43920" bIns="-43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"/>
          <p:cNvSpPr/>
          <p:nvPr/>
        </p:nvSpPr>
        <p:spPr>
          <a:xfrm>
            <a:off x="2048040" y="5143680"/>
            <a:ext cx="131436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r"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Release 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4000680" y="5343480"/>
            <a:ext cx="131436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r"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Release 2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4695840" y="5543640"/>
            <a:ext cx="131436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r"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Release 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5095800" y="5896080"/>
            <a:ext cx="131436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r"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Release 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0" name="Variation%205" descr=""/>
          <p:cNvPicPr/>
          <p:nvPr/>
        </p:nvPicPr>
        <p:blipFill>
          <a:blip r:embed="rId4"/>
          <a:stretch/>
        </p:blipFill>
        <p:spPr>
          <a:xfrm>
            <a:off x="7223040" y="826920"/>
            <a:ext cx="1844640" cy="1978200"/>
          </a:xfrm>
          <a:prstGeom prst="rect">
            <a:avLst/>
          </a:prstGeom>
          <a:noFill/>
          <a:ln w="3240">
            <a:solidFill>
              <a:srgbClr val="000000"/>
            </a:solidFill>
            <a:miter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405080" y="28080"/>
            <a:ext cx="7462800" cy="838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Approach – Release Based Programme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1508040" y="1362240"/>
            <a:ext cx="7029360" cy="468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3474720" y="1155600"/>
            <a:ext cx="27684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9840" rIns="69840" tIns="31680" bIns="31680" anchor="t">
            <a:spAutoFit/>
          </a:bodyPr>
          <a:p>
            <a:pPr algn="ctr">
              <a:tabLst>
                <a:tab algn="l" pos="0"/>
                <a:tab algn="l" pos="385920"/>
                <a:tab algn="l" pos="771480"/>
                <a:tab algn="l" pos="1157400"/>
                <a:tab algn="l" pos="1542960"/>
                <a:tab algn="l" pos="1928880"/>
                <a:tab algn="l" pos="2314440"/>
                <a:tab algn="l" pos="2700360"/>
                <a:tab algn="l" pos="3086280"/>
                <a:tab algn="l" pos="3471840"/>
                <a:tab algn="l" pos="3857760"/>
                <a:tab algn="l" pos="4243320"/>
                <a:tab algn="l" pos="4629240"/>
                <a:tab algn="l" pos="5014800"/>
                <a:tab algn="l" pos="5400720"/>
                <a:tab algn="l" pos="5786280"/>
                <a:tab algn="l" pos="6172200"/>
                <a:tab algn="l" pos="6558120"/>
                <a:tab algn="l" pos="6943680"/>
                <a:tab algn="l" pos="7329600"/>
                <a:tab algn="l" pos="771516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2733480" y="1155600"/>
            <a:ext cx="27684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9840" rIns="69840" tIns="31680" bIns="31680" anchor="t">
            <a:spAutoFit/>
          </a:bodyPr>
          <a:p>
            <a:pPr algn="ctr">
              <a:tabLst>
                <a:tab algn="l" pos="0"/>
                <a:tab algn="l" pos="385920"/>
                <a:tab algn="l" pos="771480"/>
                <a:tab algn="l" pos="1157400"/>
                <a:tab algn="l" pos="1542960"/>
                <a:tab algn="l" pos="1928880"/>
                <a:tab algn="l" pos="2314440"/>
                <a:tab algn="l" pos="2700360"/>
                <a:tab algn="l" pos="3086280"/>
                <a:tab algn="l" pos="3471840"/>
                <a:tab algn="l" pos="3857760"/>
                <a:tab algn="l" pos="4243320"/>
                <a:tab algn="l" pos="4629240"/>
                <a:tab algn="l" pos="5014800"/>
                <a:tab algn="l" pos="5400720"/>
                <a:tab algn="l" pos="5786280"/>
                <a:tab algn="l" pos="6172200"/>
                <a:tab algn="l" pos="6558120"/>
                <a:tab algn="l" pos="6943680"/>
                <a:tab algn="l" pos="7329600"/>
                <a:tab algn="l" pos="771516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4216320" y="1155600"/>
            <a:ext cx="27684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9840" rIns="69840" tIns="31680" bIns="31680" anchor="t">
            <a:spAutoFit/>
          </a:bodyPr>
          <a:p>
            <a:pPr algn="ctr">
              <a:tabLst>
                <a:tab algn="l" pos="0"/>
                <a:tab algn="l" pos="385920"/>
                <a:tab algn="l" pos="771480"/>
                <a:tab algn="l" pos="1157400"/>
                <a:tab algn="l" pos="1542960"/>
                <a:tab algn="l" pos="1928880"/>
                <a:tab algn="l" pos="2314440"/>
                <a:tab algn="l" pos="2700360"/>
                <a:tab algn="l" pos="3086280"/>
                <a:tab algn="l" pos="3471840"/>
                <a:tab algn="l" pos="3857760"/>
                <a:tab algn="l" pos="4243320"/>
                <a:tab algn="l" pos="4629240"/>
                <a:tab algn="l" pos="5014800"/>
                <a:tab algn="l" pos="5400720"/>
                <a:tab algn="l" pos="5786280"/>
                <a:tab algn="l" pos="6172200"/>
                <a:tab algn="l" pos="6558120"/>
                <a:tab algn="l" pos="6943680"/>
                <a:tab algn="l" pos="7329600"/>
                <a:tab algn="l" pos="771516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3243240" y="1209600"/>
            <a:ext cx="0" cy="698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3984480" y="1209600"/>
            <a:ext cx="0" cy="698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3781800" y="990720"/>
            <a:ext cx="36756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9840" rIns="69840" tIns="31680" bIns="31680" anchor="t">
            <a:spAutoFit/>
          </a:bodyPr>
          <a:p>
            <a:pPr algn="ctr">
              <a:tabLst>
                <a:tab algn="l" pos="0"/>
                <a:tab algn="l" pos="385920"/>
                <a:tab algn="l" pos="771480"/>
                <a:tab algn="l" pos="1157400"/>
                <a:tab algn="l" pos="1542960"/>
                <a:tab algn="l" pos="1928880"/>
                <a:tab algn="l" pos="2314440"/>
                <a:tab algn="l" pos="2700360"/>
                <a:tab algn="l" pos="3086280"/>
                <a:tab algn="l" pos="3471840"/>
                <a:tab algn="l" pos="3857760"/>
                <a:tab algn="l" pos="4243320"/>
                <a:tab algn="l" pos="4629240"/>
                <a:tab algn="l" pos="5014800"/>
                <a:tab algn="l" pos="5400720"/>
                <a:tab algn="l" pos="5786280"/>
                <a:tab algn="l" pos="6172200"/>
                <a:tab algn="l" pos="6558120"/>
                <a:tab algn="l" pos="6943680"/>
                <a:tab algn="l" pos="7329600"/>
                <a:tab algn="l" pos="771516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5698800" y="1155600"/>
            <a:ext cx="27684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9840" rIns="69840" tIns="31680" bIns="31680" anchor="t">
            <a:spAutoFit/>
          </a:bodyPr>
          <a:p>
            <a:pPr algn="ctr">
              <a:tabLst>
                <a:tab algn="l" pos="0"/>
                <a:tab algn="l" pos="385920"/>
                <a:tab algn="l" pos="771480"/>
                <a:tab algn="l" pos="1157400"/>
                <a:tab algn="l" pos="1542960"/>
                <a:tab algn="l" pos="1928880"/>
                <a:tab algn="l" pos="2314440"/>
                <a:tab algn="l" pos="2700360"/>
                <a:tab algn="l" pos="3086280"/>
                <a:tab algn="l" pos="3471840"/>
                <a:tab algn="l" pos="3857760"/>
                <a:tab algn="l" pos="4243320"/>
                <a:tab algn="l" pos="4629240"/>
                <a:tab algn="l" pos="5014800"/>
                <a:tab algn="l" pos="5400720"/>
                <a:tab algn="l" pos="5786280"/>
                <a:tab algn="l" pos="6172200"/>
                <a:tab algn="l" pos="6558120"/>
                <a:tab algn="l" pos="6943680"/>
                <a:tab algn="l" pos="7329600"/>
                <a:tab algn="l" pos="771516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4957560" y="1155600"/>
            <a:ext cx="27684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9840" rIns="69840" tIns="31680" bIns="31680" anchor="t">
            <a:spAutoFit/>
          </a:bodyPr>
          <a:p>
            <a:pPr algn="ctr">
              <a:tabLst>
                <a:tab algn="l" pos="0"/>
                <a:tab algn="l" pos="385920"/>
                <a:tab algn="l" pos="771480"/>
                <a:tab algn="l" pos="1157400"/>
                <a:tab algn="l" pos="1542960"/>
                <a:tab algn="l" pos="1928880"/>
                <a:tab algn="l" pos="2314440"/>
                <a:tab algn="l" pos="2700360"/>
                <a:tab algn="l" pos="3086280"/>
                <a:tab algn="l" pos="3471840"/>
                <a:tab algn="l" pos="3857760"/>
                <a:tab algn="l" pos="4243320"/>
                <a:tab algn="l" pos="4629240"/>
                <a:tab algn="l" pos="5014800"/>
                <a:tab algn="l" pos="5400720"/>
                <a:tab algn="l" pos="5786280"/>
                <a:tab algn="l" pos="6172200"/>
                <a:tab algn="l" pos="6558120"/>
                <a:tab algn="l" pos="6943680"/>
                <a:tab algn="l" pos="7329600"/>
                <a:tab algn="l" pos="771516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6440400" y="1155600"/>
            <a:ext cx="27684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9840" rIns="69840" tIns="31680" bIns="31680" anchor="t">
            <a:spAutoFit/>
          </a:bodyPr>
          <a:p>
            <a:pPr algn="ctr">
              <a:tabLst>
                <a:tab algn="l" pos="0"/>
                <a:tab algn="l" pos="385920"/>
                <a:tab algn="l" pos="771480"/>
                <a:tab algn="l" pos="1157400"/>
                <a:tab algn="l" pos="1542960"/>
                <a:tab algn="l" pos="1928880"/>
                <a:tab algn="l" pos="2314440"/>
                <a:tab algn="l" pos="2700360"/>
                <a:tab algn="l" pos="3086280"/>
                <a:tab algn="l" pos="3471840"/>
                <a:tab algn="l" pos="3857760"/>
                <a:tab algn="l" pos="4243320"/>
                <a:tab algn="l" pos="4629240"/>
                <a:tab algn="l" pos="5014800"/>
                <a:tab algn="l" pos="5400720"/>
                <a:tab algn="l" pos="5786280"/>
                <a:tab algn="l" pos="6172200"/>
                <a:tab algn="l" pos="6558120"/>
                <a:tab algn="l" pos="6943680"/>
                <a:tab algn="l" pos="7329600"/>
                <a:tab algn="l" pos="771516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5467320" y="1214280"/>
            <a:ext cx="0" cy="684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6208560" y="1209600"/>
            <a:ext cx="0" cy="698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5777280" y="990720"/>
            <a:ext cx="36756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9840" rIns="69840" tIns="31680" bIns="31680" anchor="t">
            <a:spAutoFit/>
          </a:bodyPr>
          <a:p>
            <a:pPr algn="ctr">
              <a:tabLst>
                <a:tab algn="l" pos="0"/>
                <a:tab algn="l" pos="385920"/>
                <a:tab algn="l" pos="771480"/>
                <a:tab algn="l" pos="1157400"/>
                <a:tab algn="l" pos="1542960"/>
                <a:tab algn="l" pos="1928880"/>
                <a:tab algn="l" pos="2314440"/>
                <a:tab algn="l" pos="2700360"/>
                <a:tab algn="l" pos="3086280"/>
                <a:tab algn="l" pos="3471840"/>
                <a:tab algn="l" pos="3857760"/>
                <a:tab algn="l" pos="4243320"/>
                <a:tab algn="l" pos="4629240"/>
                <a:tab algn="l" pos="5014800"/>
                <a:tab algn="l" pos="5400720"/>
                <a:tab algn="l" pos="5786280"/>
                <a:tab algn="l" pos="6172200"/>
                <a:tab algn="l" pos="6558120"/>
                <a:tab algn="l" pos="6943680"/>
                <a:tab algn="l" pos="7329600"/>
                <a:tab algn="l" pos="771516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6950160" y="1209600"/>
            <a:ext cx="0" cy="698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7181640" y="1155600"/>
            <a:ext cx="27684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9840" rIns="69840" tIns="31680" bIns="31680" anchor="t">
            <a:spAutoFit/>
          </a:bodyPr>
          <a:p>
            <a:pPr algn="ctr">
              <a:tabLst>
                <a:tab algn="l" pos="0"/>
                <a:tab algn="l" pos="385920"/>
                <a:tab algn="l" pos="771480"/>
                <a:tab algn="l" pos="1157400"/>
                <a:tab algn="l" pos="1542960"/>
                <a:tab algn="l" pos="1928880"/>
                <a:tab algn="l" pos="2314440"/>
                <a:tab algn="l" pos="2700360"/>
                <a:tab algn="l" pos="3086280"/>
                <a:tab algn="l" pos="3471840"/>
                <a:tab algn="l" pos="3857760"/>
                <a:tab algn="l" pos="4243320"/>
                <a:tab algn="l" pos="4629240"/>
                <a:tab algn="l" pos="5014800"/>
                <a:tab algn="l" pos="5400720"/>
                <a:tab algn="l" pos="5786280"/>
                <a:tab algn="l" pos="6172200"/>
                <a:tab algn="l" pos="6558120"/>
                <a:tab algn="l" pos="6943680"/>
                <a:tab algn="l" pos="7329600"/>
                <a:tab algn="l" pos="771516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8432640" y="1209600"/>
            <a:ext cx="0" cy="698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7923240" y="1155600"/>
            <a:ext cx="27648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9840" rIns="69840" tIns="31680" bIns="31680" anchor="t">
            <a:spAutoFit/>
          </a:bodyPr>
          <a:p>
            <a:pPr algn="ctr">
              <a:tabLst>
                <a:tab algn="l" pos="0"/>
                <a:tab algn="l" pos="385920"/>
                <a:tab algn="l" pos="771480"/>
                <a:tab algn="l" pos="1157400"/>
                <a:tab algn="l" pos="1542960"/>
                <a:tab algn="l" pos="1928880"/>
                <a:tab algn="l" pos="2314440"/>
                <a:tab algn="l" pos="2700360"/>
                <a:tab algn="l" pos="3086280"/>
                <a:tab algn="l" pos="3471840"/>
                <a:tab algn="l" pos="3857760"/>
                <a:tab algn="l" pos="4243320"/>
                <a:tab algn="l" pos="4629240"/>
                <a:tab algn="l" pos="5014800"/>
                <a:tab algn="l" pos="5400720"/>
                <a:tab algn="l" pos="5786280"/>
                <a:tab algn="l" pos="6172200"/>
                <a:tab algn="l" pos="6558120"/>
                <a:tab algn="l" pos="6943680"/>
                <a:tab algn="l" pos="7329600"/>
                <a:tab algn="l" pos="771516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2502000" y="1214280"/>
            <a:ext cx="0" cy="684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5467320" y="1357200"/>
            <a:ext cx="1440" cy="4826160"/>
          </a:xfrm>
          <a:prstGeom prst="line">
            <a:avLst/>
          </a:prstGeom>
          <a:ln w="12600">
            <a:solidFill>
              <a:srgbClr val="000000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 flipH="1" rot="10800000">
            <a:off x="4691520" y="2596680"/>
            <a:ext cx="127080" cy="117720"/>
          </a:xfrm>
          <a:prstGeom prst="triangle">
            <a:avLst>
              <a:gd name="adj" fmla="val 49995"/>
            </a:avLst>
          </a:prstGeom>
          <a:solidFill>
            <a:srgbClr val="ff9999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560" bIns="-7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 flipH="1" rot="10800000">
            <a:off x="5401080" y="2603520"/>
            <a:ext cx="127080" cy="115920"/>
          </a:xfrm>
          <a:prstGeom prst="triangle">
            <a:avLst>
              <a:gd name="adj" fmla="val 49995"/>
            </a:avLst>
          </a:prstGeom>
          <a:solidFill>
            <a:srgbClr val="ff9999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920" bIns="-7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 flipH="1" rot="10800000">
            <a:off x="6566400" y="2610000"/>
            <a:ext cx="127080" cy="117360"/>
          </a:xfrm>
          <a:prstGeom prst="triangle">
            <a:avLst>
              <a:gd name="adj" fmla="val 49995"/>
            </a:avLst>
          </a:prstGeom>
          <a:solidFill>
            <a:srgbClr val="ff9999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560" bIns="-7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 flipH="1" rot="10800000">
            <a:off x="8499600" y="2606760"/>
            <a:ext cx="126720" cy="115920"/>
          </a:xfrm>
          <a:prstGeom prst="triangle">
            <a:avLst>
              <a:gd name="adj" fmla="val 49995"/>
            </a:avLst>
          </a:prstGeom>
          <a:solidFill>
            <a:srgbClr val="ff9999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920" bIns="-7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3124080" y="2760840"/>
            <a:ext cx="5511960" cy="3159000"/>
          </a:xfrm>
          <a:prstGeom prst="rect">
            <a:avLst/>
          </a:prstGeom>
          <a:solidFill>
            <a:srgbClr val="f8f8f8">
              <a:alpha val="50000"/>
            </a:srgbClr>
          </a:solidFill>
          <a:ln w="12600">
            <a:solidFill>
              <a:srgbClr val="000000"/>
            </a:solidFill>
            <a:miter/>
          </a:ln>
          <a:effectLst>
            <a:outerShdw dist="0" dir="0" blurRad="0" rotWithShape="0">
              <a:srgbClr val="ffffff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>
            <a:off x="4726080" y="1206360"/>
            <a:ext cx="0" cy="698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1338840" y="5035680"/>
            <a:ext cx="1218240" cy="45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tabLst>
                <a:tab algn="l" pos="0"/>
                <a:tab algn="l" pos="762120"/>
                <a:tab algn="l" pos="1523880"/>
                <a:tab algn="l" pos="2286000"/>
                <a:tab algn="l" pos="3048120"/>
                <a:tab algn="l" pos="3809880"/>
                <a:tab algn="l" pos="4572000"/>
                <a:tab algn="l" pos="5334120"/>
                <a:tab algn="l" pos="6095880"/>
                <a:tab algn="l" pos="6858000"/>
                <a:tab algn="l" pos="7620120"/>
                <a:tab algn="l" pos="8381880"/>
                <a:tab algn="l" pos="9144000"/>
                <a:tab algn="l" pos="9906120"/>
                <a:tab algn="l" pos="10667880"/>
              </a:tabLst>
            </a:pP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External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762120"/>
                <a:tab algn="l" pos="1523880"/>
                <a:tab algn="l" pos="2286000"/>
                <a:tab algn="l" pos="3048120"/>
                <a:tab algn="l" pos="3809880"/>
                <a:tab algn="l" pos="4572000"/>
                <a:tab algn="l" pos="5334120"/>
                <a:tab algn="l" pos="6095880"/>
                <a:tab algn="l" pos="6858000"/>
                <a:tab algn="l" pos="7620120"/>
                <a:tab algn="l" pos="8381880"/>
                <a:tab algn="l" pos="9144000"/>
                <a:tab algn="l" pos="9906120"/>
                <a:tab algn="l" pos="10667880"/>
              </a:tabLst>
            </a:pP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Dependencies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"/>
          <p:cNvSpPr/>
          <p:nvPr/>
        </p:nvSpPr>
        <p:spPr>
          <a:xfrm>
            <a:off x="1342800" y="1373040"/>
            <a:ext cx="888120" cy="45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tabLst>
                <a:tab algn="l" pos="0"/>
                <a:tab algn="l" pos="762120"/>
                <a:tab algn="l" pos="1523880"/>
                <a:tab algn="l" pos="2286000"/>
                <a:tab algn="l" pos="3048120"/>
                <a:tab algn="l" pos="3809880"/>
                <a:tab algn="l" pos="4572000"/>
                <a:tab algn="l" pos="5334120"/>
                <a:tab algn="l" pos="6095880"/>
                <a:tab algn="l" pos="6858000"/>
                <a:tab algn="l" pos="7620120"/>
                <a:tab algn="l" pos="8381880"/>
                <a:tab algn="l" pos="9144000"/>
                <a:tab algn="l" pos="9906120"/>
                <a:tab algn="l" pos="10667880"/>
              </a:tabLst>
            </a:pP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Existing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762120"/>
                <a:tab algn="l" pos="1523880"/>
                <a:tab algn="l" pos="2286000"/>
                <a:tab algn="l" pos="3048120"/>
                <a:tab algn="l" pos="3809880"/>
                <a:tab algn="l" pos="4572000"/>
                <a:tab algn="l" pos="5334120"/>
                <a:tab algn="l" pos="6095880"/>
                <a:tab algn="l" pos="6858000"/>
                <a:tab algn="l" pos="7620120"/>
                <a:tab algn="l" pos="8381880"/>
                <a:tab algn="l" pos="9144000"/>
                <a:tab algn="l" pos="9906120"/>
                <a:tab algn="l" pos="10667880"/>
              </a:tabLst>
            </a:pP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Initiatives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>
            <a:off x="2505240" y="2568600"/>
            <a:ext cx="571320" cy="3346560"/>
          </a:xfrm>
          <a:prstGeom prst="rect">
            <a:avLst/>
          </a:prstGeom>
          <a:solidFill>
            <a:srgbClr val="f6ede4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ffffff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>
            <a:off x="1503360" y="5578560"/>
            <a:ext cx="990720" cy="226800"/>
          </a:xfrm>
          <a:prstGeom prst="rightArrow">
            <a:avLst>
              <a:gd name="adj1" fmla="val 75009"/>
              <a:gd name="adj2" fmla="val 107042"/>
            </a:avLst>
          </a:prstGeom>
          <a:solidFill>
            <a:srgbClr val="f0f0f0"/>
          </a:solidFill>
          <a:ln w="12600">
            <a:solidFill>
              <a:srgbClr val="000000"/>
            </a:solidFill>
            <a:miter/>
          </a:ln>
          <a:effectLst>
            <a:outerShdw dist="0" dir="0" blurRad="0" rotWithShape="0">
              <a:srgbClr val="ffffff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25280" rIns="125280" tIns="63360" bIns="6336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1406520"/>
                <a:tab algn="l" pos="2813040"/>
                <a:tab algn="l" pos="4219560"/>
                <a:tab algn="l" pos="5626080"/>
                <a:tab algn="l" pos="7032600"/>
                <a:tab algn="l" pos="8439120"/>
                <a:tab algn="l" pos="9845640"/>
              </a:tabLst>
            </a:pPr>
            <a:r>
              <a:rPr b="1" lang="en-GB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Legal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1503360" y="1841400"/>
            <a:ext cx="974880" cy="227160"/>
          </a:xfrm>
          <a:prstGeom prst="rightArrow">
            <a:avLst>
              <a:gd name="adj1" fmla="val 75009"/>
              <a:gd name="adj2" fmla="val 105164"/>
            </a:avLst>
          </a:prstGeom>
          <a:solidFill>
            <a:srgbClr val="f0f0f0"/>
          </a:solidFill>
          <a:ln w="12600">
            <a:solidFill>
              <a:srgbClr val="000000"/>
            </a:solidFill>
            <a:miter/>
          </a:ln>
          <a:effectLst>
            <a:outerShdw dist="0" dir="0" blurRad="0" rotWithShape="0">
              <a:srgbClr val="ffffff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25280" rIns="125280" tIns="63360" bIns="6336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1406520"/>
                <a:tab algn="l" pos="2813040"/>
                <a:tab algn="l" pos="4219560"/>
                <a:tab algn="l" pos="5626080"/>
                <a:tab algn="l" pos="7032600"/>
                <a:tab algn="l" pos="8439120"/>
                <a:tab algn="l" pos="984564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SAP Integ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>
            <a:off x="1494000" y="2143080"/>
            <a:ext cx="990360" cy="227160"/>
          </a:xfrm>
          <a:prstGeom prst="rightArrow">
            <a:avLst>
              <a:gd name="adj1" fmla="val 75009"/>
              <a:gd name="adj2" fmla="val 106834"/>
            </a:avLst>
          </a:prstGeom>
          <a:solidFill>
            <a:srgbClr val="f0f0f0"/>
          </a:solidFill>
          <a:ln w="12600">
            <a:solidFill>
              <a:srgbClr val="000000"/>
            </a:solidFill>
            <a:miter/>
          </a:ln>
          <a:effectLst>
            <a:outerShdw dist="0" dir="0" blurRad="0" rotWithShape="0">
              <a:srgbClr val="ffffff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25280" rIns="125280" tIns="63360" bIns="6336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1406520"/>
                <a:tab algn="l" pos="2813040"/>
                <a:tab algn="l" pos="4219560"/>
                <a:tab algn="l" pos="5626080"/>
                <a:tab algn="l" pos="7032600"/>
                <a:tab algn="l" pos="8439120"/>
                <a:tab algn="l" pos="984564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 Balance Sht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1494000" y="3071880"/>
            <a:ext cx="990360" cy="226800"/>
          </a:xfrm>
          <a:prstGeom prst="rightArrow">
            <a:avLst>
              <a:gd name="adj1" fmla="val 75009"/>
              <a:gd name="adj2" fmla="val 107003"/>
            </a:avLst>
          </a:prstGeom>
          <a:solidFill>
            <a:srgbClr val="f0f0f0"/>
          </a:solidFill>
          <a:ln w="12600">
            <a:solidFill>
              <a:srgbClr val="000000"/>
            </a:solidFill>
            <a:miter/>
          </a:ln>
          <a:effectLst>
            <a:outerShdw dist="0" dir="0" blurRad="0" rotWithShape="0">
              <a:srgbClr val="ffffff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25280" rIns="125280" tIns="63360" bIns="6336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1406520"/>
                <a:tab algn="l" pos="2813040"/>
                <a:tab algn="l" pos="4219560"/>
                <a:tab algn="l" pos="5626080"/>
                <a:tab algn="l" pos="7032600"/>
                <a:tab algn="l" pos="8439120"/>
                <a:tab algn="l" pos="984564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>
            <a:off x="1494000" y="3394080"/>
            <a:ext cx="990360" cy="227160"/>
          </a:xfrm>
          <a:prstGeom prst="rightArrow">
            <a:avLst>
              <a:gd name="adj1" fmla="val 75009"/>
              <a:gd name="adj2" fmla="val 106834"/>
            </a:avLst>
          </a:prstGeom>
          <a:solidFill>
            <a:srgbClr val="f0f0f0"/>
          </a:solidFill>
          <a:ln w="12600">
            <a:solidFill>
              <a:srgbClr val="000000"/>
            </a:solidFill>
            <a:miter/>
          </a:ln>
          <a:effectLst>
            <a:outerShdw dist="0" dir="0" blurRad="0" rotWithShape="0">
              <a:srgbClr val="ffffff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25280" rIns="125280" tIns="63360" bIns="6336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1406520"/>
                <a:tab algn="l" pos="2813040"/>
                <a:tab algn="l" pos="4219560"/>
                <a:tab algn="l" pos="5626080"/>
                <a:tab algn="l" pos="7032600"/>
                <a:tab algn="l" pos="8439120"/>
                <a:tab algn="l" pos="984564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1494000" y="3697200"/>
            <a:ext cx="990360" cy="227160"/>
          </a:xfrm>
          <a:prstGeom prst="rightArrow">
            <a:avLst>
              <a:gd name="adj1" fmla="val 75009"/>
              <a:gd name="adj2" fmla="val 106834"/>
            </a:avLst>
          </a:prstGeom>
          <a:solidFill>
            <a:srgbClr val="f0f0f0"/>
          </a:solidFill>
          <a:ln w="12600">
            <a:solidFill>
              <a:srgbClr val="000000"/>
            </a:solidFill>
            <a:miter/>
          </a:ln>
          <a:effectLst>
            <a:outerShdw dist="0" dir="0" blurRad="0" rotWithShape="0">
              <a:srgbClr val="ffffff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25280" rIns="125280" tIns="63360" bIns="6336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1406520"/>
                <a:tab algn="l" pos="2813040"/>
                <a:tab algn="l" pos="4219560"/>
                <a:tab algn="l" pos="5626080"/>
                <a:tab algn="l" pos="7032600"/>
                <a:tab algn="l" pos="8439120"/>
                <a:tab algn="l" pos="984564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1494000" y="4002120"/>
            <a:ext cx="990360" cy="228600"/>
          </a:xfrm>
          <a:prstGeom prst="rightArrow">
            <a:avLst>
              <a:gd name="adj1" fmla="val 75009"/>
              <a:gd name="adj2" fmla="val 106161"/>
            </a:avLst>
          </a:prstGeom>
          <a:solidFill>
            <a:srgbClr val="f0f0f0"/>
          </a:solidFill>
          <a:ln w="12600">
            <a:solidFill>
              <a:srgbClr val="000000"/>
            </a:solidFill>
            <a:miter/>
          </a:ln>
          <a:effectLst>
            <a:outerShdw dist="0" dir="0" blurRad="0" rotWithShape="0">
              <a:srgbClr val="ffffff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25280" rIns="125280" tIns="63360" bIns="6336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1406520"/>
                <a:tab algn="l" pos="2813040"/>
                <a:tab algn="l" pos="4219560"/>
                <a:tab algn="l" pos="5626080"/>
                <a:tab algn="l" pos="7032600"/>
                <a:tab algn="l" pos="8439120"/>
                <a:tab algn="l" pos="984564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1494000" y="4322880"/>
            <a:ext cx="990360" cy="228600"/>
          </a:xfrm>
          <a:prstGeom prst="rightArrow">
            <a:avLst>
              <a:gd name="adj1" fmla="val 75009"/>
              <a:gd name="adj2" fmla="val 106161"/>
            </a:avLst>
          </a:prstGeom>
          <a:solidFill>
            <a:srgbClr val="f0f0f0"/>
          </a:solidFill>
          <a:ln w="12600">
            <a:solidFill>
              <a:srgbClr val="000000"/>
            </a:solidFill>
            <a:miter/>
          </a:ln>
          <a:effectLst>
            <a:outerShdw dist="0" dir="0" blurRad="0" rotWithShape="0">
              <a:srgbClr val="ffffff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25280" rIns="125280" tIns="63360" bIns="6336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1406520"/>
                <a:tab algn="l" pos="2813040"/>
                <a:tab algn="l" pos="4219560"/>
                <a:tab algn="l" pos="5626080"/>
                <a:tab algn="l" pos="7032600"/>
                <a:tab algn="l" pos="8439120"/>
                <a:tab algn="l" pos="984564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1494000" y="4702320"/>
            <a:ext cx="990360" cy="226800"/>
          </a:xfrm>
          <a:prstGeom prst="rightArrow">
            <a:avLst>
              <a:gd name="adj1" fmla="val 75009"/>
              <a:gd name="adj2" fmla="val 107003"/>
            </a:avLst>
          </a:prstGeom>
          <a:solidFill>
            <a:srgbClr val="f0f0f0"/>
          </a:solidFill>
          <a:ln w="12600">
            <a:solidFill>
              <a:srgbClr val="000000"/>
            </a:solidFill>
            <a:miter/>
          </a:ln>
          <a:effectLst>
            <a:outerShdw dist="0" dir="0" blurRad="0" rotWithShape="0">
              <a:srgbClr val="ffffff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25280" rIns="125280" tIns="63360" bIns="6336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1406520"/>
                <a:tab algn="l" pos="2813040"/>
                <a:tab algn="l" pos="4219560"/>
                <a:tab algn="l" pos="5626080"/>
                <a:tab algn="l" pos="7032600"/>
                <a:tab algn="l" pos="8439120"/>
                <a:tab algn="l" pos="984564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3108240" y="5989680"/>
            <a:ext cx="5832720" cy="260280"/>
          </a:xfrm>
          <a:custGeom>
            <a:avLst/>
            <a:gdLst>
              <a:gd name="textAreaLeft" fmla="*/ 0 w 5832720"/>
              <a:gd name="textAreaRight" fmla="*/ 5833080 w 5832720"/>
              <a:gd name="textAreaTop" fmla="*/ 0 h 260280"/>
              <a:gd name="textAreaBottom" fmla="*/ 260640 h 2602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0670" y="0"/>
                </a:lnTo>
                <a:lnTo>
                  <a:pt x="21600" y="10800"/>
                </a:lnTo>
                <a:lnTo>
                  <a:pt x="2067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3f3f3"/>
              </a:gs>
              <a:gs pos="50000">
                <a:srgbClr val="eaeaea"/>
              </a:gs>
              <a:gs pos="100000">
                <a:srgbClr val="f3f3f3"/>
              </a:gs>
            </a:gsLst>
            <a:lin ang="5400000"/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"/>
          <p:cNvSpPr/>
          <p:nvPr/>
        </p:nvSpPr>
        <p:spPr>
          <a:xfrm>
            <a:off x="2422440" y="5989680"/>
            <a:ext cx="1100160" cy="261720"/>
          </a:xfrm>
          <a:custGeom>
            <a:avLst/>
            <a:gdLst>
              <a:gd name="textAreaLeft" fmla="*/ 0 w 1100160"/>
              <a:gd name="textAreaRight" fmla="*/ 1100520 w 1100160"/>
              <a:gd name="textAreaTop" fmla="*/ 0 h 261720"/>
              <a:gd name="textAreaBottom" fmla="*/ 261720 h 2617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4400" y="0"/>
                </a:lnTo>
                <a:lnTo>
                  <a:pt x="21600" y="10800"/>
                </a:lnTo>
                <a:lnTo>
                  <a:pt x="144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eaeaea"/>
              </a:gs>
              <a:gs pos="50000">
                <a:srgbClr val="d7d7d7"/>
              </a:gs>
              <a:gs pos="100000">
                <a:srgbClr val="eaeaea"/>
              </a:gs>
            </a:gsLst>
            <a:lin ang="5400000"/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"/>
          <p:cNvSpPr/>
          <p:nvPr/>
        </p:nvSpPr>
        <p:spPr>
          <a:xfrm>
            <a:off x="1511280" y="5989680"/>
            <a:ext cx="1120680" cy="258840"/>
          </a:xfrm>
          <a:custGeom>
            <a:avLst/>
            <a:gdLst>
              <a:gd name="textAreaLeft" fmla="*/ 0 w 1120680"/>
              <a:gd name="textAreaRight" fmla="*/ 1121040 w 1120680"/>
              <a:gd name="textAreaTop" fmla="*/ 0 h 258840"/>
              <a:gd name="textAreaBottom" fmla="*/ 259200 h 258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7861" y="0"/>
                </a:lnTo>
                <a:lnTo>
                  <a:pt x="21600" y="10800"/>
                </a:lnTo>
                <a:lnTo>
                  <a:pt x="17861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eaeaea"/>
              </a:gs>
              <a:gs pos="50000">
                <a:srgbClr val="d7d7d7"/>
              </a:gs>
              <a:gs pos="100000">
                <a:srgbClr val="eaeaea"/>
              </a:gs>
            </a:gsLst>
            <a:lin ang="5400000"/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1512720" y="5964120"/>
            <a:ext cx="1163880" cy="3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tabLst>
                <a:tab algn="l" pos="0"/>
                <a:tab algn="l" pos="762120"/>
                <a:tab algn="l" pos="1523880"/>
                <a:tab algn="l" pos="2286000"/>
                <a:tab algn="l" pos="3048120"/>
                <a:tab algn="l" pos="3809880"/>
                <a:tab algn="l" pos="4572000"/>
                <a:tab algn="l" pos="5334120"/>
                <a:tab algn="l" pos="6095880"/>
                <a:tab algn="l" pos="6858000"/>
                <a:tab algn="l" pos="7620120"/>
                <a:tab algn="l" pos="8381880"/>
                <a:tab algn="l" pos="9144000"/>
                <a:tab algn="l" pos="9906120"/>
                <a:tab algn="l" pos="106678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Project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762120"/>
                <a:tab algn="l" pos="1523880"/>
                <a:tab algn="l" pos="2286000"/>
                <a:tab algn="l" pos="3048120"/>
                <a:tab algn="l" pos="3809880"/>
                <a:tab algn="l" pos="4572000"/>
                <a:tab algn="l" pos="5334120"/>
                <a:tab algn="l" pos="6095880"/>
                <a:tab algn="l" pos="6858000"/>
                <a:tab algn="l" pos="7620120"/>
                <a:tab algn="l" pos="8381880"/>
                <a:tab algn="l" pos="9144000"/>
                <a:tab algn="l" pos="9906120"/>
                <a:tab algn="l" pos="106678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Approach Used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"/>
          <p:cNvSpPr/>
          <p:nvPr/>
        </p:nvSpPr>
        <p:spPr>
          <a:xfrm>
            <a:off x="2530800" y="5951520"/>
            <a:ext cx="780480" cy="3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tabLst>
                <a:tab algn="l" pos="0"/>
                <a:tab algn="l" pos="762120"/>
                <a:tab algn="l" pos="1523880"/>
                <a:tab algn="l" pos="2286000"/>
                <a:tab algn="l" pos="3048120"/>
                <a:tab algn="l" pos="3809880"/>
                <a:tab algn="l" pos="4572000"/>
                <a:tab algn="l" pos="5334120"/>
                <a:tab algn="l" pos="6095880"/>
                <a:tab algn="l" pos="6858000"/>
                <a:tab algn="l" pos="7620120"/>
                <a:tab algn="l" pos="8381880"/>
                <a:tab algn="l" pos="9144000"/>
                <a:tab algn="l" pos="9906120"/>
                <a:tab algn="l" pos="106678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Planning </a:t>
            </a: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&amp;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762120"/>
                <a:tab algn="l" pos="1523880"/>
                <a:tab algn="l" pos="2286000"/>
                <a:tab algn="l" pos="3048120"/>
                <a:tab algn="l" pos="3809880"/>
                <a:tab algn="l" pos="4572000"/>
                <a:tab algn="l" pos="5334120"/>
                <a:tab algn="l" pos="6095880"/>
                <a:tab algn="l" pos="6858000"/>
                <a:tab algn="l" pos="7620120"/>
                <a:tab algn="l" pos="8381880"/>
                <a:tab algn="l" pos="9144000"/>
                <a:tab algn="l" pos="9906120"/>
                <a:tab algn="l" pos="1066788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Mobilisation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"/>
          <p:cNvSpPr/>
          <p:nvPr/>
        </p:nvSpPr>
        <p:spPr>
          <a:xfrm>
            <a:off x="5151600" y="5973840"/>
            <a:ext cx="228744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tabLst>
                <a:tab algn="l" pos="0"/>
                <a:tab algn="l" pos="762120"/>
                <a:tab algn="l" pos="1523880"/>
                <a:tab algn="l" pos="2286000"/>
                <a:tab algn="l" pos="3048120"/>
                <a:tab algn="l" pos="3809880"/>
                <a:tab algn="l" pos="4572000"/>
                <a:tab algn="l" pos="5334120"/>
                <a:tab algn="l" pos="6095880"/>
                <a:tab algn="l" pos="6858000"/>
                <a:tab algn="l" pos="7620120"/>
                <a:tab algn="l" pos="8381880"/>
                <a:tab algn="l" pos="9144000"/>
                <a:tab algn="l" pos="9906120"/>
                <a:tab algn="l" pos="106678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Release Based Approach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>
            <a:off x="1494000" y="2433600"/>
            <a:ext cx="990360" cy="227160"/>
          </a:xfrm>
          <a:prstGeom prst="rightArrow">
            <a:avLst>
              <a:gd name="adj1" fmla="val 75009"/>
              <a:gd name="adj2" fmla="val 106834"/>
            </a:avLst>
          </a:prstGeom>
          <a:solidFill>
            <a:srgbClr val="f0f0f0"/>
          </a:solidFill>
          <a:ln w="12600">
            <a:solidFill>
              <a:srgbClr val="000000"/>
            </a:solidFill>
            <a:miter/>
          </a:ln>
          <a:effectLst>
            <a:outerShdw dist="0" dir="0" blurRad="0" rotWithShape="0">
              <a:srgbClr val="ffffff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25280" rIns="125280" tIns="63360" bIns="6336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1406520"/>
                <a:tab algn="l" pos="2813040"/>
                <a:tab algn="l" pos="4219560"/>
                <a:tab algn="l" pos="5626080"/>
                <a:tab algn="l" pos="7032600"/>
                <a:tab algn="l" pos="8439120"/>
                <a:tab algn="l" pos="984564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EML Mnemonics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1494000" y="2744640"/>
            <a:ext cx="990360" cy="228600"/>
          </a:xfrm>
          <a:prstGeom prst="rightArrow">
            <a:avLst>
              <a:gd name="adj1" fmla="val 75009"/>
              <a:gd name="adj2" fmla="val 106161"/>
            </a:avLst>
          </a:prstGeom>
          <a:solidFill>
            <a:srgbClr val="f0f0f0"/>
          </a:solidFill>
          <a:ln w="12600">
            <a:solidFill>
              <a:srgbClr val="000000"/>
            </a:solidFill>
            <a:miter/>
          </a:ln>
          <a:effectLst>
            <a:outerShdw dist="0" dir="0" blurRad="0" rotWithShape="0">
              <a:srgbClr val="ffffff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25280" rIns="125280" tIns="63360" bIns="6336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1406520"/>
                <a:tab algn="l" pos="2813040"/>
                <a:tab algn="l" pos="4219560"/>
                <a:tab algn="l" pos="5626080"/>
                <a:tab algn="l" pos="7032600"/>
                <a:tab algn="l" pos="8439120"/>
                <a:tab algn="l" pos="984564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 rot="16200000">
            <a:off x="1187640" y="4039560"/>
            <a:ext cx="3193920" cy="39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tabLst>
                <a:tab algn="l" pos="0"/>
                <a:tab algn="l" pos="762120"/>
                <a:tab algn="l" pos="1523880"/>
                <a:tab algn="l" pos="2286000"/>
                <a:tab algn="l" pos="3048120"/>
                <a:tab algn="l" pos="3809880"/>
                <a:tab algn="l" pos="4572000"/>
                <a:tab algn="l" pos="5334120"/>
                <a:tab algn="l" pos="6095880"/>
                <a:tab algn="l" pos="6858000"/>
                <a:tab algn="l" pos="7620120"/>
                <a:tab algn="l" pos="8381880"/>
                <a:tab algn="l" pos="9144000"/>
                <a:tab algn="l" pos="9906120"/>
                <a:tab algn="l" pos="10667880"/>
              </a:tabLst>
            </a:pPr>
            <a:r>
              <a:rPr b="1" lang="en-GB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PROJECT APPROVAL, 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PROGRAMME PLANNING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762120"/>
                <a:tab algn="l" pos="1523880"/>
                <a:tab algn="l" pos="2286000"/>
                <a:tab algn="l" pos="3048120"/>
                <a:tab algn="l" pos="3809880"/>
                <a:tab algn="l" pos="4572000"/>
                <a:tab algn="l" pos="5334120"/>
                <a:tab algn="l" pos="6095880"/>
                <a:tab algn="l" pos="6858000"/>
                <a:tab algn="l" pos="7620120"/>
                <a:tab algn="l" pos="8381880"/>
                <a:tab algn="l" pos="9144000"/>
                <a:tab algn="l" pos="9906120"/>
                <a:tab algn="l" pos="1066788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</a:t>
            </a:r>
            <a:r>
              <a:rPr b="1" lang="en-GB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MOBILISATION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1388520" y="692280"/>
            <a:ext cx="1626840" cy="33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Indicative Only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7691400" y="1219320"/>
            <a:ext cx="0" cy="698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5981760" y="5362560"/>
            <a:ext cx="1771560" cy="0"/>
          </a:xfrm>
          <a:prstGeom prst="line">
            <a:avLst/>
          </a:prstGeom>
          <a:ln w="255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1800" rIns="91800" tIns="-45720" bIns="-45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2508120" y="1465200"/>
            <a:ext cx="6309000" cy="1022400"/>
          </a:xfrm>
          <a:custGeom>
            <a:avLst/>
            <a:gdLst>
              <a:gd name="textAreaLeft" fmla="*/ 0 w 6309000"/>
              <a:gd name="textAreaRight" fmla="*/ 6309360 w 6309000"/>
              <a:gd name="textAreaTop" fmla="*/ 0 h 1022400"/>
              <a:gd name="textAreaBottom" fmla="*/ 1022760 h 10224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0670" y="0"/>
                </a:lnTo>
                <a:lnTo>
                  <a:pt x="21600" y="10800"/>
                </a:lnTo>
                <a:lnTo>
                  <a:pt x="2067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3f3f3"/>
              </a:gs>
              <a:gs pos="50000">
                <a:srgbClr val="eaeaea"/>
              </a:gs>
              <a:gs pos="100000">
                <a:srgbClr val="f3f3f3"/>
              </a:gs>
            </a:gsLst>
            <a:lin ang="5400000"/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Roadmap and Programme 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3867120" y="2200320"/>
            <a:ext cx="0" cy="2219400"/>
          </a:xfrm>
          <a:prstGeom prst="line">
            <a:avLst/>
          </a:prstGeom>
          <a:ln w="38160">
            <a:solidFill>
              <a:srgbClr val="c0c0c0"/>
            </a:solidFill>
            <a:miter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lIns="91800" rIns="91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3179880" y="2809800"/>
            <a:ext cx="1585800" cy="1379520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dddd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Release 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3271680" y="3309840"/>
            <a:ext cx="625680" cy="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1800" rIns="91800" tIns="-45720" bIns="-45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3524400" y="3462480"/>
            <a:ext cx="625320" cy="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1800" rIns="91800" tIns="-45720" bIns="-45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3747960" y="3614760"/>
            <a:ext cx="625680" cy="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1800" rIns="91800" tIns="-45720" bIns="-45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3292560" y="3767040"/>
            <a:ext cx="1062000" cy="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1800" rIns="91800" tIns="-45720" bIns="-45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3483000" y="3919680"/>
            <a:ext cx="1062000" cy="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1800" rIns="91800" tIns="-45720" bIns="-45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3273480" y="4071960"/>
            <a:ext cx="1279440" cy="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1800" rIns="91800" tIns="-45720" bIns="-45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3314880" y="1809720"/>
            <a:ext cx="583920" cy="60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1" name=""/>
          <p:cNvSpPr/>
          <p:nvPr/>
        </p:nvSpPr>
        <p:spPr>
          <a:xfrm>
            <a:off x="4848120" y="2181240"/>
            <a:ext cx="0" cy="2733840"/>
          </a:xfrm>
          <a:prstGeom prst="line">
            <a:avLst/>
          </a:prstGeom>
          <a:ln w="38160">
            <a:solidFill>
              <a:srgbClr val="c0c0c0"/>
            </a:solidFill>
            <a:miter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lIns="91800" rIns="91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6905520" y="2133720"/>
            <a:ext cx="9720" cy="3419280"/>
          </a:xfrm>
          <a:prstGeom prst="line">
            <a:avLst/>
          </a:prstGeom>
          <a:ln w="38160">
            <a:solidFill>
              <a:srgbClr val="c0c0c0"/>
            </a:solidFill>
            <a:miter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lIns="91800" rIns="91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2"/>
          <a:stretch/>
        </p:blipFill>
        <p:spPr>
          <a:xfrm>
            <a:off x="4295880" y="1809720"/>
            <a:ext cx="583920" cy="609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4" name="" descr=""/>
          <p:cNvPicPr/>
          <p:nvPr/>
        </p:nvPicPr>
        <p:blipFill>
          <a:blip r:embed="rId3"/>
          <a:stretch/>
        </p:blipFill>
        <p:spPr>
          <a:xfrm>
            <a:off x="6362640" y="1809720"/>
            <a:ext cx="584280" cy="60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5" name=""/>
          <p:cNvSpPr/>
          <p:nvPr/>
        </p:nvSpPr>
        <p:spPr>
          <a:xfrm>
            <a:off x="4848120" y="4913280"/>
            <a:ext cx="1727280" cy="311040"/>
          </a:xfrm>
          <a:prstGeom prst="rect">
            <a:avLst/>
          </a:prstGeom>
          <a:solidFill>
            <a:srgbClr val="de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dddd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Release 3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3878280" y="4411800"/>
            <a:ext cx="1590480" cy="317520"/>
          </a:xfrm>
          <a:prstGeom prst="rect">
            <a:avLst/>
          </a:prstGeom>
          <a:solidFill>
            <a:srgbClr val="de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dddd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Release 2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6913440" y="5541840"/>
            <a:ext cx="1648080" cy="319320"/>
          </a:xfrm>
          <a:prstGeom prst="rect">
            <a:avLst/>
          </a:prstGeom>
          <a:solidFill>
            <a:srgbClr val="de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dddd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Release 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 flipH="1" rot="60000">
            <a:off x="3845520" y="3317400"/>
            <a:ext cx="74520" cy="3492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5280" bIns="-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 flipH="1" rot="60000">
            <a:off x="4102560" y="3470040"/>
            <a:ext cx="74520" cy="3492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5280" bIns="-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 flipH="1" rot="60000">
            <a:off x="4321800" y="3622320"/>
            <a:ext cx="74520" cy="3492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5280" bIns="-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 flipH="1" rot="60000">
            <a:off x="3588840" y="3774600"/>
            <a:ext cx="74880" cy="3492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5280" bIns="-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 flipH="1" rot="60000">
            <a:off x="4302720" y="3774600"/>
            <a:ext cx="74520" cy="3492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5280" bIns="-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 flipH="1" rot="60000">
            <a:off x="3778920" y="3927240"/>
            <a:ext cx="74520" cy="3492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5280" bIns="-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 flipH="1" rot="60000">
            <a:off x="4484160" y="3927240"/>
            <a:ext cx="74880" cy="3492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5280" bIns="-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 flipH="1" rot="60000">
            <a:off x="3578760" y="4079520"/>
            <a:ext cx="74520" cy="3492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5280" bIns="-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 flipH="1" rot="60000">
            <a:off x="4493160" y="4079520"/>
            <a:ext cx="74520" cy="3492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35280" bIns="-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/>
          </p:nvPr>
        </p:nvSpPr>
        <p:spPr>
          <a:xfrm>
            <a:off x="1780920" y="1035000"/>
            <a:ext cx="70866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 are failing by concentrating on independent projects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There are huge interdependencies and priorities which need active management.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a release strategy/ roadmap to show a possible route to the end game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Break it down into manageable pieces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Revisit regularly to ensure its continued validity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Once a release has been agreed plan this in more detail – leave future releases to be planned later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 not attempt to plan everything all at once – things will change far too quickly.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Organise the work as a series of phases/ releases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Enables us to focus on shorter term objectives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3-6 months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Focused delivery of a new service (or set of business functions) to Metals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Appoint a Release Manager to ensure this delivery takes place according to plan.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1405080" y="28440"/>
            <a:ext cx="7462800" cy="83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title"/>
          </p:nvPr>
        </p:nvSpPr>
        <p:spPr>
          <a:xfrm>
            <a:off x="1392120" y="142920"/>
            <a:ext cx="7475760" cy="838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Approach – Release Based Programme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"/>
          <p:cNvSpPr/>
          <p:nvPr/>
        </p:nvSpPr>
        <p:spPr>
          <a:xfrm>
            <a:off x="2451240" y="2160720"/>
            <a:ext cx="6430680" cy="3357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1800" rIns="91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1968480" y="2008080"/>
            <a:ext cx="6431040" cy="3357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1800" rIns="91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780920" y="142920"/>
            <a:ext cx="7086600" cy="838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Approach – Roles &amp; Responsibilities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1457280" y="955800"/>
            <a:ext cx="7434360" cy="495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07932" dir="2700000" blurRad="0" rotWithShape="0">
              <a:srgbClr val="b2b2b2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3636360" y="1036800"/>
            <a:ext cx="1849320" cy="38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42920" rIns="142920" tIns="73080" bIns="73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854360"/>
                <a:tab algn="l" pos="3708360"/>
                <a:tab algn="l" pos="5562720"/>
                <a:tab algn="l" pos="7416720"/>
                <a:tab algn="l" pos="9271080"/>
              </a:tabLst>
            </a:pPr>
            <a:r>
              <a:rPr b="0" i="1" lang="en-GB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Enron Metals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854360"/>
                <a:tab algn="l" pos="3708360"/>
                <a:tab algn="l" pos="5562720"/>
                <a:tab algn="l" pos="7416720"/>
                <a:tab algn="l" pos="9271080"/>
              </a:tabLst>
            </a:pPr>
            <a:r>
              <a:rPr b="0" i="1" lang="en-GB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Commercial and Commercial Support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5062680" y="1454040"/>
            <a:ext cx="0" cy="360360"/>
          </a:xfrm>
          <a:prstGeom prst="line">
            <a:avLst/>
          </a:prstGeom>
          <a:ln w="12600">
            <a:solidFill>
              <a:srgbClr val="000000"/>
            </a:solidFill>
            <a:miter/>
            <a:head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4194000" y="1454040"/>
            <a:ext cx="0" cy="36036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4995360" y="1484280"/>
            <a:ext cx="110016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42920" rIns="142920" tIns="73080" bIns="73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854360"/>
                <a:tab algn="l" pos="3708360"/>
                <a:tab algn="l" pos="5562720"/>
                <a:tab algn="l" pos="7416720"/>
                <a:tab algn="l" pos="9271080"/>
              </a:tabLst>
            </a:pPr>
            <a:r>
              <a:rPr b="0" i="1" lang="en-GB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Release Acceptance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" name=""/>
          <p:cNvSpPr/>
          <p:nvPr/>
        </p:nvSpPr>
        <p:spPr>
          <a:xfrm>
            <a:off x="3410280" y="1473120"/>
            <a:ext cx="84816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42920" rIns="142920" tIns="73080" bIns="73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854360"/>
                <a:tab algn="l" pos="3708360"/>
                <a:tab algn="l" pos="5562720"/>
                <a:tab algn="l" pos="7416720"/>
                <a:tab algn="l" pos="927108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Requirements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>
            <a:off x="1447920" y="1855800"/>
            <a:ext cx="6430680" cy="3357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1800" rIns="91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70" name=""/>
          <p:cNvGrpSpPr/>
          <p:nvPr/>
        </p:nvGrpSpPr>
        <p:grpSpPr>
          <a:xfrm>
            <a:off x="1523880" y="4734000"/>
            <a:ext cx="6278760" cy="328680"/>
            <a:chOff x="1523880" y="4734000"/>
            <a:chExt cx="6278760" cy="328680"/>
          </a:xfrm>
        </p:grpSpPr>
        <p:sp>
          <p:nvSpPr>
            <p:cNvPr id="171" name=""/>
            <p:cNvSpPr/>
            <p:nvPr/>
          </p:nvSpPr>
          <p:spPr>
            <a:xfrm>
              <a:off x="1523880" y="4734000"/>
              <a:ext cx="6278760" cy="3286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  <a:effectLst>
              <a:outerShdw dist="107932" dir="2700000" blurRad="0" rotWithShape="0">
                <a:srgbClr val="b2b2b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4101480" y="4793040"/>
              <a:ext cx="1162800" cy="268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42920" rIns="142920" tIns="73080" bIns="73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1854360"/>
                  <a:tab algn="l" pos="3708360"/>
                  <a:tab algn="l" pos="5562720"/>
                  <a:tab algn="l" pos="7416720"/>
                  <a:tab algn="l" pos="9271080"/>
                </a:tabLst>
              </a:pPr>
              <a:r>
                <a:rPr b="0" i="1" lang="en-GB" sz="800" strike="noStrike" u="none">
                  <a:solidFill>
                    <a:srgbClr val="000000"/>
                  </a:solidFill>
                  <a:effectLst/>
                  <a:uFillTx/>
                  <a:latin typeface="Book Antiqua"/>
                </a:rPr>
                <a:t>Release Management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73" name=""/>
          <p:cNvSpPr/>
          <p:nvPr/>
        </p:nvSpPr>
        <p:spPr>
          <a:xfrm flipV="1">
            <a:off x="1796400" y="2086560"/>
            <a:ext cx="1931760" cy="1296000"/>
          </a:xfrm>
          <a:prstGeom prst="line">
            <a:avLst/>
          </a:prstGeom>
          <a:ln w="12600">
            <a:solidFill>
              <a:srgbClr val="99ccff"/>
            </a:solidFill>
            <a:miter/>
            <a:head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 flipH="1">
            <a:off x="2911320" y="2858760"/>
            <a:ext cx="858960" cy="564120"/>
          </a:xfrm>
          <a:prstGeom prst="line">
            <a:avLst/>
          </a:prstGeom>
          <a:ln w="12600">
            <a:solidFill>
              <a:srgbClr val="000000"/>
            </a:solidFill>
            <a:miter/>
            <a:head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3076560" y="3908520"/>
            <a:ext cx="2673360" cy="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3076560" y="4195800"/>
            <a:ext cx="2592360" cy="0"/>
          </a:xfrm>
          <a:prstGeom prst="line">
            <a:avLst/>
          </a:prstGeom>
          <a:ln w="12600">
            <a:solidFill>
              <a:srgbClr val="99ccff"/>
            </a:solidFill>
            <a:miter/>
            <a:head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 flipH="1" flipV="1">
            <a:off x="5445000" y="2374560"/>
            <a:ext cx="1719360" cy="1009800"/>
          </a:xfrm>
          <a:prstGeom prst="line">
            <a:avLst/>
          </a:prstGeom>
          <a:ln w="12600">
            <a:solidFill>
              <a:srgbClr val="99ccff"/>
            </a:solidFill>
            <a:miter/>
            <a:head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"/>
          <p:cNvSpPr/>
          <p:nvPr/>
        </p:nvSpPr>
        <p:spPr>
          <a:xfrm>
            <a:off x="5454720" y="2730600"/>
            <a:ext cx="1174680" cy="682560"/>
          </a:xfrm>
          <a:prstGeom prst="line">
            <a:avLst/>
          </a:prstGeom>
          <a:ln w="12600">
            <a:solidFill>
              <a:srgbClr val="000000"/>
            </a:solidFill>
            <a:miter/>
            <a:head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 rot="19523400">
            <a:off x="2161440" y="2503080"/>
            <a:ext cx="123084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42920" rIns="142920" tIns="73080" bIns="73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854360"/>
                <a:tab algn="l" pos="3708360"/>
                <a:tab algn="l" pos="5562720"/>
                <a:tab algn="l" pos="7416720"/>
                <a:tab algn="l" pos="927108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Business Requirements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 rot="19644600">
            <a:off x="2805120" y="2947680"/>
            <a:ext cx="1063800" cy="38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42920" rIns="142920" tIns="73080" bIns="73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854360"/>
                <a:tab algn="l" pos="3708360"/>
                <a:tab algn="l" pos="5562720"/>
                <a:tab algn="l" pos="7416720"/>
                <a:tab algn="l" pos="9271080"/>
              </a:tabLst>
            </a:pPr>
            <a:r>
              <a:rPr b="0" i="1" lang="en-GB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Integration Tested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854360"/>
                <a:tab algn="l" pos="3708360"/>
                <a:tab algn="l" pos="5562720"/>
                <a:tab algn="l" pos="7416720"/>
                <a:tab algn="l" pos="9271080"/>
              </a:tabLst>
            </a:pPr>
            <a:r>
              <a:rPr b="0" i="1" lang="en-GB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Release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" name=""/>
          <p:cNvSpPr/>
          <p:nvPr/>
        </p:nvSpPr>
        <p:spPr>
          <a:xfrm>
            <a:off x="3789360" y="3718080"/>
            <a:ext cx="177516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42920" rIns="142920" tIns="73080" bIns="73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854360"/>
                <a:tab algn="l" pos="3708360"/>
                <a:tab algn="l" pos="5562720"/>
                <a:tab algn="l" pos="7416720"/>
                <a:tab algn="l" pos="927108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Integration Tested Release (Service)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" name=""/>
          <p:cNvSpPr/>
          <p:nvPr/>
        </p:nvSpPr>
        <p:spPr>
          <a:xfrm>
            <a:off x="3979080" y="3995640"/>
            <a:ext cx="1086120" cy="38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42920" rIns="142920" tIns="73080" bIns="73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854360"/>
                <a:tab algn="l" pos="3708360"/>
                <a:tab algn="l" pos="5562720"/>
                <a:tab algn="l" pos="7416720"/>
                <a:tab algn="l" pos="9271080"/>
              </a:tabLst>
            </a:pPr>
            <a:r>
              <a:rPr b="0" i="1" lang="en-GB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Service/</a:t>
            </a: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Operability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854360"/>
                <a:tab algn="l" pos="3708360"/>
                <a:tab algn="l" pos="5562720"/>
                <a:tab algn="l" pos="7416720"/>
                <a:tab algn="l" pos="927108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Requirements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 rot="1812600">
            <a:off x="5664600" y="2655720"/>
            <a:ext cx="142092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42920" rIns="142920" tIns="73080" bIns="73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854360"/>
                <a:tab algn="l" pos="3708360"/>
                <a:tab algn="l" pos="5562720"/>
                <a:tab algn="l" pos="7416720"/>
                <a:tab algn="l" pos="9271080"/>
              </a:tabLst>
            </a:pPr>
            <a:r>
              <a:rPr b="0" i="1" lang="en-GB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Service Level </a:t>
            </a: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Requirements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"/>
          <p:cNvSpPr/>
          <p:nvPr/>
        </p:nvSpPr>
        <p:spPr>
          <a:xfrm>
            <a:off x="1528920" y="3456000"/>
            <a:ext cx="979200" cy="1146240"/>
          </a:xfrm>
          <a:prstGeom prst="rect">
            <a:avLst/>
          </a:prstGeom>
          <a:solidFill>
            <a:srgbClr val="d3d3ff"/>
          </a:solidFill>
          <a:ln w="12600">
            <a:solidFill>
              <a:srgbClr val="000000"/>
            </a:solidFill>
            <a:miter/>
          </a:ln>
          <a:effectLst>
            <a:outerShdw dist="107932" dir="2700000" blurRad="0" rotWithShape="0">
              <a:srgbClr val="b2b2b2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1590120" y="3570120"/>
            <a:ext cx="870840" cy="389880"/>
          </a:xfrm>
          <a:prstGeom prst="rect">
            <a:avLst/>
          </a:prstGeom>
          <a:solidFill>
            <a:srgbClr val="d3d3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42920" rIns="142920" tIns="73080" bIns="73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854360"/>
                <a:tab algn="l" pos="3708360"/>
                <a:tab algn="l" pos="5562720"/>
                <a:tab algn="l" pos="7416720"/>
                <a:tab algn="l" pos="927108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New Systems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854360"/>
                <a:tab algn="l" pos="3708360"/>
                <a:tab algn="l" pos="5562720"/>
                <a:tab algn="l" pos="7416720"/>
                <a:tab algn="l" pos="927108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Development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"/>
          <p:cNvSpPr/>
          <p:nvPr/>
        </p:nvSpPr>
        <p:spPr>
          <a:xfrm>
            <a:off x="1536840" y="4059360"/>
            <a:ext cx="9730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"/>
          <p:cNvSpPr/>
          <p:nvPr/>
        </p:nvSpPr>
        <p:spPr>
          <a:xfrm>
            <a:off x="1519560" y="4151160"/>
            <a:ext cx="1018440" cy="38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42920" rIns="142920" tIns="73080" bIns="73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854360"/>
                <a:tab algn="l" pos="3708360"/>
                <a:tab algn="l" pos="5562720"/>
                <a:tab algn="l" pos="7416720"/>
                <a:tab algn="l" pos="927108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Existing Systems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854360"/>
                <a:tab algn="l" pos="3708360"/>
                <a:tab algn="l" pos="5562720"/>
                <a:tab algn="l" pos="7416720"/>
                <a:tab algn="l" pos="927108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Development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>
            <a:off x="2505240" y="3460680"/>
            <a:ext cx="517320" cy="1144800"/>
          </a:xfrm>
          <a:prstGeom prst="rect">
            <a:avLst/>
          </a:prstGeom>
          <a:solidFill>
            <a:srgbClr val="d3d3ff"/>
          </a:solidFill>
          <a:ln w="12600">
            <a:solidFill>
              <a:srgbClr val="000000"/>
            </a:solidFill>
            <a:miter/>
          </a:ln>
          <a:effectLst>
            <a:outerShdw dist="107932" dir="2700000" blurRad="0" rotWithShape="0">
              <a:srgbClr val="b2b2b2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 flipH="1" rot="16200000">
            <a:off x="2403000" y="3854880"/>
            <a:ext cx="734400" cy="38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42920" rIns="142920" tIns="73080" bIns="73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854360"/>
                <a:tab algn="l" pos="3708360"/>
                <a:tab algn="l" pos="5562720"/>
                <a:tab algn="l" pos="7416720"/>
                <a:tab algn="l" pos="927108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Systems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854360"/>
                <a:tab algn="l" pos="3708360"/>
                <a:tab algn="l" pos="5562720"/>
                <a:tab algn="l" pos="7416720"/>
                <a:tab algn="l" pos="927108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Integration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 rot="1824600">
            <a:off x="5643360" y="2850840"/>
            <a:ext cx="87912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42920" rIns="142920" tIns="73080" bIns="73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854360"/>
                <a:tab algn="l" pos="3708360"/>
                <a:tab algn="l" pos="5562720"/>
                <a:tab algn="l" pos="7416720"/>
                <a:tab algn="l" pos="927108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Tested Service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5799240" y="3524400"/>
            <a:ext cx="1636560" cy="1066680"/>
          </a:xfrm>
          <a:prstGeom prst="rect">
            <a:avLst/>
          </a:prstGeom>
          <a:solidFill>
            <a:srgbClr val="ffc3c3"/>
          </a:solidFill>
          <a:ln w="12600">
            <a:solidFill>
              <a:srgbClr val="000000"/>
            </a:solidFill>
            <a:miter/>
          </a:ln>
          <a:effectLst>
            <a:outerShdw dist="107932" dir="2700000" blurRad="0" rotWithShape="0">
              <a:srgbClr val="b2b2b2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>
            <a:off x="6107040" y="3855960"/>
            <a:ext cx="1069920" cy="341280"/>
          </a:xfrm>
          <a:prstGeom prst="rect">
            <a:avLst/>
          </a:prstGeom>
          <a:solidFill>
            <a:srgbClr val="ffc3c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>
            <a:off x="5767560" y="4316400"/>
            <a:ext cx="125352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42920" rIns="142920" tIns="73080" bIns="73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854360"/>
                <a:tab algn="l" pos="3708360"/>
                <a:tab algn="l" pos="5562720"/>
                <a:tab algn="l" pos="7416720"/>
                <a:tab algn="l" pos="927108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Service Implementation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"/>
          <p:cNvSpPr/>
          <p:nvPr/>
        </p:nvSpPr>
        <p:spPr>
          <a:xfrm>
            <a:off x="6158160" y="3909960"/>
            <a:ext cx="96408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42920" rIns="142920" tIns="73080" bIns="73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854360"/>
                <a:tab algn="l" pos="3708360"/>
                <a:tab algn="l" pos="5562720"/>
                <a:tab algn="l" pos="7416720"/>
                <a:tab algn="l" pos="927108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Service Delivery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95" name=""/>
          <p:cNvGrpSpPr/>
          <p:nvPr/>
        </p:nvGrpSpPr>
        <p:grpSpPr>
          <a:xfrm>
            <a:off x="3848040" y="1946160"/>
            <a:ext cx="1550880" cy="971640"/>
            <a:chOff x="3848040" y="1946160"/>
            <a:chExt cx="1550880" cy="971640"/>
          </a:xfrm>
        </p:grpSpPr>
        <p:sp>
          <p:nvSpPr>
            <p:cNvPr id="196" name=""/>
            <p:cNvSpPr/>
            <p:nvPr/>
          </p:nvSpPr>
          <p:spPr>
            <a:xfrm>
              <a:off x="3848040" y="1946160"/>
              <a:ext cx="1550880" cy="488880"/>
            </a:xfrm>
            <a:prstGeom prst="rect">
              <a:avLst/>
            </a:prstGeom>
            <a:solidFill>
              <a:srgbClr val="9bffe7"/>
            </a:solidFill>
            <a:ln w="12600">
              <a:solidFill>
                <a:srgbClr val="000000"/>
              </a:solidFill>
              <a:miter/>
            </a:ln>
            <a:effectLst>
              <a:outerShdw dist="107932" dir="2700000" blurRad="0" rotWithShape="0">
                <a:srgbClr val="b2b2b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3993120" y="2052360"/>
              <a:ext cx="1234080" cy="268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42920" rIns="142920" tIns="73080" bIns="73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1854360"/>
                  <a:tab algn="l" pos="3708360"/>
                  <a:tab algn="l" pos="5562720"/>
                  <a:tab algn="l" pos="7416720"/>
                  <a:tab algn="l" pos="9271080"/>
                </a:tabLst>
              </a:pPr>
              <a:r>
                <a:rPr b="0" lang="en-GB" sz="800" strike="noStrike" u="none">
                  <a:solidFill>
                    <a:srgbClr val="000000"/>
                  </a:solidFill>
                  <a:effectLst/>
                  <a:uFillTx/>
                  <a:latin typeface="Book Antiqua"/>
                </a:rPr>
                <a:t>Business 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Book Antiqua"/>
                </a:rPr>
                <a:t> Management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3848040" y="2428560"/>
              <a:ext cx="1550880" cy="489240"/>
            </a:xfrm>
            <a:prstGeom prst="rect">
              <a:avLst/>
            </a:prstGeom>
            <a:solidFill>
              <a:srgbClr val="9bffe7"/>
            </a:solidFill>
            <a:ln w="12600">
              <a:solidFill>
                <a:srgbClr val="000000"/>
              </a:solidFill>
              <a:miter/>
            </a:ln>
            <a:effectLst>
              <a:outerShdw dist="107932" dir="2700000" blurRad="0" rotWithShape="0">
                <a:srgbClr val="b2b2b2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4106520" y="2560320"/>
              <a:ext cx="1012680" cy="268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42920" rIns="142920" tIns="73080" bIns="730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1854360"/>
                  <a:tab algn="l" pos="3708360"/>
                  <a:tab algn="l" pos="5562720"/>
                  <a:tab algn="l" pos="7416720"/>
                  <a:tab algn="l" pos="9271080"/>
                </a:tabLst>
              </a:pPr>
              <a:r>
                <a:rPr b="0" lang="en-GB" sz="800" strike="noStrike" u="none">
                  <a:solidFill>
                    <a:srgbClr val="000000"/>
                  </a:solidFill>
                  <a:effectLst/>
                  <a:uFillTx/>
                  <a:latin typeface="Book Antiqua"/>
                </a:rPr>
                <a:t>Business </a:t>
              </a:r>
              <a:r>
                <a:rPr b="0" lang="en-US" sz="800" strike="noStrike" u="none">
                  <a:solidFill>
                    <a:srgbClr val="000000"/>
                  </a:solidFill>
                  <a:effectLst/>
                  <a:uFillTx/>
                  <a:latin typeface="Book Antiqua"/>
                </a:rPr>
                <a:t> </a:t>
              </a:r>
              <a:r>
                <a:rPr b="0" lang="en-GB" sz="800" strike="noStrike" u="none">
                  <a:solidFill>
                    <a:srgbClr val="000000"/>
                  </a:solidFill>
                  <a:effectLst/>
                  <a:uFillTx/>
                  <a:latin typeface="Book Antiqua"/>
                </a:rPr>
                <a:t>Change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00" name=""/>
          <p:cNvSpPr/>
          <p:nvPr/>
        </p:nvSpPr>
        <p:spPr>
          <a:xfrm flipV="1">
            <a:off x="2649600" y="2641320"/>
            <a:ext cx="1092240" cy="739800"/>
          </a:xfrm>
          <a:prstGeom prst="line">
            <a:avLst/>
          </a:prstGeom>
          <a:ln w="12600">
            <a:solidFill>
              <a:srgbClr val="99ccff"/>
            </a:solidFill>
            <a:miter/>
            <a:head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"/>
          <p:cNvSpPr/>
          <p:nvPr/>
        </p:nvSpPr>
        <p:spPr>
          <a:xfrm>
            <a:off x="1434960" y="5616720"/>
            <a:ext cx="7453440" cy="3283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07932" dir="2700000" blurRad="0" rotWithShape="0">
              <a:srgbClr val="b2b2b2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"/>
          <p:cNvSpPr/>
          <p:nvPr/>
        </p:nvSpPr>
        <p:spPr>
          <a:xfrm>
            <a:off x="4237200" y="5637240"/>
            <a:ext cx="1899360" cy="32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42920" rIns="142920" tIns="73080" bIns="73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854360"/>
                <a:tab algn="l" pos="3708360"/>
                <a:tab algn="l" pos="5562720"/>
                <a:tab algn="l" pos="7416720"/>
                <a:tab algn="l" pos="9271080"/>
              </a:tabLst>
            </a:pPr>
            <a:r>
              <a:rPr b="1" i="1" lang="en-GB" sz="12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Programme 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"/>
          <p:cNvSpPr/>
          <p:nvPr/>
        </p:nvSpPr>
        <p:spPr>
          <a:xfrm rot="19563000">
            <a:off x="2449440" y="2759040"/>
            <a:ext cx="157968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42920" rIns="142920" tIns="73080" bIns="73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854360"/>
                <a:tab algn="l" pos="3708360"/>
                <a:tab algn="l" pos="5562720"/>
                <a:tab algn="l" pos="7416720"/>
                <a:tab algn="l" pos="927108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Business Process</a:t>
            </a:r>
            <a:r>
              <a:rPr b="0" i="1" lang="en-GB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 Requirements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"/>
          <p:cNvSpPr/>
          <p:nvPr/>
        </p:nvSpPr>
        <p:spPr>
          <a:xfrm flipH="1">
            <a:off x="2165400" y="2311920"/>
            <a:ext cx="1610280" cy="1087920"/>
          </a:xfrm>
          <a:prstGeom prst="line">
            <a:avLst/>
          </a:prstGeom>
          <a:ln w="12600">
            <a:solidFill>
              <a:srgbClr val="000000"/>
            </a:solidFill>
            <a:miter/>
            <a:head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"/>
          <p:cNvSpPr/>
          <p:nvPr/>
        </p:nvSpPr>
        <p:spPr>
          <a:xfrm rot="19516800">
            <a:off x="1971720" y="2650680"/>
            <a:ext cx="188892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42920" rIns="142920" tIns="73080" bIns="73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854360"/>
                <a:tab algn="l" pos="3708360"/>
                <a:tab algn="l" pos="5562720"/>
                <a:tab algn="l" pos="7416720"/>
                <a:tab algn="l" pos="9271080"/>
              </a:tabLst>
            </a:pPr>
            <a:r>
              <a:rPr b="0" i="1" lang="en-GB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System Tested Application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"/>
          <p:cNvSpPr/>
          <p:nvPr/>
        </p:nvSpPr>
        <p:spPr>
          <a:xfrm rot="16200000">
            <a:off x="6282720" y="3277080"/>
            <a:ext cx="270180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Release 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"/>
          <p:cNvSpPr/>
          <p:nvPr/>
        </p:nvSpPr>
        <p:spPr>
          <a:xfrm rot="16200000">
            <a:off x="6778080" y="3505680"/>
            <a:ext cx="270180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Release 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"/>
          <p:cNvSpPr/>
          <p:nvPr/>
        </p:nvSpPr>
        <p:spPr>
          <a:xfrm rot="16200000">
            <a:off x="7273080" y="3708720"/>
            <a:ext cx="270180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Release 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1417680" y="142920"/>
            <a:ext cx="7726320" cy="838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Approach – Roles &amp; Responsibilities: Business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1471320" y="1098720"/>
            <a:ext cx="73962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Management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the initial function and service definition i.e. what is going to be in a release - in consultation with Commercial and Commercial Support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the detailed business requirements and the business acceptance criteria that reflect these requirements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the communications plan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and launching the new release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Supporting the business acceptance process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Defining the roll-out approach.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Change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the new procedures that need to be operated in conjunction with the new systems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Tested in Business Integration Testing 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the training of the business users in the new service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Executing Business Integration Test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Organising the setting up of a customer help desk (if necessary).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1780920" y="142920"/>
            <a:ext cx="7086600" cy="838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Approach – Roles &amp; Responsibilities: IT Development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1538280" y="1149480"/>
            <a:ext cx="73296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51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Systems Development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Supports the core build of the application and architecture software - through to system test.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Existing Systems Development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Undertakes all development work associated with the existing systems impacted by the new release - again through to the system test of these modifications.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Systems Integration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Looks across all system development projects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Establishes the process by which the various systems - and associated manual procedures - will be integrated within a single release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Development of an integration test environment, and after system test is complete, the execution of the integration test cycles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Support the development of the conversion utilities and interim software that will be needed during the cutover of the production environment to the new release.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350720" y="142920"/>
            <a:ext cx="7792920" cy="838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Approach – Roles &amp; Responsibilities: </a:t>
            </a:r>
            <a:br>
              <a:rPr sz="3000"/>
            </a:b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 Operations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1565280" y="1174320"/>
            <a:ext cx="7362720" cy="3724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fontScale="92500" lnSpcReduction="19999"/>
          </a:bodyPr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 Implementation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Project-based team responsible for managing the impact of the new release on the production environment.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the new service model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define the changes necessary to service delivery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the service acceptance criteria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define the service level agreement (SLA) that will formalise the relationship between service delivery and the business for the live service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accept the new release from systems integration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train service delivery personnel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support the Business Integration Test of the new release.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 Delivery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Supports the production environment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On-going function rather than a project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Accept the Business tested release from Service Implementation and support its live operation.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"/>
          <p:cNvSpPr/>
          <p:nvPr/>
        </p:nvSpPr>
        <p:spPr>
          <a:xfrm>
            <a:off x="7434360" y="857160"/>
            <a:ext cx="1581120" cy="5403960"/>
          </a:xfrm>
          <a:prstGeom prst="rect">
            <a:avLst/>
          </a:prstGeom>
          <a:solidFill>
            <a:srgbClr val="dddddd"/>
          </a:solidFill>
          <a:ln w="12600">
            <a:solidFill>
              <a:srgbClr val="f5f5f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"/>
          <p:cNvSpPr/>
          <p:nvPr/>
        </p:nvSpPr>
        <p:spPr>
          <a:xfrm>
            <a:off x="3516480" y="857160"/>
            <a:ext cx="1893600" cy="5388120"/>
          </a:xfrm>
          <a:prstGeom prst="rect">
            <a:avLst/>
          </a:prstGeom>
          <a:solidFill>
            <a:srgbClr val="dddddd"/>
          </a:solidFill>
          <a:ln w="12600">
            <a:solidFill>
              <a:srgbClr val="f5f5f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217520" y="-360"/>
            <a:ext cx="7793280" cy="622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Release Plans &amp; Deliverables - Indicative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"/>
          <p:cNvSpPr/>
          <p:nvPr/>
        </p:nvSpPr>
        <p:spPr>
          <a:xfrm>
            <a:off x="3135240" y="657360"/>
            <a:ext cx="4702320" cy="17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25560" bIns="25560" anchor="t">
            <a:spAutoFit/>
          </a:bodyPr>
          <a:p>
            <a:pPr algn="ctr">
              <a:lnSpc>
                <a:spcPct val="50000"/>
              </a:lnSpc>
              <a:spcBef>
                <a:spcPts val="1001"/>
              </a:spcBef>
              <a:tabLst>
                <a:tab algn="l" pos="0"/>
                <a:tab algn="l" pos="227160"/>
                <a:tab algn="l" pos="453960"/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</a:tabLst>
            </a:pP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Release 1 – September 2001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"/>
          <p:cNvSpPr/>
          <p:nvPr/>
        </p:nvSpPr>
        <p:spPr>
          <a:xfrm>
            <a:off x="1620720" y="1293840"/>
            <a:ext cx="1449360" cy="53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5440" rIns="55440" tIns="27000" bIns="2700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271440"/>
                <a:tab algn="l" pos="542880"/>
                <a:tab algn="l" pos="814320"/>
                <a:tab algn="l" pos="1085760"/>
                <a:tab algn="l" pos="1357200"/>
                <a:tab algn="l" pos="1628640"/>
                <a:tab algn="l" pos="1900080"/>
                <a:tab algn="l" pos="2171880"/>
                <a:tab algn="l" pos="2443320"/>
                <a:tab algn="l" pos="2714760"/>
                <a:tab algn="l" pos="2986200"/>
                <a:tab algn="l" pos="3257640"/>
                <a:tab algn="l" pos="3529080"/>
                <a:tab algn="l" pos="3800520"/>
                <a:tab algn="l" pos="4071960"/>
                <a:tab algn="l" pos="4343400"/>
                <a:tab algn="l" pos="4614840"/>
                <a:tab algn="l" pos="4886280"/>
                <a:tab algn="l" pos="5157720"/>
                <a:tab algn="l" pos="5429160"/>
              </a:tabLst>
            </a:pPr>
            <a:r>
              <a:rPr b="1" i="1" lang="en-GB" sz="7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BUSINESS</a:t>
            </a:r>
            <a:r>
              <a:rPr b="1" i="1" lang="en-US" sz="7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 MANAGEMENT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271440"/>
                <a:tab algn="l" pos="542880"/>
                <a:tab algn="l" pos="814320"/>
                <a:tab algn="l" pos="1085760"/>
                <a:tab algn="l" pos="1357200"/>
                <a:tab algn="l" pos="1628640"/>
                <a:tab algn="l" pos="1900080"/>
                <a:tab algn="l" pos="2171880"/>
                <a:tab algn="l" pos="2443320"/>
                <a:tab algn="l" pos="2714760"/>
                <a:tab algn="l" pos="2986200"/>
                <a:tab algn="l" pos="3257640"/>
                <a:tab algn="l" pos="3529080"/>
                <a:tab algn="l" pos="3800520"/>
                <a:tab algn="l" pos="4071960"/>
                <a:tab algn="l" pos="4343400"/>
                <a:tab algn="l" pos="4614840"/>
                <a:tab algn="l" pos="4886280"/>
                <a:tab algn="l" pos="5157720"/>
                <a:tab algn="l" pos="542916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271440"/>
                <a:tab algn="l" pos="542880"/>
                <a:tab algn="l" pos="814320"/>
                <a:tab algn="l" pos="1085760"/>
                <a:tab algn="l" pos="1357200"/>
                <a:tab algn="l" pos="1628640"/>
                <a:tab algn="l" pos="1900080"/>
                <a:tab algn="l" pos="2171880"/>
                <a:tab algn="l" pos="2443320"/>
                <a:tab algn="l" pos="2714760"/>
                <a:tab algn="l" pos="2986200"/>
                <a:tab algn="l" pos="3257640"/>
                <a:tab algn="l" pos="3529080"/>
                <a:tab algn="l" pos="3800520"/>
                <a:tab algn="l" pos="4071960"/>
                <a:tab algn="l" pos="4343400"/>
                <a:tab algn="l" pos="4614840"/>
                <a:tab algn="l" pos="4886280"/>
                <a:tab algn="l" pos="5157720"/>
                <a:tab algn="l" pos="5429160"/>
              </a:tabLst>
            </a:pPr>
            <a:r>
              <a:rPr b="1" i="1" lang="en-GB" sz="7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BUSINESS CHANGE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"/>
          <p:cNvSpPr/>
          <p:nvPr/>
        </p:nvSpPr>
        <p:spPr>
          <a:xfrm>
            <a:off x="1441440" y="860400"/>
            <a:ext cx="7577280" cy="5397480"/>
          </a:xfrm>
          <a:prstGeom prst="rect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"/>
          <p:cNvSpPr/>
          <p:nvPr/>
        </p:nvSpPr>
        <p:spPr>
          <a:xfrm>
            <a:off x="1433520" y="3722760"/>
            <a:ext cx="7586640" cy="3240"/>
          </a:xfrm>
          <a:prstGeom prst="line">
            <a:avLst/>
          </a:prstGeom>
          <a:ln w="1260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" name=""/>
          <p:cNvSpPr/>
          <p:nvPr/>
        </p:nvSpPr>
        <p:spPr>
          <a:xfrm>
            <a:off x="1496520" y="5780160"/>
            <a:ext cx="1386360" cy="4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8680" rIns="58680" tIns="30240" bIns="30240" anchor="t">
            <a:spAutoFit/>
          </a:bodyPr>
          <a:p>
            <a:pPr>
              <a:lnSpc>
                <a:spcPts val="0"/>
              </a:lnSpc>
              <a:spcBef>
                <a:spcPts val="499"/>
              </a:spcBef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ts val="0"/>
              </a:lnSpc>
              <a:spcBef>
                <a:spcPts val="799"/>
              </a:spcBef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1" i="1" lang="en-GB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RELEASE MANAGEMENT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ts val="0"/>
              </a:lnSpc>
              <a:spcBef>
                <a:spcPts val="799"/>
              </a:spcBef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ts val="0"/>
              </a:lnSpc>
              <a:spcBef>
                <a:spcPts val="799"/>
              </a:spcBef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ts val="0"/>
              </a:lnSpc>
              <a:spcBef>
                <a:spcPts val="799"/>
              </a:spcBef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1" i="1" lang="en-GB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PROGRAM </a:t>
            </a: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MANAGEMENT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" name=""/>
          <p:cNvSpPr/>
          <p:nvPr/>
        </p:nvSpPr>
        <p:spPr>
          <a:xfrm>
            <a:off x="1671480" y="3732120"/>
            <a:ext cx="1660320" cy="76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8680" rIns="58680" tIns="30240" bIns="3024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1" i="1" lang="en-US" sz="7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EXISTING SYSTEMS ENHANCEMENT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1. Release Requirements Analysis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2. Project </a:t>
            </a: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e Development - AS/400 Pipe Interface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"/>
          <p:cNvSpPr/>
          <p:nvPr/>
        </p:nvSpPr>
        <p:spPr>
          <a:xfrm>
            <a:off x="1621800" y="4619520"/>
            <a:ext cx="1142280" cy="1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8680" rIns="58680" tIns="30240" bIns="3024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1" i="1" lang="en-US" sz="7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SYSTEMS INTEGRATION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"/>
          <p:cNvSpPr/>
          <p:nvPr/>
        </p:nvSpPr>
        <p:spPr>
          <a:xfrm>
            <a:off x="1726920" y="5375160"/>
            <a:ext cx="118080" cy="14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8680" rIns="58680" tIns="30240" bIns="30240" anchor="t">
            <a:spAutoFit/>
          </a:bodyPr>
          <a:p>
            <a:pPr>
              <a:lnSpc>
                <a:spcPts val="0"/>
              </a:lnSpc>
              <a:spcBef>
                <a:spcPts val="437"/>
              </a:spcBef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ts val="0"/>
              </a:lnSpc>
              <a:spcBef>
                <a:spcPts val="700"/>
              </a:spcBef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" name=""/>
          <p:cNvSpPr/>
          <p:nvPr/>
        </p:nvSpPr>
        <p:spPr>
          <a:xfrm>
            <a:off x="1623240" y="5078520"/>
            <a:ext cx="1328760" cy="5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8680" rIns="58680" tIns="30240" bIns="3024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1" i="1" lang="en-US" sz="7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SERVICE IMPLEMENTATION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1" i="1" lang="en-US" sz="7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SERVICE DELIVERY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"/>
          <p:cNvSpPr/>
          <p:nvPr/>
        </p:nvSpPr>
        <p:spPr>
          <a:xfrm flipV="1">
            <a:off x="1442880" y="4851000"/>
            <a:ext cx="7567920" cy="11160"/>
          </a:xfrm>
          <a:prstGeom prst="line">
            <a:avLst/>
          </a:prstGeom>
          <a:ln w="12600">
            <a:solidFill>
              <a:srgbClr val="000000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"/>
          <p:cNvSpPr/>
          <p:nvPr/>
        </p:nvSpPr>
        <p:spPr>
          <a:xfrm>
            <a:off x="1436760" y="1878120"/>
            <a:ext cx="7574040" cy="0"/>
          </a:xfrm>
          <a:prstGeom prst="line">
            <a:avLst/>
          </a:prstGeom>
          <a:ln w="12600">
            <a:solidFill>
              <a:srgbClr val="000000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"/>
          <p:cNvSpPr/>
          <p:nvPr/>
        </p:nvSpPr>
        <p:spPr>
          <a:xfrm>
            <a:off x="1704600" y="2112840"/>
            <a:ext cx="1686240" cy="159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8680" rIns="58680" tIns="30240" bIns="3024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1" i="1" lang="en-US" sz="7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NEW SYSTEMS DEVELOPMENT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1. Release Requirements Analysis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2. Project </a:t>
            </a: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a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 Development</a:t>
            </a: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- Data pipe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3. Project </a:t>
            </a: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b Development – Enron database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4. Project c Development – Inbound interfaces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5. Project d Development – Inventory Management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"/>
          <p:cNvSpPr/>
          <p:nvPr/>
        </p:nvSpPr>
        <p:spPr>
          <a:xfrm>
            <a:off x="1487160" y="4910040"/>
            <a:ext cx="892440" cy="16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8680" rIns="58680" tIns="30240" bIns="30240" anchor="t">
            <a:spAutoFit/>
          </a:bodyPr>
          <a:p>
            <a:pPr>
              <a:lnSpc>
                <a:spcPts val="0"/>
              </a:lnSpc>
              <a:spcBef>
                <a:spcPts val="499"/>
              </a:spcBef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ts val="0"/>
              </a:lnSpc>
              <a:spcBef>
                <a:spcPts val="799"/>
              </a:spcBef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1" i="1" lang="en-GB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IT OPERATIONS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"/>
          <p:cNvSpPr/>
          <p:nvPr/>
        </p:nvSpPr>
        <p:spPr>
          <a:xfrm>
            <a:off x="1465920" y="1924200"/>
            <a:ext cx="1042920" cy="16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8680" rIns="58680" tIns="30240" bIns="30240" anchor="t">
            <a:spAutoFit/>
          </a:bodyPr>
          <a:p>
            <a:pPr>
              <a:lnSpc>
                <a:spcPts val="0"/>
              </a:lnSpc>
              <a:spcBef>
                <a:spcPts val="499"/>
              </a:spcBef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ts val="0"/>
              </a:lnSpc>
              <a:spcBef>
                <a:spcPts val="799"/>
              </a:spcBef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1" i="1" lang="en-GB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IT </a:t>
            </a: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DEVELOPMENT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"/>
          <p:cNvSpPr/>
          <p:nvPr/>
        </p:nvSpPr>
        <p:spPr>
          <a:xfrm>
            <a:off x="1460160" y="1069920"/>
            <a:ext cx="612000" cy="16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8680" rIns="58680" tIns="30240" bIns="30240" anchor="t">
            <a:spAutoFit/>
          </a:bodyPr>
          <a:p>
            <a:pPr>
              <a:lnSpc>
                <a:spcPts val="0"/>
              </a:lnSpc>
              <a:spcBef>
                <a:spcPts val="499"/>
              </a:spcBef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ts val="0"/>
              </a:lnSpc>
              <a:spcBef>
                <a:spcPts val="799"/>
              </a:spcBef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BUSINESS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"/>
          <p:cNvSpPr/>
          <p:nvPr/>
        </p:nvSpPr>
        <p:spPr>
          <a:xfrm>
            <a:off x="1444680" y="1035000"/>
            <a:ext cx="7566120" cy="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"/>
          <p:cNvSpPr/>
          <p:nvPr/>
        </p:nvSpPr>
        <p:spPr>
          <a:xfrm flipH="1">
            <a:off x="3502080" y="865080"/>
            <a:ext cx="7920" cy="53881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" name=""/>
          <p:cNvSpPr/>
          <p:nvPr/>
        </p:nvSpPr>
        <p:spPr>
          <a:xfrm>
            <a:off x="3580200" y="880920"/>
            <a:ext cx="2325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8680" rIns="58680" tIns="30240" bIns="302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Feb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" name=""/>
          <p:cNvSpPr/>
          <p:nvPr/>
        </p:nvSpPr>
        <p:spPr>
          <a:xfrm>
            <a:off x="4255560" y="880920"/>
            <a:ext cx="2451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8680" rIns="58680" tIns="30240" bIns="302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Mar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" name=""/>
          <p:cNvSpPr/>
          <p:nvPr/>
        </p:nvSpPr>
        <p:spPr>
          <a:xfrm>
            <a:off x="4949640" y="880920"/>
            <a:ext cx="23652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8680" rIns="58680" tIns="30240" bIns="302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Apr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" name=""/>
          <p:cNvSpPr/>
          <p:nvPr/>
        </p:nvSpPr>
        <p:spPr>
          <a:xfrm>
            <a:off x="5633640" y="880920"/>
            <a:ext cx="2577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8680" rIns="58680" tIns="30240" bIns="302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May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" name=""/>
          <p:cNvSpPr/>
          <p:nvPr/>
        </p:nvSpPr>
        <p:spPr>
          <a:xfrm>
            <a:off x="6114960" y="944640"/>
            <a:ext cx="0" cy="381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" name=""/>
          <p:cNvSpPr/>
          <p:nvPr/>
        </p:nvSpPr>
        <p:spPr>
          <a:xfrm>
            <a:off x="6337080" y="880920"/>
            <a:ext cx="22392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8680" rIns="58680" tIns="30240" bIns="302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Jun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"/>
          <p:cNvSpPr/>
          <p:nvPr/>
        </p:nvSpPr>
        <p:spPr>
          <a:xfrm>
            <a:off x="7002720" y="880920"/>
            <a:ext cx="20700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8680" rIns="58680" tIns="30240" bIns="302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Jul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" name=""/>
          <p:cNvSpPr/>
          <p:nvPr/>
        </p:nvSpPr>
        <p:spPr>
          <a:xfrm>
            <a:off x="6783480" y="942840"/>
            <a:ext cx="0" cy="381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" name=""/>
          <p:cNvSpPr/>
          <p:nvPr/>
        </p:nvSpPr>
        <p:spPr>
          <a:xfrm>
            <a:off x="7653240" y="880920"/>
            <a:ext cx="24948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8680" rIns="58680" tIns="30240" bIns="302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Aug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" name=""/>
          <p:cNvSpPr/>
          <p:nvPr/>
        </p:nvSpPr>
        <p:spPr>
          <a:xfrm>
            <a:off x="7427880" y="942840"/>
            <a:ext cx="0" cy="381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" name=""/>
          <p:cNvSpPr/>
          <p:nvPr/>
        </p:nvSpPr>
        <p:spPr>
          <a:xfrm>
            <a:off x="8349120" y="880920"/>
            <a:ext cx="2325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8680" rIns="58680" tIns="30240" bIns="302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Sep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6" name=""/>
          <p:cNvSpPr/>
          <p:nvPr/>
        </p:nvSpPr>
        <p:spPr>
          <a:xfrm>
            <a:off x="8128080" y="942840"/>
            <a:ext cx="0" cy="381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" name=""/>
          <p:cNvSpPr/>
          <p:nvPr/>
        </p:nvSpPr>
        <p:spPr>
          <a:xfrm>
            <a:off x="8802720" y="942840"/>
            <a:ext cx="0" cy="381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" name=""/>
          <p:cNvSpPr/>
          <p:nvPr/>
        </p:nvSpPr>
        <p:spPr>
          <a:xfrm>
            <a:off x="4100400" y="1047600"/>
            <a:ext cx="717840" cy="1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8680" rIns="58680" tIns="30240" bIns="302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1" i="1" lang="en-GB" sz="700" strike="noStrike" u="sng">
                <a:solidFill>
                  <a:srgbClr val="000000"/>
                </a:solidFill>
                <a:effectLst/>
                <a:uFillTx/>
                <a:latin typeface="Book Antiqua"/>
              </a:rPr>
              <a:t>Elaboration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" name=""/>
          <p:cNvSpPr/>
          <p:nvPr/>
        </p:nvSpPr>
        <p:spPr>
          <a:xfrm>
            <a:off x="6146280" y="1047600"/>
            <a:ext cx="594720" cy="1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8680" rIns="58680" tIns="30240" bIns="302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1" i="1" lang="en-GB" sz="700" strike="noStrike" u="sng">
                <a:solidFill>
                  <a:srgbClr val="000000"/>
                </a:solidFill>
                <a:effectLst/>
                <a:uFillTx/>
                <a:latin typeface="Book Antiqua"/>
              </a:rPr>
              <a:t>Construction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0" name=""/>
          <p:cNvSpPr/>
          <p:nvPr/>
        </p:nvSpPr>
        <p:spPr>
          <a:xfrm>
            <a:off x="8031960" y="1028880"/>
            <a:ext cx="501120" cy="1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8680" rIns="58680" tIns="30240" bIns="302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304920"/>
                <a:tab algn="l" pos="609480"/>
                <a:tab algn="l" pos="914400"/>
                <a:tab algn="l" pos="1219320"/>
                <a:tab algn="l" pos="1523880"/>
                <a:tab algn="l" pos="1828800"/>
                <a:tab algn="l" pos="2133720"/>
                <a:tab algn="l" pos="2438280"/>
                <a:tab algn="l" pos="2743200"/>
                <a:tab algn="l" pos="3048120"/>
                <a:tab algn="l" pos="3352680"/>
                <a:tab algn="l" pos="3657600"/>
                <a:tab algn="l" pos="3962520"/>
                <a:tab algn="l" pos="4267080"/>
                <a:tab algn="l" pos="4572000"/>
                <a:tab algn="l" pos="4876920"/>
                <a:tab algn="l" pos="5181480"/>
                <a:tab algn="l" pos="5486400"/>
                <a:tab algn="l" pos="5791320"/>
                <a:tab algn="l" pos="6095880"/>
              </a:tabLst>
            </a:pPr>
            <a:r>
              <a:rPr b="1" i="1" lang="en-GB" sz="700" strike="noStrike" u="sng">
                <a:solidFill>
                  <a:srgbClr val="000000"/>
                </a:solidFill>
                <a:effectLst/>
                <a:uFillTx/>
                <a:latin typeface="Book Antiqua"/>
              </a:rPr>
              <a:t>Transition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" name=""/>
          <p:cNvSpPr/>
          <p:nvPr/>
        </p:nvSpPr>
        <p:spPr>
          <a:xfrm>
            <a:off x="4032360" y="942840"/>
            <a:ext cx="0" cy="381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" name=""/>
          <p:cNvSpPr/>
          <p:nvPr/>
        </p:nvSpPr>
        <p:spPr>
          <a:xfrm>
            <a:off x="4724280" y="944640"/>
            <a:ext cx="0" cy="381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" name=""/>
          <p:cNvSpPr/>
          <p:nvPr/>
        </p:nvSpPr>
        <p:spPr>
          <a:xfrm>
            <a:off x="5411880" y="939960"/>
            <a:ext cx="0" cy="37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9000" bIns="-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4" name=""/>
          <p:cNvSpPr/>
          <p:nvPr/>
        </p:nvSpPr>
        <p:spPr>
          <a:xfrm flipV="1">
            <a:off x="1436760" y="5749920"/>
            <a:ext cx="7583400" cy="6480"/>
          </a:xfrm>
          <a:prstGeom prst="line">
            <a:avLst/>
          </a:prstGeom>
          <a:ln w="1260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" name=""/>
          <p:cNvSpPr/>
          <p:nvPr/>
        </p:nvSpPr>
        <p:spPr>
          <a:xfrm>
            <a:off x="5555160" y="1251000"/>
            <a:ext cx="85428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Communication plan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"/>
          <p:cNvSpPr/>
          <p:nvPr/>
        </p:nvSpPr>
        <p:spPr>
          <a:xfrm>
            <a:off x="7567920" y="1243080"/>
            <a:ext cx="70416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Communication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" name=""/>
          <p:cNvSpPr/>
          <p:nvPr/>
        </p:nvSpPr>
        <p:spPr>
          <a:xfrm>
            <a:off x="8380800" y="1150920"/>
            <a:ext cx="69768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Release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Launch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8" name=""/>
          <p:cNvSpPr/>
          <p:nvPr/>
        </p:nvSpPr>
        <p:spPr>
          <a:xfrm>
            <a:off x="7750800" y="1406520"/>
            <a:ext cx="85860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Business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 </a:t>
            </a: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Acceptance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9" name=""/>
          <p:cNvSpPr/>
          <p:nvPr/>
        </p:nvSpPr>
        <p:spPr>
          <a:xfrm flipH="1" rot="10740000">
            <a:off x="8778240" y="1324080"/>
            <a:ext cx="83880" cy="7128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3040" bIns="-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" name=""/>
          <p:cNvSpPr/>
          <p:nvPr/>
        </p:nvSpPr>
        <p:spPr>
          <a:xfrm>
            <a:off x="3995640" y="1401840"/>
            <a:ext cx="4819680" cy="52200"/>
          </a:xfrm>
          <a:prstGeom prst="rect">
            <a:avLst/>
          </a:prstGeom>
          <a:solidFill>
            <a:srgbClr val="ccff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1" name=""/>
          <p:cNvSpPr/>
          <p:nvPr/>
        </p:nvSpPr>
        <p:spPr>
          <a:xfrm>
            <a:off x="5910120" y="1415880"/>
            <a:ext cx="131292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200" rIns="106200" tIns="54000" bIns="540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Business Acceptance Criteria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2" name=""/>
          <p:cNvSpPr/>
          <p:nvPr/>
        </p:nvSpPr>
        <p:spPr>
          <a:xfrm flipH="1" rot="60000">
            <a:off x="5898600" y="1471320"/>
            <a:ext cx="95040" cy="6192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920" bIns="-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" name=""/>
          <p:cNvSpPr/>
          <p:nvPr/>
        </p:nvSpPr>
        <p:spPr>
          <a:xfrm rot="60000">
            <a:off x="4989240" y="2808360"/>
            <a:ext cx="100080" cy="6012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640" bIns="-26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" name=""/>
          <p:cNvSpPr/>
          <p:nvPr/>
        </p:nvSpPr>
        <p:spPr>
          <a:xfrm>
            <a:off x="4063320" y="2751120"/>
            <a:ext cx="96012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Functional Specification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" name=""/>
          <p:cNvSpPr/>
          <p:nvPr/>
        </p:nvSpPr>
        <p:spPr>
          <a:xfrm>
            <a:off x="4308480" y="2730600"/>
            <a:ext cx="1822320" cy="71280"/>
          </a:xfrm>
          <a:prstGeom prst="rect">
            <a:avLst/>
          </a:prstGeom>
          <a:solidFill>
            <a:srgbClr val="d3d3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480" bIns="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" name=""/>
          <p:cNvSpPr/>
          <p:nvPr/>
        </p:nvSpPr>
        <p:spPr>
          <a:xfrm>
            <a:off x="4400640" y="4672080"/>
            <a:ext cx="2446200" cy="60120"/>
          </a:xfrm>
          <a:prstGeom prst="rect">
            <a:avLst/>
          </a:prstGeom>
          <a:solidFill>
            <a:srgbClr val="d3d3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3320" bIns="13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" name=""/>
          <p:cNvSpPr/>
          <p:nvPr/>
        </p:nvSpPr>
        <p:spPr>
          <a:xfrm>
            <a:off x="3747240" y="4915080"/>
            <a:ext cx="125856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Release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Operability</a:t>
            </a: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Requirements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" name=""/>
          <p:cNvSpPr/>
          <p:nvPr/>
        </p:nvSpPr>
        <p:spPr>
          <a:xfrm>
            <a:off x="3975120" y="5068800"/>
            <a:ext cx="4330800" cy="66600"/>
          </a:xfrm>
          <a:prstGeom prst="rect">
            <a:avLst/>
          </a:prstGeom>
          <a:solidFill>
            <a:srgbClr val="ffc3c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9800" bIns="19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9" name=""/>
          <p:cNvSpPr/>
          <p:nvPr/>
        </p:nvSpPr>
        <p:spPr>
          <a:xfrm>
            <a:off x="6251400" y="5473800"/>
            <a:ext cx="2578320" cy="73080"/>
          </a:xfrm>
          <a:prstGeom prst="rect">
            <a:avLst/>
          </a:prstGeom>
          <a:solidFill>
            <a:srgbClr val="ffc3c3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" name=""/>
          <p:cNvSpPr/>
          <p:nvPr/>
        </p:nvSpPr>
        <p:spPr>
          <a:xfrm>
            <a:off x="6101280" y="2587680"/>
            <a:ext cx="58752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System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 Test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" name=""/>
          <p:cNvSpPr/>
          <p:nvPr/>
        </p:nvSpPr>
        <p:spPr>
          <a:xfrm flipH="1" rot="10740000">
            <a:off x="6077880" y="2654280"/>
            <a:ext cx="82440" cy="7128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3040" bIns="-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" name=""/>
          <p:cNvSpPr/>
          <p:nvPr/>
        </p:nvSpPr>
        <p:spPr>
          <a:xfrm>
            <a:off x="6849720" y="4530600"/>
            <a:ext cx="101304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Integration Test Complete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" name=""/>
          <p:cNvSpPr/>
          <p:nvPr/>
        </p:nvSpPr>
        <p:spPr>
          <a:xfrm flipH="1" rot="10740000">
            <a:off x="6806160" y="4600080"/>
            <a:ext cx="79200" cy="7164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3040" bIns="-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"/>
          <p:cNvSpPr/>
          <p:nvPr/>
        </p:nvSpPr>
        <p:spPr>
          <a:xfrm flipH="1" rot="10740000">
            <a:off x="5066280" y="4606560"/>
            <a:ext cx="93600" cy="6192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920" bIns="-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" name=""/>
          <p:cNvSpPr/>
          <p:nvPr/>
        </p:nvSpPr>
        <p:spPr>
          <a:xfrm>
            <a:off x="4461120" y="4518000"/>
            <a:ext cx="67248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Migration Plan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" name=""/>
          <p:cNvSpPr/>
          <p:nvPr/>
        </p:nvSpPr>
        <p:spPr>
          <a:xfrm flipH="1" rot="60000">
            <a:off x="5563440" y="4746240"/>
            <a:ext cx="85680" cy="6048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640" bIns="-26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" name=""/>
          <p:cNvSpPr/>
          <p:nvPr/>
        </p:nvSpPr>
        <p:spPr>
          <a:xfrm>
            <a:off x="5581800" y="4692600"/>
            <a:ext cx="97632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200" rIns="106200" tIns="54000" bIns="540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Integration</a:t>
            </a: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Test</a:t>
            </a: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Plan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" name=""/>
          <p:cNvSpPr/>
          <p:nvPr/>
        </p:nvSpPr>
        <p:spPr>
          <a:xfrm flipH="1" rot="10740000">
            <a:off x="4971240" y="4993920"/>
            <a:ext cx="79560" cy="6516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4840" bIns="-24840" anchor="ctr" rot="10800000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" name=""/>
          <p:cNvSpPr/>
          <p:nvPr/>
        </p:nvSpPr>
        <p:spPr>
          <a:xfrm>
            <a:off x="5275440" y="4903920"/>
            <a:ext cx="127296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200" rIns="106200" tIns="54000" bIns="540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De-commissioning Approach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" name=""/>
          <p:cNvSpPr/>
          <p:nvPr/>
        </p:nvSpPr>
        <p:spPr>
          <a:xfrm flipH="1" rot="10740000">
            <a:off x="6391440" y="4988160"/>
            <a:ext cx="72720" cy="7452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" name=""/>
          <p:cNvSpPr/>
          <p:nvPr/>
        </p:nvSpPr>
        <p:spPr>
          <a:xfrm>
            <a:off x="4809600" y="5092560"/>
            <a:ext cx="987840" cy="3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Business Integration Test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Acceptance 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Criteria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" name=""/>
          <p:cNvSpPr/>
          <p:nvPr/>
        </p:nvSpPr>
        <p:spPr>
          <a:xfrm flipH="1" rot="60000">
            <a:off x="5776560" y="5140440"/>
            <a:ext cx="69840" cy="8100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9440" bIns="-19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3" name=""/>
          <p:cNvSpPr/>
          <p:nvPr/>
        </p:nvSpPr>
        <p:spPr>
          <a:xfrm>
            <a:off x="7431120" y="5086440"/>
            <a:ext cx="119520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200" rIns="106200" tIns="54000" bIns="540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Accepted Software Release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4" name=""/>
          <p:cNvSpPr/>
          <p:nvPr/>
        </p:nvSpPr>
        <p:spPr>
          <a:xfrm flipH="1" rot="60000">
            <a:off x="7414200" y="5148360"/>
            <a:ext cx="69840" cy="6336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5" name=""/>
          <p:cNvSpPr/>
          <p:nvPr/>
        </p:nvSpPr>
        <p:spPr>
          <a:xfrm>
            <a:off x="7310520" y="1530360"/>
            <a:ext cx="98748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Business Integration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 Test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" name=""/>
          <p:cNvSpPr/>
          <p:nvPr/>
        </p:nvSpPr>
        <p:spPr>
          <a:xfrm flipH="1" rot="10740000">
            <a:off x="8239320" y="1598400"/>
            <a:ext cx="98280" cy="7128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3040" bIns="-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7" name=""/>
          <p:cNvSpPr/>
          <p:nvPr/>
        </p:nvSpPr>
        <p:spPr>
          <a:xfrm>
            <a:off x="6742080" y="5310360"/>
            <a:ext cx="94752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De-commissioning Plan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8" name=""/>
          <p:cNvSpPr/>
          <p:nvPr/>
        </p:nvSpPr>
        <p:spPr>
          <a:xfrm flipH="1" rot="10740000">
            <a:off x="7628040" y="5392080"/>
            <a:ext cx="95400" cy="7308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2320" bIns="-22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9" name=""/>
          <p:cNvSpPr/>
          <p:nvPr/>
        </p:nvSpPr>
        <p:spPr>
          <a:xfrm>
            <a:off x="7776360" y="5500800"/>
            <a:ext cx="587520" cy="2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Release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 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Acceptance 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0" name=""/>
          <p:cNvSpPr/>
          <p:nvPr/>
        </p:nvSpPr>
        <p:spPr>
          <a:xfrm>
            <a:off x="7432560" y="5235480"/>
            <a:ext cx="1225800" cy="2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200" rIns="106200" tIns="54000" bIns="540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Convert 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Production</a:t>
            </a: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Systems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1" name=""/>
          <p:cNvSpPr/>
          <p:nvPr/>
        </p:nvSpPr>
        <p:spPr>
          <a:xfrm>
            <a:off x="8402400" y="5497560"/>
            <a:ext cx="460800" cy="2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Live 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Service 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2" name=""/>
          <p:cNvSpPr/>
          <p:nvPr/>
        </p:nvSpPr>
        <p:spPr>
          <a:xfrm flipH="1" rot="60000">
            <a:off x="8779320" y="5543280"/>
            <a:ext cx="93600" cy="6336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3" name=""/>
          <p:cNvSpPr/>
          <p:nvPr/>
        </p:nvSpPr>
        <p:spPr>
          <a:xfrm>
            <a:off x="6943320" y="5505480"/>
            <a:ext cx="820080" cy="2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Release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 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Acceptance Criteria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4" name=""/>
          <p:cNvSpPr/>
          <p:nvPr/>
        </p:nvSpPr>
        <p:spPr>
          <a:xfrm flipH="1" rot="60000">
            <a:off x="6889680" y="5554440"/>
            <a:ext cx="90720" cy="5220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9520" bIns="-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5" name=""/>
          <p:cNvSpPr/>
          <p:nvPr/>
        </p:nvSpPr>
        <p:spPr>
          <a:xfrm>
            <a:off x="3698640" y="1157400"/>
            <a:ext cx="968760" cy="2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Release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Requirements Definition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6" name=""/>
          <p:cNvSpPr/>
          <p:nvPr/>
        </p:nvSpPr>
        <p:spPr>
          <a:xfrm rot="10740000">
            <a:off x="4622760" y="1327320"/>
            <a:ext cx="98640" cy="6480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200" bIns="-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7" name=""/>
          <p:cNvSpPr/>
          <p:nvPr/>
        </p:nvSpPr>
        <p:spPr>
          <a:xfrm>
            <a:off x="4006800" y="1689120"/>
            <a:ext cx="4813200" cy="55440"/>
          </a:xfrm>
          <a:prstGeom prst="rect">
            <a:avLst/>
          </a:prstGeom>
          <a:solidFill>
            <a:srgbClr val="ccff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8" name=""/>
          <p:cNvSpPr/>
          <p:nvPr/>
        </p:nvSpPr>
        <p:spPr>
          <a:xfrm>
            <a:off x="5402160" y="1522440"/>
            <a:ext cx="116208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200" rIns="106200" tIns="54000" bIns="540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New Business</a:t>
            </a: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Processes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9" name=""/>
          <p:cNvSpPr/>
          <p:nvPr/>
        </p:nvSpPr>
        <p:spPr>
          <a:xfrm>
            <a:off x="7262640" y="1709640"/>
            <a:ext cx="136080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200" rIns="106200" tIns="54000" bIns="540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Business</a:t>
            </a: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Processes</a:t>
            </a: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Converted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" name=""/>
          <p:cNvSpPr/>
          <p:nvPr/>
        </p:nvSpPr>
        <p:spPr>
          <a:xfrm flipH="1" rot="10740000">
            <a:off x="5371560" y="1612440"/>
            <a:ext cx="98280" cy="6192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920" bIns="-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" name=""/>
          <p:cNvSpPr/>
          <p:nvPr/>
        </p:nvSpPr>
        <p:spPr>
          <a:xfrm>
            <a:off x="4000680" y="2470320"/>
            <a:ext cx="777600" cy="63360"/>
          </a:xfrm>
          <a:prstGeom prst="rect">
            <a:avLst/>
          </a:prstGeom>
          <a:solidFill>
            <a:srgbClr val="d3d3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560" bIns="16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" name=""/>
          <p:cNvSpPr/>
          <p:nvPr/>
        </p:nvSpPr>
        <p:spPr>
          <a:xfrm>
            <a:off x="3956040" y="2554200"/>
            <a:ext cx="152712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200" rIns="106200" tIns="54000" bIns="540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Confirmed </a:t>
            </a: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Release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Requirements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" name=""/>
          <p:cNvSpPr/>
          <p:nvPr/>
        </p:nvSpPr>
        <p:spPr>
          <a:xfrm rot="60000">
            <a:off x="4734000" y="2538360"/>
            <a:ext cx="98280" cy="6372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4" name=""/>
          <p:cNvSpPr/>
          <p:nvPr/>
        </p:nvSpPr>
        <p:spPr>
          <a:xfrm flipH="1" rot="10740000">
            <a:off x="8578080" y="5407200"/>
            <a:ext cx="88920" cy="7128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3040" bIns="-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" name=""/>
          <p:cNvSpPr/>
          <p:nvPr/>
        </p:nvSpPr>
        <p:spPr>
          <a:xfrm>
            <a:off x="1362960" y="547560"/>
            <a:ext cx="1626840" cy="33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Indicative Only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6" name=""/>
          <p:cNvSpPr/>
          <p:nvPr/>
        </p:nvSpPr>
        <p:spPr>
          <a:xfrm>
            <a:off x="1433520" y="4541760"/>
            <a:ext cx="7586640" cy="3240"/>
          </a:xfrm>
          <a:prstGeom prst="line">
            <a:avLst/>
          </a:prstGeom>
          <a:ln w="1260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" name=""/>
          <p:cNvSpPr/>
          <p:nvPr/>
        </p:nvSpPr>
        <p:spPr>
          <a:xfrm rot="10740000">
            <a:off x="5486040" y="1327320"/>
            <a:ext cx="90360" cy="6336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8" name=""/>
          <p:cNvSpPr/>
          <p:nvPr/>
        </p:nvSpPr>
        <p:spPr>
          <a:xfrm>
            <a:off x="8220240" y="1343160"/>
            <a:ext cx="48564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lIns="91800" rIns="91800" tIns="-45720" bIns="-45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9" name=""/>
          <p:cNvSpPr/>
          <p:nvPr/>
        </p:nvSpPr>
        <p:spPr>
          <a:xfrm flipH="1" rot="60000">
            <a:off x="8562600" y="1463400"/>
            <a:ext cx="100080" cy="7920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0160" bIns="-20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0" name=""/>
          <p:cNvSpPr/>
          <p:nvPr/>
        </p:nvSpPr>
        <p:spPr>
          <a:xfrm flipH="1" rot="60000">
            <a:off x="8562600" y="1749240"/>
            <a:ext cx="100080" cy="7920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0160" bIns="-20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1" name=""/>
          <p:cNvSpPr/>
          <p:nvPr/>
        </p:nvSpPr>
        <p:spPr>
          <a:xfrm>
            <a:off x="6548760" y="1244520"/>
            <a:ext cx="88164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User Acceptance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 Test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2" name=""/>
          <p:cNvSpPr/>
          <p:nvPr/>
        </p:nvSpPr>
        <p:spPr>
          <a:xfrm flipH="1" rot="10740000">
            <a:off x="7382160" y="1321560"/>
            <a:ext cx="98280" cy="7164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3040" bIns="-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3" name=""/>
          <p:cNvSpPr/>
          <p:nvPr/>
        </p:nvSpPr>
        <p:spPr>
          <a:xfrm rot="60000">
            <a:off x="5303520" y="2808360"/>
            <a:ext cx="100080" cy="6012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640" bIns="-26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" name=""/>
          <p:cNvSpPr/>
          <p:nvPr/>
        </p:nvSpPr>
        <p:spPr>
          <a:xfrm>
            <a:off x="5334120" y="2751120"/>
            <a:ext cx="93456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Technical Specification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5" name=""/>
          <p:cNvSpPr/>
          <p:nvPr/>
        </p:nvSpPr>
        <p:spPr>
          <a:xfrm rot="60000">
            <a:off x="4932000" y="3084480"/>
            <a:ext cx="100080" cy="6048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640" bIns="-26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6" name=""/>
          <p:cNvSpPr/>
          <p:nvPr/>
        </p:nvSpPr>
        <p:spPr>
          <a:xfrm>
            <a:off x="4006080" y="3027240"/>
            <a:ext cx="96012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Functional Specification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7" name=""/>
          <p:cNvSpPr/>
          <p:nvPr/>
        </p:nvSpPr>
        <p:spPr>
          <a:xfrm>
            <a:off x="4317840" y="3006720"/>
            <a:ext cx="1632240" cy="71280"/>
          </a:xfrm>
          <a:prstGeom prst="rect">
            <a:avLst/>
          </a:prstGeom>
          <a:solidFill>
            <a:srgbClr val="d3d3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480" bIns="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8" name=""/>
          <p:cNvSpPr/>
          <p:nvPr/>
        </p:nvSpPr>
        <p:spPr>
          <a:xfrm>
            <a:off x="5929920" y="2863800"/>
            <a:ext cx="58752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System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 Test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9" name=""/>
          <p:cNvSpPr/>
          <p:nvPr/>
        </p:nvSpPr>
        <p:spPr>
          <a:xfrm flipH="1" rot="10740000">
            <a:off x="5906520" y="2930040"/>
            <a:ext cx="82440" cy="7164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3040" bIns="-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0" name=""/>
          <p:cNvSpPr/>
          <p:nvPr/>
        </p:nvSpPr>
        <p:spPr>
          <a:xfrm rot="60000">
            <a:off x="5160600" y="3084480"/>
            <a:ext cx="100080" cy="6048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640" bIns="-26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1" name=""/>
          <p:cNvSpPr/>
          <p:nvPr/>
        </p:nvSpPr>
        <p:spPr>
          <a:xfrm>
            <a:off x="5200920" y="3027240"/>
            <a:ext cx="93456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Technical Specification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2" name=""/>
          <p:cNvSpPr/>
          <p:nvPr/>
        </p:nvSpPr>
        <p:spPr>
          <a:xfrm rot="60000">
            <a:off x="4998600" y="3360600"/>
            <a:ext cx="100080" cy="6048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640" bIns="-26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3" name=""/>
          <p:cNvSpPr/>
          <p:nvPr/>
        </p:nvSpPr>
        <p:spPr>
          <a:xfrm>
            <a:off x="4317840" y="3282840"/>
            <a:ext cx="1822680" cy="71640"/>
          </a:xfrm>
          <a:prstGeom prst="rect">
            <a:avLst/>
          </a:prstGeom>
          <a:solidFill>
            <a:srgbClr val="d3d3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4" name=""/>
          <p:cNvSpPr/>
          <p:nvPr/>
        </p:nvSpPr>
        <p:spPr>
          <a:xfrm>
            <a:off x="6111000" y="3139920"/>
            <a:ext cx="58752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System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 Test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5" name=""/>
          <p:cNvSpPr/>
          <p:nvPr/>
        </p:nvSpPr>
        <p:spPr>
          <a:xfrm flipH="1" rot="10740000">
            <a:off x="6086880" y="3206880"/>
            <a:ext cx="82800" cy="7128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3040" bIns="-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6" name=""/>
          <p:cNvSpPr/>
          <p:nvPr/>
        </p:nvSpPr>
        <p:spPr>
          <a:xfrm rot="60000">
            <a:off x="5303520" y="3360600"/>
            <a:ext cx="100080" cy="6048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640" bIns="-26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7" name=""/>
          <p:cNvSpPr/>
          <p:nvPr/>
        </p:nvSpPr>
        <p:spPr>
          <a:xfrm>
            <a:off x="4063320" y="3303720"/>
            <a:ext cx="96012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Functional Specification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8" name=""/>
          <p:cNvSpPr/>
          <p:nvPr/>
        </p:nvSpPr>
        <p:spPr>
          <a:xfrm>
            <a:off x="5334120" y="3303720"/>
            <a:ext cx="93456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Technical Specification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9" name=""/>
          <p:cNvSpPr/>
          <p:nvPr/>
        </p:nvSpPr>
        <p:spPr>
          <a:xfrm rot="60000">
            <a:off x="5065200" y="3618000"/>
            <a:ext cx="100080" cy="6012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640" bIns="-26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0" name=""/>
          <p:cNvSpPr/>
          <p:nvPr/>
        </p:nvSpPr>
        <p:spPr>
          <a:xfrm>
            <a:off x="4317840" y="3540240"/>
            <a:ext cx="2098800" cy="71280"/>
          </a:xfrm>
          <a:prstGeom prst="rect">
            <a:avLst/>
          </a:prstGeom>
          <a:solidFill>
            <a:srgbClr val="d3d3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480" bIns="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1" name=""/>
          <p:cNvSpPr/>
          <p:nvPr/>
        </p:nvSpPr>
        <p:spPr>
          <a:xfrm>
            <a:off x="6396480" y="3397320"/>
            <a:ext cx="58752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System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 Test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2" name=""/>
          <p:cNvSpPr/>
          <p:nvPr/>
        </p:nvSpPr>
        <p:spPr>
          <a:xfrm flipH="1" rot="10740000">
            <a:off x="6373080" y="3463920"/>
            <a:ext cx="82440" cy="7128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3040" bIns="-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3" name=""/>
          <p:cNvSpPr/>
          <p:nvPr/>
        </p:nvSpPr>
        <p:spPr>
          <a:xfrm rot="60000">
            <a:off x="5370120" y="3618000"/>
            <a:ext cx="100080" cy="6012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640" bIns="-26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4" name=""/>
          <p:cNvSpPr/>
          <p:nvPr/>
        </p:nvSpPr>
        <p:spPr>
          <a:xfrm>
            <a:off x="4129920" y="3560760"/>
            <a:ext cx="96012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Functional Specification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5" name=""/>
          <p:cNvSpPr/>
          <p:nvPr/>
        </p:nvSpPr>
        <p:spPr>
          <a:xfrm>
            <a:off x="5400720" y="3560760"/>
            <a:ext cx="93456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Technical Specification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6" name=""/>
          <p:cNvSpPr/>
          <p:nvPr/>
        </p:nvSpPr>
        <p:spPr>
          <a:xfrm>
            <a:off x="3981600" y="4089240"/>
            <a:ext cx="777600" cy="63720"/>
          </a:xfrm>
          <a:prstGeom prst="rect">
            <a:avLst/>
          </a:prstGeom>
          <a:solidFill>
            <a:srgbClr val="d3d3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920" bIns="16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7" name=""/>
          <p:cNvSpPr/>
          <p:nvPr/>
        </p:nvSpPr>
        <p:spPr>
          <a:xfrm>
            <a:off x="3936960" y="4173480"/>
            <a:ext cx="152712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200" rIns="106200" tIns="54000" bIns="540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Confirmed </a:t>
            </a: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Release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Requirements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8" name=""/>
          <p:cNvSpPr/>
          <p:nvPr/>
        </p:nvSpPr>
        <p:spPr>
          <a:xfrm rot="60000">
            <a:off x="4714920" y="4157640"/>
            <a:ext cx="98280" cy="6336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9" name=""/>
          <p:cNvSpPr/>
          <p:nvPr/>
        </p:nvSpPr>
        <p:spPr>
          <a:xfrm rot="60000">
            <a:off x="4998600" y="4446720"/>
            <a:ext cx="100080" cy="6012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640" bIns="-26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0" name=""/>
          <p:cNvSpPr/>
          <p:nvPr/>
        </p:nvSpPr>
        <p:spPr>
          <a:xfrm>
            <a:off x="4317840" y="4368960"/>
            <a:ext cx="1822680" cy="71280"/>
          </a:xfrm>
          <a:prstGeom prst="rect">
            <a:avLst/>
          </a:prstGeom>
          <a:solidFill>
            <a:srgbClr val="d3d3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480" bIns="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1" name=""/>
          <p:cNvSpPr/>
          <p:nvPr/>
        </p:nvSpPr>
        <p:spPr>
          <a:xfrm>
            <a:off x="6111000" y="4226040"/>
            <a:ext cx="58752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System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 Test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2" name=""/>
          <p:cNvSpPr/>
          <p:nvPr/>
        </p:nvSpPr>
        <p:spPr>
          <a:xfrm flipH="1" rot="10740000">
            <a:off x="6086880" y="4292640"/>
            <a:ext cx="82800" cy="7128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3040" bIns="-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" name=""/>
          <p:cNvSpPr/>
          <p:nvPr/>
        </p:nvSpPr>
        <p:spPr>
          <a:xfrm rot="60000">
            <a:off x="5303520" y="4446720"/>
            <a:ext cx="100080" cy="6012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640" bIns="-26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" name=""/>
          <p:cNvSpPr/>
          <p:nvPr/>
        </p:nvSpPr>
        <p:spPr>
          <a:xfrm>
            <a:off x="4082400" y="4389480"/>
            <a:ext cx="96012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Functional Specification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" name=""/>
          <p:cNvSpPr/>
          <p:nvPr/>
        </p:nvSpPr>
        <p:spPr>
          <a:xfrm>
            <a:off x="5353200" y="4389480"/>
            <a:ext cx="93456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Technical Specification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6" name=""/>
          <p:cNvSpPr/>
          <p:nvPr/>
        </p:nvSpPr>
        <p:spPr>
          <a:xfrm>
            <a:off x="7319880" y="4892760"/>
            <a:ext cx="98748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6200" rIns="106200" tIns="54000" bIns="540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62000"/>
                <a:tab algn="l" pos="2124000"/>
                <a:tab algn="l" pos="3186000"/>
                <a:tab algn="l" pos="4248000"/>
                <a:tab algn="l" pos="5310360"/>
                <a:tab algn="l" pos="6372360"/>
                <a:tab algn="l" pos="7434360"/>
                <a:tab algn="l" pos="8496360"/>
                <a:tab algn="l" pos="9558360"/>
                <a:tab algn="l" pos="10620360"/>
              </a:tabLst>
            </a:pPr>
            <a:r>
              <a:rPr b="0" lang="en-GB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Business Integration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Book Antiqua"/>
              </a:rPr>
              <a:t> Test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" name=""/>
          <p:cNvSpPr/>
          <p:nvPr/>
        </p:nvSpPr>
        <p:spPr>
          <a:xfrm flipH="1" rot="10740000">
            <a:off x="8267760" y="4968360"/>
            <a:ext cx="79200" cy="8100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9440" bIns="-19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" name=""/>
          <p:cNvSpPr/>
          <p:nvPr/>
        </p:nvSpPr>
        <p:spPr>
          <a:xfrm>
            <a:off x="3666960" y="1057320"/>
            <a:ext cx="0" cy="53053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1800" rIns="91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" name=""/>
          <p:cNvSpPr/>
          <p:nvPr/>
        </p:nvSpPr>
        <p:spPr>
          <a:xfrm>
            <a:off x="3400560" y="6342120"/>
            <a:ext cx="5331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6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Today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" name=""/>
          <p:cNvSpPr/>
          <p:nvPr/>
        </p:nvSpPr>
        <p:spPr>
          <a:xfrm flipH="1" rot="60000">
            <a:off x="8274600" y="5554440"/>
            <a:ext cx="84240" cy="63360"/>
          </a:xfrm>
          <a:prstGeom prst="triangle">
            <a:avLst>
              <a:gd name="adj" fmla="val 51995"/>
            </a:avLst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560" bIns="-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1" name=""/>
          <p:cNvSpPr/>
          <p:nvPr/>
        </p:nvSpPr>
        <p:spPr>
          <a:xfrm>
            <a:off x="3975120" y="5830920"/>
            <a:ext cx="5045040" cy="66600"/>
          </a:xfrm>
          <a:prstGeom prst="rect">
            <a:avLst/>
          </a:prstGeom>
          <a:solidFill>
            <a:srgbClr val="ffff99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9800" bIns="19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2" name=""/>
          <p:cNvSpPr/>
          <p:nvPr/>
        </p:nvSpPr>
        <p:spPr>
          <a:xfrm>
            <a:off x="3676680" y="6124680"/>
            <a:ext cx="5467320" cy="69840"/>
          </a:xfrm>
          <a:custGeom>
            <a:avLst/>
            <a:gdLst>
              <a:gd name="textAreaLeft" fmla="*/ 0 w 5467320"/>
              <a:gd name="textAreaRight" fmla="*/ 5467680 w 5467320"/>
              <a:gd name="textAreaTop" fmla="*/ 0 h 69840"/>
              <a:gd name="textAreaBottom" fmla="*/ 69840 h 698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0860" y="0"/>
                </a:lnTo>
                <a:lnTo>
                  <a:pt x="21600" y="10800"/>
                </a:lnTo>
                <a:lnTo>
                  <a:pt x="2086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1800" rIns="91800" tIns="24120" bIns="24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780920" y="142920"/>
            <a:ext cx="7086600" cy="838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Background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1780920" y="1390680"/>
            <a:ext cx="70866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Core Enron Metals systems run on an AS/400 platform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Platform not mainstream Enron architecture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 is difficult to integrate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 is high maintenance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Small development pool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There are operational issues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 is certain that the current system cannot grow with the business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Our AS/400 system is not a good long-term investment.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780920" y="142920"/>
            <a:ext cx="7086600" cy="838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Reasons for Change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1780920" y="1390680"/>
            <a:ext cx="70866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Undocumented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system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Difficult to make enhancements – application and data tightly coupled, changes in one area does have unforeseen impacts on other areas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Difficult to resource – high dependency on “key-man” developers (2 key resources have resigned)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Operational Issues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Resource bottleneck – Huge demand is being built up with serious operational risk considerations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 difficult to integrate with Enron upstream / downstream systems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 not flexible enough to move with the business.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780920" y="142920"/>
            <a:ext cx="7086600" cy="838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Objectives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692000" y="1098720"/>
            <a:ext cx="708660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499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Create a more streamlined, maintainable and efficient application architecture for Enron Metals (and Softs?)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Migration of functional components off existing AS/400 Platform in a logical manner that will maximise business benefit whilst mitigating the risk of business interruption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00"/>
              </a:spcBef>
              <a:buClr>
                <a:srgbClr val="3e3e6b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 necessarily the complete decommissioning of the AS/400 – there may be some components where it is the best alternative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00"/>
              </a:spcBef>
              <a:buClr>
                <a:srgbClr val="3e3e6b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 need to have greater development optionality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Move to an environment that is consistent with Enron’s technical architecture – e.g. Oracle/SQL Server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an application architecture that is consistent with the business model for Enron – e.g. stripe concept for Middle Office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"/>
          <p:cNvSpPr/>
          <p:nvPr/>
        </p:nvSpPr>
        <p:spPr>
          <a:xfrm>
            <a:off x="1465200" y="860400"/>
            <a:ext cx="7585200" cy="5122800"/>
          </a:xfrm>
          <a:custGeom>
            <a:avLst/>
            <a:gdLst/>
            <a:ahLst/>
            <a:rect l="l" t="t" r="r" b="b"/>
            <a:pathLst>
              <a:path w="4778" h="3227">
                <a:moveTo>
                  <a:pt x="1415" y="0"/>
                </a:moveTo>
                <a:lnTo>
                  <a:pt x="1415" y="2584"/>
                </a:lnTo>
                <a:lnTo>
                  <a:pt x="0" y="2584"/>
                </a:lnTo>
                <a:lnTo>
                  <a:pt x="0" y="3227"/>
                </a:lnTo>
                <a:lnTo>
                  <a:pt x="4778" y="3227"/>
                </a:lnTo>
                <a:lnTo>
                  <a:pt x="4778" y="0"/>
                </a:lnTo>
                <a:lnTo>
                  <a:pt x="1415" y="0"/>
                </a:lnTo>
                <a:close/>
              </a:path>
            </a:pathLst>
          </a:custGeom>
          <a:solidFill>
            <a:srgbClr val="dddddd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3600" rIns="936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347840" y="78840"/>
            <a:ext cx="7872480" cy="838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Scope: Products, Markets &amp; Functionality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"/>
          <p:cNvSpPr/>
          <p:nvPr/>
        </p:nvSpPr>
        <p:spPr>
          <a:xfrm>
            <a:off x="1460520" y="860400"/>
            <a:ext cx="2193840" cy="4054680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t">
            <a:noAutofit/>
          </a:bodyPr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Products and Markets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Futures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Traded options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Traded average price options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Averaging contracts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London Metal Exchange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Silver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Zinc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LME Index available for futures and traded options only.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COMEX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Aluminium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Copper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London Bullion Market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Silver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Gold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LIFFE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Coffee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Cocoa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York Board of Trade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Coffee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Cocoa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OTC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hysical 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etal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Contracts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oreign exchange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ontracts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     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"/>
          <p:cNvSpPr/>
          <p:nvPr/>
        </p:nvSpPr>
        <p:spPr>
          <a:xfrm>
            <a:off x="2408400" y="1849320"/>
            <a:ext cx="113508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t">
            <a:spAutoFit/>
          </a:bodyPr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Aluminium Alloy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Aluminium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Copper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Nickel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"/>
          <p:cNvSpPr/>
          <p:nvPr/>
        </p:nvSpPr>
        <p:spPr>
          <a:xfrm>
            <a:off x="2417760" y="2693880"/>
            <a:ext cx="1012680" cy="33732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t">
            <a:spAutoFit/>
          </a:bodyPr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Gold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Silver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"/>
          <p:cNvSpPr/>
          <p:nvPr/>
        </p:nvSpPr>
        <p:spPr>
          <a:xfrm>
            <a:off x="2417760" y="3933720"/>
            <a:ext cx="10126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t">
            <a:spAutoFit/>
          </a:bodyPr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Sugar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"/>
          <p:cNvSpPr/>
          <p:nvPr/>
        </p:nvSpPr>
        <p:spPr>
          <a:xfrm>
            <a:off x="2417760" y="3424320"/>
            <a:ext cx="1012680" cy="21564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t">
            <a:spAutoFit/>
          </a:bodyPr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Sugar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"/>
          <p:cNvSpPr/>
          <p:nvPr/>
        </p:nvSpPr>
        <p:spPr>
          <a:xfrm>
            <a:off x="3724200" y="853920"/>
            <a:ext cx="5229360" cy="447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t">
            <a:noAutofit/>
          </a:bodyPr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Functionality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Deal Capture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Entry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utomated feeds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LME commodity prices,  volatilities,  interest rates and foreign exchange rates gained via the LCH’s LME External Interface for settlement and COB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NYBOT Softs prices are obtained via an automated text file import from the web.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anual price entry from dedicated screens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Administrative users enter additional market/commodity prices,  FX and interest rates manually from sources such as the FT etc.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Valuation / Risk / Position Management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ntra-day and overnight Mark-to-Market valuations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Futures and averaging cards produced intra-day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ption position “</a:t>
            </a: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Greek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” matrixes showing “</a:t>
            </a: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what-if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” scenarios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Interfaces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LME External Interface (TCP/IP)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Mercur risk management system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SAP.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 Bridge (TIBCO)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constant trade feed from EOL via TIBCO bridge.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Compliance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Overnight r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egulatory processes to calculate: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Position Risk Requirement (PRR) CAD 2.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Counterparty Risk Requirement (CRR)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CFTC/PERTS Large position report downloads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Softs equity summary report downloads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LME Large position reporting 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automatically transferred via the LCH’s gateway to LME compliance.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"/>
          <p:cNvSpPr/>
          <p:nvPr/>
        </p:nvSpPr>
        <p:spPr>
          <a:xfrm>
            <a:off x="6689880" y="2441520"/>
            <a:ext cx="2427120" cy="204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t">
            <a:spAutoFit/>
          </a:bodyPr>
          <a:p>
            <a:pPr marL="95400" indent="-9540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Reports / Invoicing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reated and sent to clients during the day and overnight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rade confirmation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osition evaluation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ettlement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argin reports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hysical stock invoicing etc.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Enquiry Tools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user interface provides enquiry screens allow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internal customers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 run standard and adhoc account,  trading and stock queries. 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External clients 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 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view a reduced set of reports via the web based application J-Walk.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"/>
          <p:cNvSpPr/>
          <p:nvPr/>
        </p:nvSpPr>
        <p:spPr>
          <a:xfrm>
            <a:off x="3089160" y="5567400"/>
            <a:ext cx="1989360" cy="15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t">
            <a:noAutofit/>
          </a:bodyPr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"/>
          <p:cNvSpPr/>
          <p:nvPr/>
        </p:nvSpPr>
        <p:spPr>
          <a:xfrm>
            <a:off x="1509840" y="5008680"/>
            <a:ext cx="2474640" cy="11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t">
            <a:noAutofit/>
          </a:bodyPr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Accounting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rade settlement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edger balance postings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nvoicing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ommission analysis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oans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tanding orders etc.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"/>
          <p:cNvSpPr/>
          <p:nvPr/>
        </p:nvSpPr>
        <p:spPr>
          <a:xfrm>
            <a:off x="6689880" y="1127160"/>
            <a:ext cx="192240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t">
            <a:noAutofit/>
          </a:bodyPr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Client Communication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utomat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ion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 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telex, fax or emai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"/>
          <p:cNvSpPr/>
          <p:nvPr/>
        </p:nvSpPr>
        <p:spPr>
          <a:xfrm>
            <a:off x="6864480" y="5294160"/>
            <a:ext cx="2500200" cy="72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t">
            <a:noAutofit/>
          </a:bodyPr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"/>
          <p:cNvSpPr/>
          <p:nvPr/>
        </p:nvSpPr>
        <p:spPr>
          <a:xfrm>
            <a:off x="6618240" y="5006880"/>
            <a:ext cx="2475000" cy="102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t">
            <a:noAutofit/>
          </a:bodyPr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 / SPAN Margining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vernight process calculates initial and variation margin for LME trades using SPAN margining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ustomers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’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credit and margin positions assessed against SPAN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 invoices produced and sent automatically.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"/>
          <p:cNvSpPr/>
          <p:nvPr/>
        </p:nvSpPr>
        <p:spPr>
          <a:xfrm>
            <a:off x="4916520" y="5013360"/>
            <a:ext cx="247500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t">
            <a:noAutofit/>
          </a:bodyPr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Business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Stock control and allocation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Weight adjustment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Warrant price fixation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 balance sheet financing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position analysis.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>
            <a:off x="3213000" y="5025960"/>
            <a:ext cx="2475000" cy="110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t">
            <a:noAutofit/>
          </a:bodyPr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Static Data Management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Prompt date diaries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tock port listings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etal brand specs etc.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780920" y="142920"/>
            <a:ext cx="7086600" cy="838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Scope: Location, Architecture, Departments and Businesses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1636560" y="1171440"/>
            <a:ext cx="1119240" cy="3651480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t">
            <a:noAutofit/>
          </a:bodyPr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Locations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Europe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UK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London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Liverpool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Germany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Essen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Dusseldorf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Hamburg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Frankfurt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Spain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Bilbao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Sweden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USA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New York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Houston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St Louis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Los Angeles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Chicago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Canada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Montreal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Asia/ Pacific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Tokyo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Korea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"/>
          <p:cNvSpPr/>
          <p:nvPr/>
        </p:nvSpPr>
        <p:spPr>
          <a:xfrm>
            <a:off x="5506920" y="1171440"/>
            <a:ext cx="1481400" cy="2327400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t">
            <a:noAutofit/>
          </a:bodyPr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Departments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Front Office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M</a:t>
            </a: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iddle Office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Risk Management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Documentation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Trade Accounting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Working Capital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Invoicing/ Settlements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B</a:t>
            </a: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ack Office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RAC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IT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Development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Operations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"/>
          <p:cNvSpPr/>
          <p:nvPr/>
        </p:nvSpPr>
        <p:spPr>
          <a:xfrm>
            <a:off x="3009960" y="1171440"/>
            <a:ext cx="2243160" cy="2546640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t">
            <a:noAutofit/>
          </a:bodyPr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Architecture/Infrastructure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Data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R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eference data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C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orporate data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Migration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and data conversion.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</a:t>
            </a: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ystem interfaces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U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pstream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Downstream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e.g. 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SAP/Mercu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r.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I</a:t>
            </a: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mpacted systems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N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ew systems/components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Enhancements to existing systems.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Architectures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echnical architecture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A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pplication architecture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B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usiness architecture</a:t>
            </a: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and processes.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"/>
          <p:cNvSpPr/>
          <p:nvPr/>
        </p:nvSpPr>
        <p:spPr>
          <a:xfrm>
            <a:off x="7243920" y="1171440"/>
            <a:ext cx="1433520" cy="1079640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t">
            <a:noAutofit/>
          </a:bodyPr>
          <a:p>
            <a:pPr marL="95400" indent="-954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Businesses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Trading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Physical Trading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80880" indent="-950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Financial Trading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Brokerage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Warehousing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Recycling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5400" indent="-954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780920" y="142920"/>
            <a:ext cx="7086600" cy="838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Risks for Development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1415880" y="914040"/>
            <a:ext cx="7655040" cy="4908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fontScale="92500" lnSpcReduction="9999"/>
          </a:bodyPr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scale and complexity of work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is being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underestimated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Insufficient IT resources to complete work within timeframes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Poor data quality and processes in existing systems prevent the new business processes from operating effectively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Line responsibilities and other priorities mean that business users are unable to devote enough time to the work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Perceived lack of buy-in from business representatives given the scale of operational risk/ business threats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Lack of cross departmental management framework leads to co-ordination and communication breakdown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 pressure to deliver short term solutions and enhancements diverts focus and resources away from overall goals.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311120" y="-34920"/>
            <a:ext cx="7832880" cy="838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Do We Need To Do?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1368000" y="717480"/>
            <a:ext cx="777564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fontScale="92500" lnSpcReduction="19999"/>
          </a:bodyPr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 value as early as possible with minimal risk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Incremental change not BIG BANG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Prioritise according to Business needs/musts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Solution should not compromise the existing business - parallel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and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IT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working as one team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Collective achievement of collective goals not individual achievement of individual goals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Create joint incentives for success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349"/>
              </a:spcBef>
              <a:buClr>
                <a:srgbClr val="3e3e6b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Incentivise ALL with appropriate risk/reward trade off.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CEO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&amp;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Senior Management sponsorship and continuous involvement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Development and adherence to a Framework that will enable structured thinking and informed decision making, without compromising individual entrepreneurship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Efficiency not bureaucracy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Open and frequent status reporting and measuring of performance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Rapid problem resolution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Continually challenge the overall direction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Clear accountability and responsibility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 not attempt to manage and control everything all at once.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Take care to apply what we have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learn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from previous initiatives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780920" y="142920"/>
            <a:ext cx="7086600" cy="838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Future Risks for Development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1314360" y="914400"/>
            <a:ext cx="7655040" cy="4572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business acquisitions shift the focus and priority of the work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3e3e6b"/>
              </a:buClr>
              <a:buSzPct val="8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Lack of required skills for a more structured initiative: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75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Dependency on key technology resources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 enough depth of experience at delivering large projects and complex programmes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Insufficient infrastructure/ control to deliver something this complex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75"/>
              </a:spcBef>
              <a:buClr>
                <a:srgbClr val="3e3e6b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 and Intra project dependencies are not understood.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2001-02-06T11:07:23Z</dcterms:created>
  <dc:creator>rcampbel</dc:creator>
  <dc:description/>
  <dc:language>en-US</dc:language>
  <cp:lastModifiedBy>swhitake</cp:lastModifiedBy>
  <cp:lastPrinted>2000-04-13T07:59:15Z</cp:lastPrinted>
  <dcterms:modified xsi:type="dcterms:W3CDTF">2001-02-09T10:33:00Z</dcterms:modified>
  <cp:revision>34</cp:revision>
  <dc:subject/>
  <dc:title>Enron Metals – AS/400 Technology Transfer</dc:title>
</cp:coreProperties>
</file>