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7008813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55760" y="1598760"/>
            <a:ext cx="8226360" cy="1364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27160" y="1461960"/>
            <a:ext cx="8683560" cy="46080"/>
          </a:xfrm>
          <a:prstGeom prst="rect">
            <a:avLst/>
          </a:prstGeom>
          <a:solidFill>
            <a:srgbClr val="66ff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00"/>
              </a:buClr>
              <a:buSzPct val="63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00"/>
              </a:buClr>
              <a:buSzPct val="63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85476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66ff33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Arial"/>
              </a:rPr>
              <a:t>Page </a:t>
            </a:r>
            <a:fld id="{ACE4456E-E086-4E76-A8F9-7100C25C307C}" type="slidenum"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9320" y="190476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4"/>
          </p:nvPr>
        </p:nvSpPr>
        <p:spPr>
          <a:xfrm>
            <a:off x="1212840" y="62326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5"/>
          </p:nvPr>
        </p:nvSpPr>
        <p:spPr>
          <a:xfrm>
            <a:off x="3651120" y="62326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6"/>
          </p:nvPr>
        </p:nvSpPr>
        <p:spPr>
          <a:xfrm>
            <a:off x="7080120" y="62326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AB08B22-C0F3-4251-8C19-8314B7B461D6}" type="slidenum"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00"/>
              </a:buClr>
              <a:buSzPct val="63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00"/>
              </a:buClr>
              <a:buSzPct val="63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827360"/>
            <a:ext cx="8226360" cy="18288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 Update</a:t>
            </a:r>
            <a:br>
              <a:rPr sz="5400"/>
            </a:br>
            <a:br>
              <a:rPr sz="5400"/>
            </a:b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Illinois Commerce Commission</a:t>
            </a:r>
            <a:br>
              <a:rPr sz="3200"/>
            </a:b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Electric Policy Committee</a:t>
            </a:r>
            <a:br>
              <a:rPr sz="5400"/>
            </a:b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July 10, 2001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455760" y="4570560"/>
            <a:ext cx="8226360" cy="18288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597204-A4A5-4AD3-9980-B84EED50EF87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Settlement with MISO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Ameren, ComEd and IP allowed to leave MISO, on payment to MISO of $60 million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Payment avoids a MISO bankruptcy and gets them to startup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FERC approved settlement on May 8, 2001 with minor modifications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2FCC03-B1D7-45C4-BAA3-E7AEF952108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Settlement with MISO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ARTO will be Transmission Provider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Calculation of ATC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Administer OATT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Administer generator interconnection procedures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ARTO will be the Security Coordinator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 load under the ARTO OATT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TOs will take service for bundled load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Existing control area operators will continue to operate control areas in near-term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EAA707-80D2-4725-A8ED-3B21AAF98FB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Key Settlement Terms:</a:t>
            </a:r>
            <a:br>
              <a:rPr sz="4000"/>
            </a:b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Joint Rate for MISO, ARTO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Single rate for transactions sourcing and sinking in MISO or ARTO, as constituted on 2/28/01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ARTO rate design to be used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Zonal rates to recover revenues lost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Working on obtaining data for calculation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Effort to be made to develop joint rate for PJM, MISO and ARTO by November 15, 2001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If no agreement, any party free to make unilateral proposal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3148CB-21A4-40DD-8D88-D0F5DB502C5D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Key Settlement Terms:</a:t>
            </a:r>
            <a:br>
              <a:rPr sz="4000"/>
            </a:b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Inter-RTO Cooperation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Inter-RTO Cooperation Agreement 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Provides for coordination of planning, congestion management, security coordination, business practices across region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Includes timetable for development of protocols and procedures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Joint Independent Market Monitor selected with MISO and SPP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E18AD9-856B-4155-BB16-D3BCDA9336E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Transmission Rates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85000"/>
              </a:lnSpc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Zonal rates for a transition period through December 31, 2004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5000"/>
              </a:lnSpc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Elimination of pancaking within Alliance RTO and MISO (super-region)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5000"/>
              </a:lnSpc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Zonal rates have three parts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5000"/>
              </a:lnSpc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Zonal Facilities Charge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5000"/>
              </a:lnSpc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Zonal Transition Adjustment - make up for loss of revenues due to elimination of pancaking within Alliance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5000"/>
              </a:lnSpc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Super-Regional Adjustment - make up for loss of revenues due to elimination of pancaking between Alliance and MISO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5000"/>
              </a:lnSpc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Out-and-Through Rate - non-pancaked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E372AE-399C-429C-BB6A-FC46FA10731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 Implementation Schedule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FERC Order No. 2000 effectively requires all public utilities to participate in an RTO that will be operational by Dec. 15, 2001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ARTO - MISO Settlement has financial disincentive for not making Dec. 15 date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The ARTO implementation schedule is aggressive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7/9/01 - System testing begins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8/27/01 - Operational Trials (formerly called Market Trials) begin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12/15/01 - ARTO In-Service day one operation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6D46E7-07E0-4F84-9854-89C49077194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 Implementation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ARTO implementation organization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Formed temporary organization, sometimes referred to as BridgeCo, to manage implementation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Hired a Bridgeco CEO - Tony Schuster formerly of NSP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Seconded five full-time managers from other utilities for Bridgeco, and 20 additional employees seconded on a part-time basis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ARTO implementation approach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Distributed verses centralized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Utilize existing infrastructure and systems to the greatest extent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07B8C6-9161-44B9-8706-6A5F8A7DF984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Market Development Issues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Day 1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Balancing Market - voluntary bid-based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Congestion Management - similar to today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Mandatory Redispatch for emergencies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buClr>
                <a:srgbClr val="66ff33"/>
              </a:buClr>
              <a:buSzPct val="63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Voluntary bilateral redispatch between generators and customers if insufficient transmission capacity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Day 2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LMP in real-time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Tradeable flowgate rights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73A383-8643-46C3-9F67-F30C16727523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Some Market Development Issues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Day 1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Pay-as-Bid vs. Market Clearing Price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Day 2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Character of flowgate rights - physical, financial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How will flowgate rights be distributed - allocation, auction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Commercial vs. Operational Congestion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Being discussed in Market Development Advisory Group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BD04A7-521C-4E56-A180-448806DDC4BC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Customer Advisory Process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648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213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March 22 Stakeholder Meeting</a:t>
            </a:r>
            <a:endParaRPr b="1" lang="en-US" sz="17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3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Market Development Advisory Group (MDAG) Meeting</a:t>
            </a:r>
            <a:endParaRPr b="1" lang="en-US" sz="17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Meetings approximately every two weeks since April 24, 2001</a:t>
            </a:r>
            <a:endParaRPr b="1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Next meeting on July 18 in Chicago</a:t>
            </a:r>
            <a:endParaRPr b="1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3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Generator Interconnection Agreement</a:t>
            </a:r>
            <a:endParaRPr b="1" lang="en-US" sz="17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May 2 - Concourse Hotel, Columbus, OH</a:t>
            </a:r>
            <a:endParaRPr b="1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answer to questions posed after March 22 meeting posted</a:t>
            </a:r>
            <a:endParaRPr b="1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Joint meeting with MISO - June 7 - 8</a:t>
            </a:r>
            <a:endParaRPr b="1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3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Impediments to Performance of other regional transmission entities in the US/Methods of compensation small transmission owners</a:t>
            </a:r>
            <a:endParaRPr b="1" lang="en-US" sz="17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June 21</a:t>
            </a:r>
            <a:endParaRPr b="1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3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Proposed Interconnection Agreement for Load Serving Entities</a:t>
            </a:r>
            <a:endParaRPr b="1" lang="en-US" sz="17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87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July 11 - Concourse Hotel, Columbus, OH</a:t>
            </a:r>
            <a:endParaRPr b="1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3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Customer Education: Began effort in MDAG meetings, continuing with meeting July 19 and monthly thereafter.</a:t>
            </a:r>
            <a:endParaRPr b="1" lang="en-US" sz="17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3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Information posted at </a:t>
            </a:r>
            <a:r>
              <a:rPr b="1" lang="en-US" sz="1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http://www.alliancerto.com</a:t>
            </a:r>
            <a:endParaRPr b="1" lang="en-US" sz="17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7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3C421F-7564-466B-B23E-F339B6A3A7C4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 Update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 algn="just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1.  Background on Alliance RTO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2.  Transco Business Model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3.  Settlement with MISO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4.  Transmission Rates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5.  Status of Infrastructure Development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6.  Market Development Issues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7.  Stakeholder Process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675A41-85B4-4427-A547-827A75AA4A5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Background on Alliance RTO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just">
              <a:spcBef>
                <a:spcPts val="1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Approximate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 of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Area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 Load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(Sq. Miles)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(MW)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(MW)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AEP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23,900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45,400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Ameren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11,500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5,120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18,000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26,300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4,779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11,500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 Energy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7,500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27,800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DP&amp;L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3,300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2,154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DTE (ITC)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10,300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10,700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7,600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FirstEnergy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13,200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Illinois Power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4,800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4,100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2,800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NIPSCO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3,400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2,700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Virginia Power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17,600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16,300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30,000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Alliance Total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122,600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113,100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60,853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189,500</a:t>
            </a:r>
            <a:endParaRPr b="1" lang="en-US" sz="1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F41E0F-64A9-403F-A371-D5313B30FAB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 RTO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pic>
        <p:nvPicPr>
          <p:cNvPr id="19" name="alliancebit" descr=""/>
          <p:cNvPicPr/>
          <p:nvPr/>
        </p:nvPicPr>
        <p:blipFill>
          <a:blip r:embed="rId1"/>
          <a:stretch/>
        </p:blipFill>
        <p:spPr>
          <a:xfrm>
            <a:off x="533520" y="1828800"/>
            <a:ext cx="8076960" cy="426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8728CC-2A1A-495F-A54D-75E4D237018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Background on Alliance RTO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just">
              <a:spcBef>
                <a:spcPts val="349"/>
              </a:spcBef>
              <a:buClr>
                <a:srgbClr val="66ff33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Initial Discussions in December 1997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349"/>
              </a:spcBef>
              <a:buClr>
                <a:srgbClr val="66ff33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Desire of companies to have a for-profit Transco rather than a non-profit ISO operate the transmission system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349"/>
              </a:spcBef>
              <a:buClr>
                <a:srgbClr val="66ff33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First FERC filing in June 1999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349"/>
              </a:spcBef>
              <a:buClr>
                <a:srgbClr val="66ff33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FERC approved most aspects of Alliance proposal to be an RTO in January 24, 2001 order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 algn="just">
              <a:spcBef>
                <a:spcPts val="349"/>
              </a:spcBef>
              <a:buClr>
                <a:srgbClr val="66ff33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RTO filing on January 16, 2001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 algn="just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DF31F7-54EE-436D-833C-328BDBBF471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Transco Business Model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 RTO will operate as a for-profit transco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Transmission Owners can transfer control of their facilities through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Operating Agreement (Class C shares)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Divestiture (Class B shares)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Managing Member holds Class A shares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0B3A1D-DE64-4E45-AD80-2AB090C9C20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Transco Business Model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 RTO can own transmission - owner operator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 RTO in discussions with National Grid UK about the possibility of National Grid becoming managing member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198AFD-58EE-4747-B554-5262AAB6CEF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Settlement with MISO</a:t>
            </a:r>
            <a:endParaRPr b="1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FERC ordered settlement conference in January 24 Order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Thirteen full days of settlement negotiations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Private meetings between parties and with the Chief Judge held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90 and 135 participants each day and ten or more parties on the speaker phone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6CB77B-0897-4F31-AA9F-248F30064A0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5400" y="342720"/>
            <a:ext cx="8226360" cy="1143000"/>
          </a:xfrm>
          <a:prstGeom prst="rect">
            <a:avLst/>
          </a:prstGeom>
          <a:noFill/>
          <a:ln w="0">
            <a:noFill/>
          </a:ln>
          <a:effectLst>
            <a:outerShdw dist="13237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Settlement Participants</a:t>
            </a:r>
            <a:endParaRPr b="1" lang="en-US" sz="4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 Transmission Owners,  including ComEd, IP, Ameren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MISO, Inc.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MISO Transmission Owners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Power marketers/IPPs 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State regulators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Consumer groups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Others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66ff33"/>
              </a:buClr>
              <a:buSzPct val="75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Chief ALJ Curtis Wagner presiding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251F6D-4A3E-49CB-A44E-8EB6499FC1D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1995-05-28T13:59:18Z</dcterms:created>
  <dc:creator>Corporate Secretary's Office</dc:creator>
  <dc:description>Updated as of February 28, 2001</dc:description>
  <dc:language>en-US</dc:language>
  <cp:lastModifiedBy>ntw2000</cp:lastModifiedBy>
  <cp:lastPrinted>2001-01-23T12:49:04Z</cp:lastPrinted>
  <dcterms:modified xsi:type="dcterms:W3CDTF">2001-07-13T13:17:50Z</dcterms:modified>
  <cp:revision>141</cp:revision>
  <dc:subject/>
  <dc:title>Board Mailing Template</dc:title>
</cp:coreProperties>
</file>