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9EFCB6-188B-4650-8E12-DF8ACD6E474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Media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425F05-B692-4A7E-A8A3-C98EE485E24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BFE74F-8A7F-43FD-B958-A40B861B8C1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0E647A-7945-4C9D-834B-0A8E052E880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C3EDDF3-9B6D-432C-A503-5862376C377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F12A583-1EA7-400F-9A8C-BF62164D0FD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09480" y="304920"/>
            <a:ext cx="8153640" cy="0"/>
          </a:xfrm>
          <a:prstGeom prst="line">
            <a:avLst/>
          </a:prstGeom>
          <a:ln w="1908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" name=""/>
          <p:cNvGraphicFramePr/>
          <p:nvPr/>
        </p:nvGraphicFramePr>
        <p:xfrm>
          <a:off x="303120" y="5943600"/>
          <a:ext cx="534960" cy="5317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03120" y="5943600"/>
                    <a:ext cx="534960" cy="531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" name=""/>
          <p:cNvSpPr/>
          <p:nvPr/>
        </p:nvSpPr>
        <p:spPr>
          <a:xfrm>
            <a:off x="914400" y="6248520"/>
            <a:ext cx="7772400" cy="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09480" y="380880"/>
            <a:ext cx="8153640" cy="0"/>
          </a:xfrm>
          <a:prstGeom prst="line">
            <a:avLst/>
          </a:prstGeom>
          <a:ln w="1908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Findings, Comments, and Conclusions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(or, God and Man at Enron)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Kindall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Research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 9, 2001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Total Return Swaps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receives cash today while guaranteeing a minimum terminal asset value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(but not all) are part of a larger deal structure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“Asset” may be anything from power plants to expected cash flows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has entered into many TRS’s, and several appeared at the end of last year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have found at least 16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 principle components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auction proceeds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Terminal asset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flows from asset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 payments to counterparty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seek to aggregate the four principle components for all TRS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DC1D180-BEAC-4056-9C27-50BC61177BEB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Total Return Swaps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Obtaining the nature of the cashflows surrounding TRS has been quite difficult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were unable to find any kind of TRS book so we built our own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is an Excel workbook where each worksheet is dedicated to a single TRS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User friendly and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almost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fully automated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have booked the following TRS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Avici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EEPI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EOG Warrants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 module available upon request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E878E3-4605-4580-BF02-ECBF83FA2E05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Avici Tranche A TRS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44" name=""/>
          <p:cNvGraphicFramePr/>
          <p:nvPr/>
        </p:nvGraphicFramePr>
        <p:xfrm>
          <a:off x="1228680" y="1828800"/>
          <a:ext cx="6688080" cy="4267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28680" y="1828800"/>
                    <a:ext cx="6688080" cy="4267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0AC1D8-1BFD-4EC1-9EFC-7189D83123D2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Total Return Swaps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762120" y="1614600"/>
            <a:ext cx="7848360" cy="4709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7C600E-9963-4ECA-9E3E-70F13960B507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Total Return Swaps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certain TRS’s, Enron receives cashflows from the asset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Such cashflows may be obtained from Investment Analytics (Mark Ruane)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Ideally, any terminal asset value forecast would also be provided by the same group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bring closure to this issue, we need information regarding all four principle component for all TRS’s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2418AB-11D4-43E9-BE84-CB8A91127C00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Prepays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have obtained information for several different prepays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Yosemite 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Chase Mahonia IX Gas Prepay (Joe Deffner)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with TRS, we wish to determine the amount and timing of the cashflows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appears that the amount and timing of the cashflows is completely known--any variability has been hedged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Chase Mahonia IX has approximately equal payments each month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Yosemite I has annual payments of $29M with a  bullet payment of $800M on Jan 3, 2007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Portions of the prepay exist in Enron’s risk management systems, but it is difficult to reconstruct the prepay from its components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principle, it should be simple to construct the aggregate payment stream once the data are collected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088DBB-4EB3-4971-8E6E-5B0101D34332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Prepays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pic>
        <p:nvPicPr>
          <p:cNvPr id="53" name="" descr=""/>
          <p:cNvPicPr/>
          <p:nvPr/>
        </p:nvPicPr>
        <p:blipFill>
          <a:blip r:embed="rId1"/>
          <a:stretch/>
        </p:blipFill>
        <p:spPr>
          <a:xfrm>
            <a:off x="990720" y="1828800"/>
            <a:ext cx="7696080" cy="426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3BEC7E7-5E84-4D7A-8ED6-0F01FFC4E2FE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Short Term Cash Management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cash management is handled by Paul Garcia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inflow/outflow can be very large at times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borrowing is unnecessary since information regarding cash inflows is not received in a timely fashion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Cause of cash volatility not always due to trading activities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Complex reporting structure surrounding cash management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components to margin calls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Exchange traded positions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B926E9-1057-425D-B1EB-DAF04C714B2D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Short Term Cash Management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pic>
        <p:nvPicPr>
          <p:cNvPr id="57" name="" descr=""/>
          <p:cNvPicPr/>
          <p:nvPr/>
        </p:nvPicPr>
        <p:blipFill>
          <a:blip r:embed="rId1"/>
          <a:stretch/>
        </p:blipFill>
        <p:spPr>
          <a:xfrm>
            <a:off x="1523880" y="1600200"/>
            <a:ext cx="6553440" cy="4495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21CD20-3E25-4100-A6C7-A64E7539737B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Short Term Cash Management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approaches to modeling margin calls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Statistical measure based upon historical information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Monte Carlo approach based upon current risk management systems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approach would use data from TW2000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Difficulty is that certain intercompany loans are not netted out correctly, so that the data are noisy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approach is being implemented by Xiaoung Mei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Utilizes current VaR and Credit Aggregation Systems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Idea is to mark to market the portfolio using simulated prices, then use the CAS to determine collateral 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Testing of code began March 7th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Both approaches will provide an indication of the likelihood of a large margin call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A1726B8-8F7A-491B-972F-960417EE5144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From last time...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the set of financial statements over time, and analyze the impact of different risk factors on Enron’s financial statements in a dynamic/static framework under different business scenarios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the impact of interest rate and exchange rate fluctuations on Enron’s balance sheet, cost of debt, and earnings given future anticipated cash flows and unexpected financing needs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the optimal maturity of Enron’s debt, fixed/float ratio, and the possibility of a liquidity crisis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7F4BFB-EB6A-400A-9043-7A98267BA97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Stock Options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Feuerbacher is currently assembling data on employee stock options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Incentive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Non-qualified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Complicated by an IT migration a few years ago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are particularly proprietary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will determine the following: expected option lifetime and likely exercise date as a function of intrinsic value, vesting date, and maturity date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should produce a forecast of expected option exercises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issues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Have options ever been repriced?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may take a tax deduction for the amount of income an employee recognizes when exercising non-qualified options.  Consequences?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11333E-3A9B-4255-B628-38C26FFF06E3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Long Term Debt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term debt database is being built by Jill Erwin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debt information resides in at least four places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Intent is to attach to Treasury Workstation 2000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is scheduled to be finished in early March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9BFC60D-2A4B-4AD2-867B-7D0F9269E0F0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Guarantees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Jill Erwin provided most of the information about Guarantees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appears that we have over 2700 commitments totaling approximately $40M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Commitments are linearly increasing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have not determined the risks inherent in the Guarantees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808693-CBDF-4F58-9D77-F6525B728923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Guarantees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67" name=""/>
          <p:cNvGraphicFramePr/>
          <p:nvPr/>
        </p:nvGraphicFramePr>
        <p:xfrm>
          <a:off x="914400" y="1600200"/>
          <a:ext cx="7696080" cy="4390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1600200"/>
                    <a:ext cx="7696080" cy="439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19073CE-72DF-429D-BD50-D190258024F8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From last time...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cash management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Scope of Treasury Workstation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Return Swaps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 balance sheet activities, including Special Purpose Vehicles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Prepays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 stock option grants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term debt management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Callable features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Convertible features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Guarantees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E58168F-3F62-43C9-BC80-28EEE575A81D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Special Purpose Vehicles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Case study:  Whitewing and Marlin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major issues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 has certain rights to force liquidation of Enron collateral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Underperforming assets create future liabilities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Prospectuses indicate the existence of Trigger Events based upon ENE’s share price and credit rating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 trades below $59.78 (Whitewing) or $37.84 (Marlin) for three consecutive trading days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unsecured debt downgraded to BBB- or Baa3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Both must occur to create a Trigger Event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 may force conversion of preferred shares to common shares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1A0E0C7-955E-4A62-A291-74B7AFA5DBA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Special Purpose Vehicles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Forced Liquidation of Collateral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Built model to assess the likelihood of stock to trade below certain barrier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taken from option prices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Whitewing--probability is approximately 5%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Marlin--probability is approximately 0% (lower barrier, quickly maturing)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may be run daily to assess new probabilities as the stock and option prices change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4648320" y="1981080"/>
          <a:ext cx="3809880" cy="3810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48320" y="1981080"/>
                    <a:ext cx="3809880" cy="3810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AE0B2B-480D-4E27-B56E-79B423C14B54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Special Purpose Vehicles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Forced Liquidation of Collateral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Likelihood of credit rating change is assessed from historical data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migration tables taken from S&amp;P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Approximately 5% chance of a credit downgrade over the next 12 months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990720" y="3352680"/>
            <a:ext cx="7010280" cy="228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BB62F2-169B-4BCB-8BEC-156116FB66F2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Special Purpose Vehicles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Forced Liquidation of Collateral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guess of Whitewing Trigger Event is approximately 4%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vehicles exist with embedded Trigger Events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likely that the occurrence of one Trigger Event will depress the share price to the extent that other Trigger Events occur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conceivable that a domino effect would occur that would cause a massive decrease in the share price and lower our bonds to junk status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Problem is complicated by the existence of cross guarantees among certain SPVs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address the problem rigorously, it is necessary to obtain a complete listing of all SPV’s, ascertain the risks embedded therein, and create a forecast of all expected liabilities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look at the value of the assets in each vehicle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Probability of ruin could then be estimated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15B78F-19F4-4258-A610-C63AB8A5ACE7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Special Purpose Vehicles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exists better ways to model stock price behavior and credit rating migrations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Improved stock price model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Factor in technical support and resistance levels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 liquidity effects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Negative Share Price Impact Study: look at stock price behavior following disclosure of loss events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Improved credit rating model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Look at rating agency decision criteria--may already exist elsewhere within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Compare key financial ratios of Enron to new peer group.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Similar information is needed for the construction of the economic balance sheet and Operational Risk effort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D0D202-C5F0-46DB-9EDE-407B2DD81BA3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Asset Liability Management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Special Purpose Vehicles</a:t>
            </a:r>
            <a:br>
              <a:rPr sz="2400"/>
            </a:br>
            <a:r>
              <a:rPr b="0" lang="en-US" sz="24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Underperforming Assets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 Black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Many of the assets contained in the SPVs are distressed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Difficult to obtain data, but we have some information regarding the Raptor vehicle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Unrealized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losses total in the hundreds of millions of dollars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appears that the actual cash flows occur when Enron realizes the gain or loss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effect of the SPVs is to create significant future liabilities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Aggregate exposure from unrealized losses remains unknown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conceivable that a disclosure of a loss event may precipitate a Trigger Event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scenario would be...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Treasury Presentation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0BC9B6F-3259-4257-A6B7-B9A185F783F2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7151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2000-05-23T13:40:56Z</dcterms:created>
  <dc:creator>kkindal</dc:creator>
  <dc:description/>
  <dc:language>en-US</dc:language>
  <cp:lastModifiedBy>kkindal</cp:lastModifiedBy>
  <cp:lastPrinted>2001-03-07T17:26:25Z</cp:lastPrinted>
  <dcterms:modified xsi:type="dcterms:W3CDTF">2001-03-07T20:46:34Z</dcterms:modified>
  <cp:revision>47</cp:revision>
  <dc:subject/>
  <dc:title>Title goes here</dc:title>
</cp:coreProperties>
</file>