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819D28-73D8-43A7-9D80-048E30C2E83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A29A55-F9D0-4EAA-ABC1-F67886CDEBE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FF466B-784F-4FE2-A412-400571A53B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60CB2E-6BD1-41CC-B47A-6A28A0DFEB8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812D25-4A74-4617-B9DD-9A732C58DB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94EE27-C31F-4A86-BB2A-767DBA45BD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304920"/>
            <a:ext cx="8153640" cy="0"/>
          </a:xfrm>
          <a:prstGeom prst="line">
            <a:avLst/>
          </a:prstGeom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303120" y="5943600"/>
          <a:ext cx="534960" cy="531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3120" y="5943600"/>
                    <a:ext cx="534960" cy="53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914400" y="6248520"/>
            <a:ext cx="777240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9480" y="380880"/>
            <a:ext cx="8153640" cy="0"/>
          </a:xfrm>
          <a:prstGeom prst="line">
            <a:avLst/>
          </a:prstGeom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Comments and Conclusions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9,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Obtaining the nature of the cashflows surrounding TRS has been quite difficult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were unable to find any kind of TRS book so we built our own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is an Excel workbook where each worksheet is dedicated to a single 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 friendly and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almost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fully automated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booked the following 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Avici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EEPI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EOG Warrants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 module available upon request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71D9C7-031A-4DF4-B4E3-CC2D427866D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Avici Tranche A TRS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228680" y="1828800"/>
          <a:ext cx="6688080" cy="426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8680" y="1828800"/>
                    <a:ext cx="6688080" cy="42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895543-A714-4BC2-BBCB-94C833EF611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62120" y="1614600"/>
            <a:ext cx="7848360" cy="47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00BC6E-541E-432B-A15A-5FFC1383BFA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Prepays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obtained information for several different prepays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Yosemite 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 Mahonia IX Gas Prepay (Joe Deffner)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with TRS, we wish to determine the amount and timing of the cashflows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appears that the amount and timing of the cashflows is completely known--any variability has been hedged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 Mahonia IX has approximately equal payments each month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Yosemite I has annual payments of $29M with a  bullet payment of $800M on Jan 3, 2007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Portions of the prepay exist in Enron’s risk management systems, but it is difficult to reconstruct the prepay from its components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principle, it should be simple to construct the aggregate payment stream once the data are collected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662789-3222-4264-A718-9A8900E65AE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Prepays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990720" y="1828800"/>
            <a:ext cx="7696080" cy="426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EF847D-8004-4845-A6E7-D6A6EFFADA9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Daily Cash Management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cash management is handled by Paul Garcia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inflow/outflow can be massive at times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borrowing is unnecessary since information regarding cash inflows is not received in a timely fashion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 of cash volatility not always due to trading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components to margin calls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traded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 reporting structure surrounding the cash management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BA1A1B-C08A-4EC3-9A70-C00193D06E61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Daily Cash Management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1523880" y="1600200"/>
            <a:ext cx="6553440" cy="449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ADE81B-5692-4FD4-B17B-C94758EC249F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Daily Cash Management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approaches to modeling margin calls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Statistical measure based upon historical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Monte Carlo approach based upon current risk management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approach would use data from TW2000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is that certain intercompany loans are not netted out correctly, so that the data are noisy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approach is being implemented by Xiaoung Mei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Utilizes current VaR and Credit Aggregation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 is to mark to market the portfolio using simulated prices, then use the CAS to determine collateral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B2D26E-B415-401B-8F67-5CF39659F04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Stock Options/Long Term Debt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Feuerbacher is currently assembling data on employee stock options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are particularly proprietary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will determine the following: expected option lifetime, likely exercise date as a function of intrinsic value, vesting date, and maturity date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debt database is being built by Jill Erwin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debt information resides in at least four places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D40386-943D-4330-A235-3C0C9D023B4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From last time...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the set of financial statements over time, and analyze the impact of different risk factors on Enron’s financial statements in a dynamic/static framework under different business scenarios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the impact of interest rate and exchange rate fluctuations on Enron’s balance sheet, cost of debt, and earnings given future anticipated cash flows and unexpected financing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the optimal maturity of Enron’s debt, fixed/float ratio, and the possibility of a liquidity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D1C6FF-8ECB-467B-90B5-CE241104A0C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From last time...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cash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of Treasury Workstation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Return Swaps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 activities, including Special Purpose Vehicles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Prepays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stock option grants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debt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Callable features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Convertible features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64BEF6-E524-4315-A9DC-B9E54EE0526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Case study:  Whitewing and Marlin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major issues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has certain rights to force liquidation of Enron collateral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Underperforming assets create future liabilities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Prospectus indicates the existence of Trigger Events based upon ENE’s share price and credit rating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trades below $59.78 (Whitewing) or $37.84 (Marlin) for three consecutive trading days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unsecured debt downgraded to BBB- or Baa3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may force conversion of preferred shares to common shares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12D7CD-EAEE-46A2-AC66-194C4F8FD9F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Built model to assess the likelihood of stock to trade below certain barrier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taken from option prices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Whitewing--probability is approximately 5%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Marlin--probability is approximately 0% (lower barrier, quickly maturing)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may be run daily to assess new probabilities as the stock and option prices change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4648320" y="1981080"/>
          <a:ext cx="3809880" cy="381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1981080"/>
                    <a:ext cx="3809880" cy="381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D541AD-4150-457B-A29A-EFDDD048AE9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of credit rating change is assessed from historical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migration tables taken from S&amp;P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Approximately 4% of downgrade over the next 12 months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990720" y="3352680"/>
            <a:ext cx="7010280" cy="228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B4A0B9-C892-4CCC-85F3-686ADF64B30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guess of Whitewing Trigger Event is approximately 4%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vehicles exist with embedded Trigger Events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likely that the occurrence of one Trigger Event will depress share prices so that other Trigger Events occur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conceivable that a domino effect may result that would cause a massive decrease in the share price and lower our bonds to junk bond status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Problem is complicated by the fact of cross guarantees within certain SPVs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address the problem rigorously, it is necessary to obtain a complete listing of all SPV’s, ascertain the risks embedded therein, and create a forecast of all expected liabilities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look at the value of the assets in each vehicle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of ruin could then be estimated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E91C5C-6895-4689-B844-D38DD691ECD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of the assets contained in the SPVs are distressed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obtain data, but we have some information regarding the Raptor vehicle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Unrealized losses total in the hundreds of millions of dollars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appears that cash flows occur when Enron realizes the gain or loss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effect is to create significant future liabilities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not known the aggregate exposure from unrealized losses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3C97B1-46A9-4D7D-BECC-FDF71291173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receives cash today while guaranteeing a minimum terminal asset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(but not all) are part of a larger deal structure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“Asset” may be anything from power plants to expected cash flows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entered into many TRS, especially at the end of last 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 principle components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auction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 asset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flows from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payments to counterparty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seek to aggregate the four principle components for all 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FB4F26-003C-4FA2-9987-5B9621AECD1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2000-05-23T13:40:56Z</dcterms:created>
  <dc:creator>kkindal</dc:creator>
  <dc:description/>
  <dc:language>en-US</dc:language>
  <cp:lastModifiedBy>kkindal</cp:lastModifiedBy>
  <cp:lastPrinted>2001-03-06T17:11:59Z</cp:lastPrinted>
  <dcterms:modified xsi:type="dcterms:W3CDTF">2001-03-06T19:07:58Z</dcterms:modified>
  <cp:revision>39</cp:revision>
  <dc:subject/>
  <dc:title>Title goes here</dc:title>
</cp:coreProperties>
</file>