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s/slide1.xml" ContentType="application/vnd.openxmlformats-officedocument.presentationml.slide+xml"/>
  <Override PartName="/ppt/slides/_rels/slide8.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_rels/presentation.xml.rels" ContentType="application/vnd.openxmlformats-package.relationships+xml"/>
  <Override PartName="/ppt/media/image1.png" ContentType="image/png"/>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Lst>
  <p:sldSz cx="9144000" cy="6858000"/>
  <p:notesSz cx="6858000" cy="9197975"/>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3333cc"/>
              </a:solidFill>
              <a:effectLst/>
              <a:uFillTx/>
              <a:latin typeface="Times New Roman"/>
            </a:endParaRPr>
          </a:p>
        </p:txBody>
      </p:sp>
      <p:sp>
        <p:nvSpPr>
          <p:cNvPr id="6"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3333cc"/>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170653C0-7AEF-4D9E-9613-E53634FE0C2A}"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A2CCBE5F-6381-4CAD-A9EC-B62FE59ED216}" type="slidenum">
              <a:t>&lt;#&gt;</a:t>
            </a:fld>
          </a:p>
        </p:txBody>
      </p:sp>
      <p:sp>
        <p:nvSpPr>
          <p:cNvPr id="4" name="PlaceHolder 3"/>
          <p:cNvSpPr>
            <a:spLocks noGrp="1"/>
          </p:cNvSpPr>
          <p:nvPr>
            <p:ph type="dt" idx="1"/>
          </p:nvPr>
        </p:nvSpPr>
        <p:spPr/>
        <p:txBody>
          <a:bodyPr/>
          <a:p>
            <a:r>
              <a:rPr lang="en-US"/>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p:spTree>
      <p:nvGrpSpPr>
        <p:cNvPr id="1" name=""/>
        <p:cNvGrpSpPr/>
        <p:nvPr/>
      </p:nvGrpSpPr>
      <p:grpSpPr>
        <a:xfrm>
          <a:off x="0" y="0"/>
          <a:ext cx="0" cy="0"/>
          <a:chOff x="0" y="0"/>
          <a:chExt cx="0" cy="0"/>
        </a:xfrm>
      </p:grpSpPr>
      <p:sp>
        <p:nvSpPr>
          <p:cNvPr id="7"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3333cc"/>
              </a:solidFill>
              <a:effectLst/>
              <a:uFillTx/>
              <a:latin typeface="Times New Roman"/>
            </a:endParaRPr>
          </a:p>
        </p:txBody>
      </p:sp>
      <p:sp>
        <p:nvSpPr>
          <p:cNvPr id="8"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3333cc"/>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BDA2072F-8B1E-493C-9A7A-27B35834DCFB}" type="slidenum">
              <a:t>&lt;#&gt;</a:t>
            </a:fld>
          </a:p>
        </p:txBody>
      </p:sp>
      <p:sp>
        <p:nvSpPr>
          <p:cNvPr id="6" name="PlaceHolder 5"/>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3333cc"/>
                </a:solidFill>
                <a:effectLst/>
                <a:uFillTx/>
                <a:latin typeface="Times New Roman"/>
              </a:rPr>
              <a:t>Click to edit the title text format</a:t>
            </a:r>
            <a:endParaRPr b="0" lang="en-US" sz="4400" strike="noStrike" u="none">
              <a:solidFill>
                <a:srgbClr val="3333cc"/>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3333cc"/>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3333cc"/>
                </a:solidFill>
                <a:effectLst/>
                <a:uFillTx/>
                <a:latin typeface="Times New Roman"/>
              </a:rPr>
              <a:t>Click to edit the outline text format</a:t>
            </a:r>
            <a:endParaRPr b="0" lang="en-US" sz="3200" strike="noStrike" u="none">
              <a:solidFill>
                <a:srgbClr val="3333cc"/>
              </a:solidFill>
              <a:effectLst/>
              <a:uFillTx/>
              <a:latin typeface="Times New Roman"/>
            </a:endParaRPr>
          </a:p>
          <a:p>
            <a:pPr lvl="1" marL="743040" indent="-285840">
              <a:spcBef>
                <a:spcPts val="799"/>
              </a:spcBef>
              <a:buClr>
                <a:srgbClr val="3333cc"/>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3333cc"/>
                </a:solidFill>
                <a:effectLst/>
                <a:uFillTx/>
                <a:latin typeface="Times New Roman"/>
              </a:rPr>
              <a:t>Second Outline Level</a:t>
            </a:r>
            <a:endParaRPr b="0" lang="en-US" sz="3200" strike="noStrike" u="none">
              <a:solidFill>
                <a:srgbClr val="3333cc"/>
              </a:solidFill>
              <a:effectLst/>
              <a:uFillTx/>
              <a:latin typeface="Times New Roman"/>
            </a:endParaRPr>
          </a:p>
          <a:p>
            <a:pPr lvl="2" marL="1143000" indent="-228600">
              <a:spcBef>
                <a:spcPts val="799"/>
              </a:spcBef>
              <a:buClr>
                <a:srgbClr val="3333cc"/>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3333cc"/>
                </a:solidFill>
                <a:effectLst/>
                <a:uFillTx/>
                <a:latin typeface="Times New Roman"/>
              </a:rPr>
              <a:t>Third Outline Level</a:t>
            </a:r>
            <a:endParaRPr b="0" lang="en-US" sz="3200" strike="noStrike" u="none">
              <a:solidFill>
                <a:srgbClr val="3333cc"/>
              </a:solidFill>
              <a:effectLst/>
              <a:uFillTx/>
              <a:latin typeface="Times New Roman"/>
            </a:endParaRPr>
          </a:p>
          <a:p>
            <a:pPr lvl="3" marL="1600200" indent="-228600">
              <a:spcBef>
                <a:spcPts val="799"/>
              </a:spcBef>
              <a:buClr>
                <a:srgbClr val="3333cc"/>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3333cc"/>
                </a:solidFill>
                <a:effectLst/>
                <a:uFillTx/>
                <a:latin typeface="Times New Roman"/>
              </a:rPr>
              <a:t>Fourth Outline Level</a:t>
            </a:r>
            <a:endParaRPr b="0" lang="en-US" sz="3200" strike="noStrike" u="none">
              <a:solidFill>
                <a:srgbClr val="3333cc"/>
              </a:solidFill>
              <a:effectLst/>
              <a:uFillTx/>
              <a:latin typeface="Times New Roman"/>
            </a:endParaRPr>
          </a:p>
          <a:p>
            <a:pPr lvl="4" marL="2057400" indent="-228600">
              <a:spcBef>
                <a:spcPts val="799"/>
              </a:spcBef>
              <a:buClr>
                <a:srgbClr val="3333cc"/>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3333cc"/>
                </a:solidFill>
                <a:effectLst/>
                <a:uFillTx/>
                <a:latin typeface="Times New Roman"/>
              </a:rPr>
              <a:t>Fifth Outline Level</a:t>
            </a:r>
            <a:endParaRPr b="0" lang="en-US" sz="3200" strike="noStrike" u="none">
              <a:solidFill>
                <a:srgbClr val="3333cc"/>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3333cc"/>
                </a:solidFill>
                <a:effectLst/>
                <a:uFillTx/>
                <a:latin typeface="Times New Roman"/>
              </a:rPr>
              <a:t>Sixth Outline Level</a:t>
            </a:r>
            <a:endParaRPr b="0" lang="en-US" sz="3200" strike="noStrike" u="none">
              <a:solidFill>
                <a:srgbClr val="3333cc"/>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3333cc"/>
                </a:solidFill>
                <a:effectLst/>
                <a:uFillTx/>
                <a:latin typeface="Times New Roman"/>
              </a:rPr>
              <a:t>Seventh Outline Level</a:t>
            </a:r>
            <a:endParaRPr b="0" lang="en-US" sz="3200" strike="noStrike" u="none">
              <a:solidFill>
                <a:srgbClr val="3333cc"/>
              </a:solidFill>
              <a:effectLst/>
              <a:uFillTx/>
              <a:latin typeface="Times New Roman"/>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3333cc"/>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3333cc"/>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3333cc"/>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3333cc"/>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3333cc"/>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76894757-BC6E-4656-B407-E3EAB8CCD10A}" type="slidenum">
              <a:rPr b="0" lang="en-US" sz="1400" strike="noStrike" u="none">
                <a:solidFill>
                  <a:srgbClr val="3333cc"/>
                </a:solidFill>
                <a:effectLst/>
                <a:uFillTx/>
                <a:latin typeface="Times New Roman"/>
              </a:rPr>
              <a:t>&lt;number&gt;</a:t>
            </a:fld>
            <a:endParaRPr b="0" lang="en-US"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Lst>
</p:sldMaster>
</file>

<file path=ppt/slides/_rels/slide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3.xml"/>
</Relationships>
</file>

<file path=ppt/slides/_rels/slide2.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2.xml"/>
</Relationships>
</file>

<file path=ppt/slides/_rels/slide4.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2.xml"/>
</Relationships>
</file>

<file path=ppt/slides/_rels/slide5.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2.xml"/>
</Relationships>
</file>

<file path=ppt/slides/_rels/slide6.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2.xml"/>
</Relationships>
</file>

<file path=ppt/slides/_rels/slide7.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2.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 name=""/>
          <p:cNvSpPr/>
          <p:nvPr/>
        </p:nvSpPr>
        <p:spPr>
          <a:xfrm>
            <a:off x="1676520" y="1905120"/>
            <a:ext cx="6781680" cy="429120"/>
          </a:xfrm>
          <a:prstGeom prst="rect">
            <a:avLst/>
          </a:prstGeom>
          <a:noFill/>
          <a:ln w="0">
            <a:noFill/>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3333cc"/>
                </a:solidFill>
                <a:effectLst/>
                <a:uFillTx/>
                <a:latin typeface="Times New Roman"/>
              </a:rPr>
              <a:t>America’s Leading Retail Energy Services Provider</a:t>
            </a:r>
            <a:endParaRPr b="0" lang="en-US" sz="2200" strike="noStrike" u="none">
              <a:solidFill>
                <a:srgbClr val="000000"/>
              </a:solidFill>
              <a:effectLst/>
              <a:uFillTx/>
              <a:latin typeface="Times New Roman"/>
            </a:endParaRPr>
          </a:p>
        </p:txBody>
      </p:sp>
      <p:sp>
        <p:nvSpPr>
          <p:cNvPr id="10" name=""/>
          <p:cNvSpPr/>
          <p:nvPr/>
        </p:nvSpPr>
        <p:spPr>
          <a:xfrm>
            <a:off x="1447920" y="2209680"/>
            <a:ext cx="7315200" cy="4086720"/>
          </a:xfrm>
          <a:prstGeom prst="rect">
            <a:avLst/>
          </a:prstGeom>
          <a:noFill/>
          <a:ln w="0">
            <a:noFill/>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Times New Roman"/>
              </a:rPr>
              <a:t>AES NewEnergy’s Initial View on the Proposed Alliance RTO</a:t>
            </a:r>
            <a:endParaRPr b="0" lang="en-US" sz="2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Times New Roman"/>
              </a:rPr>
              <a:t>Illinois Commerce Commission</a:t>
            </a:r>
            <a:endParaRPr b="0" lang="en-US" sz="2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Times New Roman"/>
              </a:rPr>
              <a:t>Energy Policy Committee</a:t>
            </a:r>
            <a:endParaRPr b="0" lang="en-US" sz="2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33cc"/>
                </a:solidFill>
                <a:effectLst/>
                <a:uFillTx/>
                <a:latin typeface="Times New Roman"/>
              </a:rPr>
              <a:t>July 11, 2001</a:t>
            </a:r>
            <a:endParaRPr b="0" lang="en-US" sz="16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3333cc"/>
                </a:solidFill>
                <a:effectLst/>
                <a:uFillTx/>
                <a:latin typeface="Times New Roman"/>
              </a:rPr>
              <a:t>Prepared by Mario Bohorquez</a:t>
            </a:r>
            <a:endParaRPr b="0" lang="en-US" sz="18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3333cc"/>
                </a:solidFill>
                <a:effectLst/>
                <a:uFillTx/>
                <a:latin typeface="Times New Roman"/>
              </a:rPr>
              <a:t>Chicago (312) 704-9212</a:t>
            </a:r>
            <a:endParaRPr b="0" lang="en-US" sz="18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3333cc"/>
                </a:solidFill>
                <a:effectLst/>
                <a:uFillTx/>
                <a:latin typeface="Times New Roman"/>
              </a:rPr>
              <a:t>mbohorquez@newenergy.com</a:t>
            </a:r>
            <a:endParaRPr b="0" lang="en-US" sz="1800" strike="noStrike" u="none">
              <a:solidFill>
                <a:srgbClr val="000000"/>
              </a:solidFill>
              <a:effectLst/>
              <a:uFillTx/>
              <a:latin typeface="Times New Roman"/>
            </a:endParaRPr>
          </a:p>
        </p:txBody>
      </p:sp>
      <p:sp>
        <p:nvSpPr>
          <p:cNvPr id="11" name=""/>
          <p:cNvSpPr/>
          <p:nvPr/>
        </p:nvSpPr>
        <p:spPr>
          <a:xfrm>
            <a:off x="1600200" y="2514600"/>
            <a:ext cx="6781680" cy="0"/>
          </a:xfrm>
          <a:prstGeom prst="line">
            <a:avLst/>
          </a:prstGeom>
          <a:ln w="57240">
            <a:solidFill>
              <a:srgbClr val="cccc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pic>
        <p:nvPicPr>
          <p:cNvPr id="12" name="" descr=""/>
          <p:cNvPicPr/>
          <p:nvPr/>
        </p:nvPicPr>
        <p:blipFill>
          <a:blip r:embed="rId1"/>
          <a:stretch/>
        </p:blipFill>
        <p:spPr>
          <a:xfrm>
            <a:off x="3809880" y="152280"/>
            <a:ext cx="1368720" cy="1524240"/>
          </a:xfrm>
          <a:prstGeom prst="rect">
            <a:avLst/>
          </a:prstGeom>
          <a:noFill/>
          <a:ln w="0">
            <a:noFill/>
          </a:ln>
        </p:spPr>
      </p:pic>
      <p:sp>
        <p:nvSpPr>
          <p:cNvPr id="2" name="PlaceHolder 1"/>
          <p:cNvSpPr>
            <a:spLocks noGrp="1"/>
          </p:cNvSpPr>
          <p:nvPr>
            <p:ph type="sldNum" idx="3"/>
          </p:nvPr>
        </p:nvSpPr>
        <p:spPr/>
        <p:txBody>
          <a:bodyPr/>
          <a:p>
            <a:fld id="{D04335A2-34FA-4C37-9399-71687F2DF0F2}" type="slidenum">
              <a:t>1</a:t>
            </a:fld>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 name=""/>
          <p:cNvSpPr/>
          <p:nvPr/>
        </p:nvSpPr>
        <p:spPr>
          <a:xfrm>
            <a:off x="1371600" y="2362320"/>
            <a:ext cx="7238880" cy="3962160"/>
          </a:xfrm>
          <a:prstGeom prst="rect">
            <a:avLst/>
          </a:prstGeom>
          <a:noFill/>
          <a:ln w="0">
            <a:noFill/>
          </a:ln>
        </p:spPr>
        <p:style>
          <a:lnRef idx="0"/>
          <a:fillRef idx="0"/>
          <a:effectRef idx="0"/>
          <a:fontRef idx="minor"/>
        </p:style>
        <p:txBody>
          <a:bodyPr lIns="0" rIns="0" tIns="0" bIns="0" anchor="t">
            <a:normAutofit/>
          </a:bodyPr>
          <a:p>
            <a:pPr lvl="1" marL="743040" indent="-28584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4" name=""/>
          <p:cNvSpPr/>
          <p:nvPr/>
        </p:nvSpPr>
        <p:spPr>
          <a:xfrm>
            <a:off x="1752480" y="1523880"/>
            <a:ext cx="6782040" cy="0"/>
          </a:xfrm>
          <a:prstGeom prst="line">
            <a:avLst/>
          </a:prstGeom>
          <a:ln w="57240">
            <a:solidFill>
              <a:srgbClr val="cccc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5" name=""/>
          <p:cNvSpPr/>
          <p:nvPr/>
        </p:nvSpPr>
        <p:spPr>
          <a:xfrm>
            <a:off x="1676520" y="2133720"/>
            <a:ext cx="6858000" cy="3477240"/>
          </a:xfrm>
          <a:prstGeom prst="rect">
            <a:avLst/>
          </a:prstGeom>
          <a:noFill/>
          <a:ln w="0">
            <a:noFill/>
          </a:ln>
        </p:spPr>
        <p:style>
          <a:lnRef idx="0"/>
          <a:fillRef idx="0"/>
          <a:effectRef idx="0"/>
          <a:fontRef idx="minor"/>
        </p:style>
        <p:txBody>
          <a:bodyPr lIns="90000" rIns="90000" tIns="46800" bIns="46800" anchor="t">
            <a:spAutoFit/>
          </a:bodyPr>
          <a:p>
            <a:pPr>
              <a:spcBef>
                <a:spcPts val="17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sng">
                <a:solidFill>
                  <a:srgbClr val="3333cc"/>
                </a:solidFill>
                <a:effectLst/>
                <a:uFillTx/>
                <a:latin typeface="Times New Roman"/>
              </a:rPr>
              <a:t>AES NewEnergy</a:t>
            </a:r>
            <a:r>
              <a:rPr b="0" lang="en-US" sz="2800" strike="noStrike" u="none">
                <a:solidFill>
                  <a:srgbClr val="3333cc"/>
                </a:solidFill>
                <a:effectLst/>
                <a:uFillTx/>
                <a:latin typeface="Times New Roman"/>
              </a:rPr>
              <a:t> </a:t>
            </a:r>
            <a:endParaRPr b="0" lang="en-US" sz="2800" strike="noStrike" u="none">
              <a:solidFill>
                <a:srgbClr val="000000"/>
              </a:solidFill>
              <a:effectLst/>
              <a:uFillTx/>
              <a:latin typeface="Times New Roman"/>
            </a:endParaRPr>
          </a:p>
          <a:p>
            <a:pPr>
              <a:spcBef>
                <a:spcPts val="1500"/>
              </a:spcBef>
              <a:buClr>
                <a:srgbClr val="3333cc"/>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Times New Roman"/>
              </a:rPr>
              <a:t>  Retail marketer of energy supply and energy services to C&amp;I and institutional customers</a:t>
            </a:r>
            <a:endParaRPr b="0" lang="en-US" sz="2400" strike="noStrike" u="none">
              <a:solidFill>
                <a:srgbClr val="000000"/>
              </a:solidFill>
              <a:effectLst/>
              <a:uFillTx/>
              <a:latin typeface="Times New Roman"/>
            </a:endParaRPr>
          </a:p>
          <a:p>
            <a:pPr>
              <a:spcBef>
                <a:spcPts val="1500"/>
              </a:spcBef>
              <a:buClr>
                <a:srgbClr val="3333cc"/>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Times New Roman"/>
              </a:rPr>
              <a:t>  Actively selling power in thirteen open-access states</a:t>
            </a:r>
            <a:endParaRPr b="0" lang="en-US" sz="2400" strike="noStrike" u="none">
              <a:solidFill>
                <a:srgbClr val="000000"/>
              </a:solidFill>
              <a:effectLst/>
              <a:uFillTx/>
              <a:latin typeface="Times New Roman"/>
            </a:endParaRPr>
          </a:p>
          <a:p>
            <a:pPr>
              <a:spcBef>
                <a:spcPts val="1500"/>
              </a:spcBef>
              <a:buClr>
                <a:srgbClr val="3333cc"/>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Times New Roman"/>
              </a:rPr>
              <a:t>  Currently selling about 3 Million MWh annually in ComEd’s Control Area</a:t>
            </a:r>
            <a:endParaRPr b="0" lang="en-US" sz="2400" strike="noStrike" u="none">
              <a:solidFill>
                <a:srgbClr val="000000"/>
              </a:solidFill>
              <a:effectLst/>
              <a:uFillTx/>
              <a:latin typeface="Times New Roman"/>
            </a:endParaRPr>
          </a:p>
          <a:p>
            <a:pPr>
              <a:spcBef>
                <a:spcPts val="1500"/>
              </a:spcBef>
              <a:buClr>
                <a:srgbClr val="3333cc"/>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Times New Roman"/>
              </a:rPr>
              <a:t>  Multi-year wholesale and retail supply contracts</a:t>
            </a:r>
            <a:endParaRPr b="0" lang="en-US" sz="2400" strike="noStrike" u="none">
              <a:solidFill>
                <a:srgbClr val="000000"/>
              </a:solidFill>
              <a:effectLst/>
              <a:uFillTx/>
              <a:latin typeface="Times New Roman"/>
            </a:endParaRPr>
          </a:p>
        </p:txBody>
      </p:sp>
      <p:pic>
        <p:nvPicPr>
          <p:cNvPr id="16" name="" descr=""/>
          <p:cNvPicPr/>
          <p:nvPr/>
        </p:nvPicPr>
        <p:blipFill>
          <a:blip r:embed="rId1"/>
          <a:stretch/>
        </p:blipFill>
        <p:spPr>
          <a:xfrm>
            <a:off x="152280" y="152280"/>
            <a:ext cx="1300320" cy="1447920"/>
          </a:xfrm>
          <a:prstGeom prst="rect">
            <a:avLst/>
          </a:prstGeom>
          <a:noFill/>
          <a:ln w="0">
            <a:noFill/>
          </a:ln>
        </p:spPr>
      </p:pic>
      <p:sp>
        <p:nvSpPr>
          <p:cNvPr id="2" name="PlaceHolder 1"/>
          <p:cNvSpPr>
            <a:spLocks noGrp="1"/>
          </p:cNvSpPr>
          <p:nvPr>
            <p:ph type="sldNum" idx="3"/>
          </p:nvPr>
        </p:nvSpPr>
        <p:spPr/>
        <p:txBody>
          <a:bodyPr/>
          <a:p>
            <a:fld id="{3B92ED09-6482-4C81-B2D2-1DF05CC840CA}" type="slidenum">
              <a:t>2</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 name=""/>
          <p:cNvSpPr/>
          <p:nvPr/>
        </p:nvSpPr>
        <p:spPr>
          <a:xfrm>
            <a:off x="1371600" y="1905120"/>
            <a:ext cx="7620120" cy="4572000"/>
          </a:xfrm>
          <a:prstGeom prst="rect">
            <a:avLst/>
          </a:prstGeom>
          <a:noFill/>
          <a:ln w="0">
            <a:noFill/>
          </a:ln>
        </p:spPr>
        <p:style>
          <a:lnRef idx="0"/>
          <a:fillRef idx="0"/>
          <a:effectRef idx="0"/>
          <a:fontRef idx="minor"/>
        </p:style>
        <p:txBody>
          <a:bodyPr lIns="0" rIns="0" tIns="0" bIns="0" anchor="t">
            <a:normAutofit/>
          </a:bodyPr>
          <a:p>
            <a:pPr marL="343080" indent="-343080">
              <a:spcBef>
                <a:spcPts val="7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sng">
                <a:solidFill>
                  <a:srgbClr val="3333cc"/>
                </a:solidFill>
                <a:effectLst/>
                <a:uFillTx/>
                <a:latin typeface="Times New Roman"/>
              </a:rPr>
              <a:t>AES NewEnergy supports an Independent RTO/ISO</a:t>
            </a:r>
            <a:endParaRPr b="0" lang="en-US" sz="2800" strike="noStrike" u="none">
              <a:solidFill>
                <a:srgbClr val="000000"/>
              </a:solidFill>
              <a:effectLst/>
              <a:uFillTx/>
              <a:latin typeface="Times New Roman"/>
            </a:endParaRPr>
          </a:p>
        </p:txBody>
      </p:sp>
      <p:sp>
        <p:nvSpPr>
          <p:cNvPr id="18" name=""/>
          <p:cNvSpPr/>
          <p:nvPr/>
        </p:nvSpPr>
        <p:spPr>
          <a:xfrm>
            <a:off x="1752480" y="1523880"/>
            <a:ext cx="6477120" cy="0"/>
          </a:xfrm>
          <a:prstGeom prst="line">
            <a:avLst/>
          </a:prstGeom>
          <a:ln w="57240">
            <a:solidFill>
              <a:srgbClr val="cccc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9" name=""/>
          <p:cNvSpPr/>
          <p:nvPr/>
        </p:nvSpPr>
        <p:spPr>
          <a:xfrm>
            <a:off x="1676520" y="2514600"/>
            <a:ext cx="6705360" cy="519120"/>
          </a:xfrm>
          <a:prstGeom prst="rect">
            <a:avLst/>
          </a:prstGeom>
          <a:noFill/>
          <a:ln w="0">
            <a:noFill/>
          </a:ln>
        </p:spPr>
        <p:style>
          <a:lnRef idx="0"/>
          <a:fillRef idx="0"/>
          <a:effectRef idx="0"/>
          <a:fontRef idx="minor"/>
        </p:style>
        <p:txBody>
          <a:bodyPr lIns="90000" rIns="90000" tIns="46800" bIns="46800" anchor="t">
            <a:spAutoFit/>
          </a:bodyPr>
          <a:p>
            <a:pPr lvl="1" marL="457200">
              <a:lnSpc>
                <a:spcPct val="100000"/>
              </a:lnSpc>
              <a:spcBef>
                <a:spcPts val="7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0" name=""/>
          <p:cNvSpPr/>
          <p:nvPr/>
        </p:nvSpPr>
        <p:spPr>
          <a:xfrm>
            <a:off x="1523880" y="2666880"/>
            <a:ext cx="7162920" cy="1929600"/>
          </a:xfrm>
          <a:prstGeom prst="rect">
            <a:avLst/>
          </a:prstGeom>
          <a:noFill/>
          <a:ln w="0">
            <a:noFill/>
          </a:ln>
        </p:spPr>
        <p:style>
          <a:lnRef idx="0"/>
          <a:fillRef idx="0"/>
          <a:effectRef idx="0"/>
          <a:fontRef idx="minor"/>
        </p:style>
        <p:txBody>
          <a:bodyPr lIns="90000" rIns="90000" tIns="46800" bIns="46800" anchor="t">
            <a:spAutoFit/>
          </a:bodyPr>
          <a:p>
            <a:pPr>
              <a:lnSpc>
                <a:spcPct val="90000"/>
              </a:lnSpc>
              <a:spcBef>
                <a:spcPts val="1500"/>
              </a:spcBef>
              <a:buClr>
                <a:srgbClr val="3333cc"/>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Times New Roman"/>
              </a:rPr>
              <a:t>  We are generally supportive of an </a:t>
            </a:r>
            <a:r>
              <a:rPr b="0" lang="en-US" sz="2400" strike="noStrike" u="sng">
                <a:solidFill>
                  <a:srgbClr val="3333cc"/>
                </a:solidFill>
                <a:effectLst/>
                <a:uFillTx/>
                <a:latin typeface="Times New Roman"/>
              </a:rPr>
              <a:t>independent</a:t>
            </a:r>
            <a:r>
              <a:rPr b="0" lang="en-US" sz="2400" strike="noStrike" u="none">
                <a:solidFill>
                  <a:srgbClr val="3333cc"/>
                </a:solidFill>
                <a:effectLst/>
                <a:uFillTx/>
                <a:latin typeface="Times New Roman"/>
              </a:rPr>
              <a:t> transmission organization that forms the basis for a robust, efficient and competitive electricity market.</a:t>
            </a:r>
            <a:endParaRPr b="0" lang="en-US" sz="2400" strike="noStrike" u="none">
              <a:solidFill>
                <a:srgbClr val="000000"/>
              </a:solidFill>
              <a:effectLst/>
              <a:uFillTx/>
              <a:latin typeface="Times New Roman"/>
            </a:endParaRPr>
          </a:p>
          <a:p>
            <a:pPr>
              <a:lnSpc>
                <a:spcPct val="90000"/>
              </a:lnSpc>
              <a:spcBef>
                <a:spcPts val="1500"/>
              </a:spcBef>
              <a:buClr>
                <a:srgbClr val="3333cc"/>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Times New Roman"/>
              </a:rPr>
              <a:t>  ICC should actively encourage divestment of transmission assets to the RTO. </a:t>
            </a:r>
            <a:endParaRPr b="0" lang="en-US" sz="2400" strike="noStrike" u="none">
              <a:solidFill>
                <a:srgbClr val="000000"/>
              </a:solidFill>
              <a:effectLst/>
              <a:uFillTx/>
              <a:latin typeface="Times New Roman"/>
            </a:endParaRPr>
          </a:p>
        </p:txBody>
      </p:sp>
      <p:pic>
        <p:nvPicPr>
          <p:cNvPr id="21" name="" descr=""/>
          <p:cNvPicPr/>
          <p:nvPr/>
        </p:nvPicPr>
        <p:blipFill>
          <a:blip r:embed="rId1"/>
          <a:stretch/>
        </p:blipFill>
        <p:spPr>
          <a:xfrm>
            <a:off x="152280" y="152280"/>
            <a:ext cx="1300320" cy="1447920"/>
          </a:xfrm>
          <a:prstGeom prst="rect">
            <a:avLst/>
          </a:prstGeom>
          <a:noFill/>
          <a:ln w="0">
            <a:noFill/>
          </a:ln>
        </p:spPr>
      </p:pic>
      <p:sp>
        <p:nvSpPr>
          <p:cNvPr id="2" name="PlaceHolder 1"/>
          <p:cNvSpPr>
            <a:spLocks noGrp="1"/>
          </p:cNvSpPr>
          <p:nvPr>
            <p:ph type="sldNum" idx="3"/>
          </p:nvPr>
        </p:nvSpPr>
        <p:spPr/>
        <p:txBody>
          <a:bodyPr/>
          <a:p>
            <a:fld id="{449051E7-731F-4047-A278-7DDE5F621BA4}" type="slidenum">
              <a:t>3</a:t>
            </a:fld>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2" name=""/>
          <p:cNvSpPr/>
          <p:nvPr/>
        </p:nvSpPr>
        <p:spPr>
          <a:xfrm>
            <a:off x="1676520" y="1981080"/>
            <a:ext cx="6933960" cy="4343400"/>
          </a:xfrm>
          <a:prstGeom prst="rect">
            <a:avLst/>
          </a:prstGeom>
          <a:noFill/>
          <a:ln w="0">
            <a:noFill/>
          </a:ln>
        </p:spPr>
        <p:style>
          <a:lnRef idx="0"/>
          <a:fillRef idx="0"/>
          <a:effectRef idx="0"/>
          <a:fontRef idx="minor"/>
        </p:style>
        <p:txBody>
          <a:bodyPr lIns="0" rIns="0" tIns="0" bIns="0" anchor="t">
            <a:normAutofit/>
          </a:bodyPr>
          <a:p>
            <a:pPr marL="343080" indent="-343080">
              <a:spcBef>
                <a:spcPts val="799"/>
              </a:spcBef>
              <a:buClr>
                <a:srgbClr val="3333cc"/>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3" name=""/>
          <p:cNvSpPr/>
          <p:nvPr/>
        </p:nvSpPr>
        <p:spPr>
          <a:xfrm>
            <a:off x="1676520" y="1523880"/>
            <a:ext cx="6705360" cy="0"/>
          </a:xfrm>
          <a:prstGeom prst="line">
            <a:avLst/>
          </a:prstGeom>
          <a:ln w="57240">
            <a:solidFill>
              <a:srgbClr val="cccc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4" name=""/>
          <p:cNvSpPr/>
          <p:nvPr/>
        </p:nvSpPr>
        <p:spPr>
          <a:xfrm>
            <a:off x="1143000" y="1905120"/>
            <a:ext cx="7696080" cy="4584600"/>
          </a:xfrm>
          <a:prstGeom prst="rect">
            <a:avLst/>
          </a:prstGeom>
          <a:noFill/>
          <a:ln w="0">
            <a:noFill/>
          </a:ln>
        </p:spPr>
        <p:style>
          <a:lnRef idx="0"/>
          <a:fillRef idx="0"/>
          <a:effectRef idx="0"/>
          <a:fontRef idx="minor"/>
        </p:style>
        <p:txBody>
          <a:bodyPr lIns="90000" rIns="90000" tIns="46800" bIns="46800" anchor="t">
            <a:spAutoFit/>
          </a:bodyPr>
          <a:p>
            <a:pPr>
              <a:lnSpc>
                <a:spcPct val="11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sng">
                <a:solidFill>
                  <a:srgbClr val="3333cc"/>
                </a:solidFill>
                <a:effectLst/>
                <a:uFillTx/>
                <a:latin typeface="Times New Roman"/>
              </a:rPr>
              <a:t>We are concerned:</a:t>
            </a:r>
            <a:endParaRPr b="0" lang="en-US" sz="2800" strike="noStrike" u="none">
              <a:solidFill>
                <a:srgbClr val="000000"/>
              </a:solidFill>
              <a:effectLst/>
              <a:uFillTx/>
              <a:latin typeface="Times New Roman"/>
            </a:endParaRPr>
          </a:p>
          <a:p>
            <a:pPr>
              <a:lnSpc>
                <a:spcPct val="11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Times New Roman"/>
              </a:rPr>
              <a:t>Many important details have not been finalized.  There is much risk/uncertainty at this time. </a:t>
            </a:r>
            <a:endParaRPr b="0" lang="en-US" sz="2400" strike="noStrike" u="none">
              <a:solidFill>
                <a:srgbClr val="000000"/>
              </a:solidFill>
              <a:effectLst/>
              <a:uFillTx/>
              <a:latin typeface="Times New Roman"/>
            </a:endParaRPr>
          </a:p>
          <a:p>
            <a:pPr>
              <a:lnSpc>
                <a:spcPct val="11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nSpc>
                <a:spcPct val="110000"/>
              </a:lnSpc>
              <a:buClr>
                <a:srgbClr val="3333cc"/>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Times New Roman"/>
              </a:rPr>
              <a:t>  Will the cost of managing risks be so great that ARES will not be able to compete with PPO or bundled rates? </a:t>
            </a:r>
            <a:endParaRPr b="0" lang="en-US" sz="2400" strike="noStrike" u="none">
              <a:solidFill>
                <a:srgbClr val="000000"/>
              </a:solidFill>
              <a:effectLst/>
              <a:uFillTx/>
              <a:latin typeface="Times New Roman"/>
            </a:endParaRPr>
          </a:p>
          <a:p>
            <a:pPr>
              <a:lnSpc>
                <a:spcPct val="110000"/>
              </a:lnSpc>
              <a:buClr>
                <a:srgbClr val="3333cc"/>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Times New Roman"/>
              </a:rPr>
              <a:t>  Will there be unmanageable risk on implementation date?</a:t>
            </a:r>
            <a:endParaRPr b="0" lang="en-US" sz="2400" strike="noStrike" u="none">
              <a:solidFill>
                <a:srgbClr val="000000"/>
              </a:solidFill>
              <a:effectLst/>
              <a:uFillTx/>
              <a:latin typeface="Times New Roman"/>
            </a:endParaRPr>
          </a:p>
          <a:p>
            <a:pPr>
              <a:lnSpc>
                <a:spcPct val="110000"/>
              </a:lnSpc>
              <a:buClr>
                <a:srgbClr val="3333cc"/>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Times New Roman"/>
              </a:rPr>
              <a:t>  Will ComEd require day-ahead balanced schedules?</a:t>
            </a:r>
            <a:endParaRPr b="0" lang="en-US" sz="2400" strike="noStrike" u="none">
              <a:solidFill>
                <a:srgbClr val="000000"/>
              </a:solidFill>
              <a:effectLst/>
              <a:uFillTx/>
              <a:latin typeface="Times New Roman"/>
            </a:endParaRPr>
          </a:p>
          <a:p>
            <a:pPr>
              <a:lnSpc>
                <a:spcPct val="110000"/>
              </a:lnSpc>
              <a:buClr>
                <a:srgbClr val="3333cc"/>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Times New Roman"/>
              </a:rPr>
              <a:t>  Who will forecast ARES’s load day-ahead?</a:t>
            </a:r>
            <a:endParaRPr b="0" lang="en-US" sz="2400" strike="noStrike" u="none">
              <a:solidFill>
                <a:srgbClr val="000000"/>
              </a:solidFill>
              <a:effectLst/>
              <a:uFillTx/>
              <a:latin typeface="Times New Roman"/>
            </a:endParaRPr>
          </a:p>
          <a:p>
            <a:pPr>
              <a:lnSpc>
                <a:spcPct val="110000"/>
              </a:lnSpc>
              <a:buClr>
                <a:srgbClr val="3333cc"/>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Times New Roman"/>
              </a:rPr>
              <a:t>  Who will bear load forecast risk?</a:t>
            </a:r>
            <a:endParaRPr b="0" lang="en-US" sz="2400" strike="noStrike" u="none">
              <a:solidFill>
                <a:srgbClr val="000000"/>
              </a:solidFill>
              <a:effectLst/>
              <a:uFillTx/>
              <a:latin typeface="Times New Roman"/>
            </a:endParaRPr>
          </a:p>
          <a:p>
            <a:pPr>
              <a:lnSpc>
                <a:spcPct val="11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Times New Roman"/>
              </a:rPr>
              <a:t>	</a:t>
            </a:r>
            <a:r>
              <a:rPr b="0" lang="en-US" sz="2400" strike="noStrike" u="none">
                <a:solidFill>
                  <a:srgbClr val="3333cc"/>
                </a:solidFill>
                <a:effectLst/>
                <a:uFillTx/>
                <a:latin typeface="Times New Roman"/>
              </a:rPr>
              <a:t>	</a:t>
            </a:r>
            <a:endParaRPr b="0" lang="en-US" sz="2400" strike="noStrike" u="none">
              <a:solidFill>
                <a:srgbClr val="000000"/>
              </a:solidFill>
              <a:effectLst/>
              <a:uFillTx/>
              <a:latin typeface="Times New Roman"/>
            </a:endParaRPr>
          </a:p>
        </p:txBody>
      </p:sp>
      <p:pic>
        <p:nvPicPr>
          <p:cNvPr id="25" name="" descr=""/>
          <p:cNvPicPr/>
          <p:nvPr/>
        </p:nvPicPr>
        <p:blipFill>
          <a:blip r:embed="rId1"/>
          <a:stretch/>
        </p:blipFill>
        <p:spPr>
          <a:xfrm>
            <a:off x="152280" y="152280"/>
            <a:ext cx="1300320" cy="1447920"/>
          </a:xfrm>
          <a:prstGeom prst="rect">
            <a:avLst/>
          </a:prstGeom>
          <a:noFill/>
          <a:ln w="0">
            <a:noFill/>
          </a:ln>
        </p:spPr>
      </p:pic>
      <p:sp>
        <p:nvSpPr>
          <p:cNvPr id="2" name="PlaceHolder 1"/>
          <p:cNvSpPr>
            <a:spLocks noGrp="1"/>
          </p:cNvSpPr>
          <p:nvPr>
            <p:ph type="sldNum" idx="3"/>
          </p:nvPr>
        </p:nvSpPr>
        <p:spPr/>
        <p:txBody>
          <a:bodyPr/>
          <a:p>
            <a:fld id="{1D912516-3532-44D1-A8E7-67861C7A4FFB}" type="slidenum">
              <a:t>4</a:t>
            </a:fld>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6" name=""/>
          <p:cNvSpPr/>
          <p:nvPr/>
        </p:nvSpPr>
        <p:spPr>
          <a:xfrm>
            <a:off x="1676520" y="2895480"/>
            <a:ext cx="6933960" cy="2057400"/>
          </a:xfrm>
          <a:prstGeom prst="rect">
            <a:avLst/>
          </a:prstGeom>
          <a:noFill/>
          <a:ln w="0">
            <a:noFill/>
          </a:ln>
        </p:spPr>
        <p:style>
          <a:lnRef idx="0"/>
          <a:fillRef idx="0"/>
          <a:effectRef idx="0"/>
          <a:fontRef idx="minor"/>
        </p:style>
        <p:txBody>
          <a:bodyPr lIns="0" rIns="0" tIns="0" bIns="0" anchor="t">
            <a:normAutofit/>
          </a:bodyPr>
          <a:p>
            <a:pPr lvl="1" marL="743040" indent="-285840">
              <a:spcBef>
                <a:spcPts val="7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7" name=""/>
          <p:cNvSpPr/>
          <p:nvPr/>
        </p:nvSpPr>
        <p:spPr>
          <a:xfrm>
            <a:off x="1752480" y="1600200"/>
            <a:ext cx="6782040" cy="0"/>
          </a:xfrm>
          <a:prstGeom prst="line">
            <a:avLst/>
          </a:prstGeom>
          <a:ln w="57240">
            <a:solidFill>
              <a:srgbClr val="cccc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8" name=""/>
          <p:cNvSpPr/>
          <p:nvPr/>
        </p:nvSpPr>
        <p:spPr>
          <a:xfrm>
            <a:off x="1752480" y="2019240"/>
            <a:ext cx="6858000" cy="4339800"/>
          </a:xfrm>
          <a:prstGeom prst="rect">
            <a:avLst/>
          </a:prstGeom>
          <a:noFill/>
          <a:ln w="0">
            <a:noFill/>
          </a:ln>
        </p:spPr>
        <p:style>
          <a:lnRef idx="0"/>
          <a:fillRef idx="0"/>
          <a:effectRef idx="0"/>
          <a:fontRef idx="minor"/>
        </p:style>
        <p:txBody>
          <a:bodyPr lIns="90000" rIns="90000" tIns="46800" bIns="46800" anchor="t">
            <a:spAutoFit/>
          </a:bodyPr>
          <a:p>
            <a:pPr>
              <a:lnSpc>
                <a:spcPct val="90000"/>
              </a:lnSpc>
              <a:spcBef>
                <a:spcPts val="17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sng">
                <a:solidFill>
                  <a:srgbClr val="3333cc"/>
                </a:solidFill>
                <a:effectLst/>
                <a:uFillTx/>
                <a:latin typeface="Times New Roman"/>
              </a:rPr>
              <a:t>Major Issues:</a:t>
            </a:r>
            <a:endParaRPr b="0" lang="en-US" sz="2800" strike="noStrike" u="none">
              <a:solidFill>
                <a:srgbClr val="000000"/>
              </a:solidFill>
              <a:effectLst/>
              <a:uFillTx/>
              <a:latin typeface="Times New Roman"/>
            </a:endParaRPr>
          </a:p>
          <a:p>
            <a:pPr>
              <a:lnSpc>
                <a:spcPct val="9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Times New Roman"/>
              </a:rPr>
              <a:t>Will the price of eliminating pancake rates be higher than ComEd’s current rates?  If the answer is yes, then…</a:t>
            </a:r>
            <a:endParaRPr b="0" lang="en-US" sz="2400" strike="noStrike" u="none">
              <a:solidFill>
                <a:srgbClr val="000000"/>
              </a:solidFill>
              <a:effectLst/>
              <a:uFillTx/>
              <a:latin typeface="Times New Roman"/>
            </a:endParaRPr>
          </a:p>
          <a:p>
            <a:pPr>
              <a:lnSpc>
                <a:spcPct val="90000"/>
              </a:lnSpc>
              <a:spcBef>
                <a:spcPts val="1500"/>
              </a:spcBef>
              <a:buClr>
                <a:srgbClr val="3333cc"/>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Times New Roman"/>
              </a:rPr>
              <a:t>  Would higher transmission costs translate to lower delivered electricity prices due to greater liquidity and wholesale access?</a:t>
            </a:r>
            <a:endParaRPr b="0" lang="en-US" sz="2400" strike="noStrike" u="none">
              <a:solidFill>
                <a:srgbClr val="000000"/>
              </a:solidFill>
              <a:effectLst/>
              <a:uFillTx/>
              <a:latin typeface="Times New Roman"/>
            </a:endParaRPr>
          </a:p>
          <a:p>
            <a:pPr>
              <a:lnSpc>
                <a:spcPct val="90000"/>
              </a:lnSpc>
              <a:spcBef>
                <a:spcPts val="1500"/>
              </a:spcBef>
              <a:buClr>
                <a:srgbClr val="3333cc"/>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Times New Roman"/>
              </a:rPr>
              <a:t>  In the near term, the potential benefits will not be available to hedged retail books or retail customers with fixed price contracts that extend beyond December 15, 2001. </a:t>
            </a:r>
            <a:endParaRPr b="0" lang="en-US" sz="2400" strike="noStrike" u="none">
              <a:solidFill>
                <a:srgbClr val="000000"/>
              </a:solidFill>
              <a:effectLst/>
              <a:uFillTx/>
              <a:latin typeface="Times New Roman"/>
            </a:endParaRPr>
          </a:p>
        </p:txBody>
      </p:sp>
      <p:pic>
        <p:nvPicPr>
          <p:cNvPr id="29" name="" descr=""/>
          <p:cNvPicPr/>
          <p:nvPr/>
        </p:nvPicPr>
        <p:blipFill>
          <a:blip r:embed="rId1"/>
          <a:stretch/>
        </p:blipFill>
        <p:spPr>
          <a:xfrm>
            <a:off x="152280" y="152280"/>
            <a:ext cx="1300320" cy="1447920"/>
          </a:xfrm>
          <a:prstGeom prst="rect">
            <a:avLst/>
          </a:prstGeom>
          <a:noFill/>
          <a:ln w="0">
            <a:noFill/>
          </a:ln>
        </p:spPr>
      </p:pic>
      <p:sp>
        <p:nvSpPr>
          <p:cNvPr id="2" name="PlaceHolder 1"/>
          <p:cNvSpPr>
            <a:spLocks noGrp="1"/>
          </p:cNvSpPr>
          <p:nvPr>
            <p:ph type="sldNum" idx="3"/>
          </p:nvPr>
        </p:nvSpPr>
        <p:spPr/>
        <p:txBody>
          <a:bodyPr/>
          <a:p>
            <a:fld id="{1A114B4F-F77D-4632-A133-08F60ABFF84D}" type="slidenum">
              <a:t>5</a:t>
            </a:fld>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0" name=""/>
          <p:cNvSpPr/>
          <p:nvPr/>
        </p:nvSpPr>
        <p:spPr>
          <a:xfrm>
            <a:off x="1752480" y="1828800"/>
            <a:ext cx="6553440" cy="3962520"/>
          </a:xfrm>
          <a:prstGeom prst="rect">
            <a:avLst/>
          </a:prstGeom>
          <a:noFill/>
          <a:ln w="0">
            <a:noFill/>
          </a:ln>
        </p:spPr>
        <p:style>
          <a:lnRef idx="0"/>
          <a:fillRef idx="0"/>
          <a:effectRef idx="0"/>
          <a:fontRef idx="minor"/>
        </p:style>
        <p:txBody>
          <a:bodyPr lIns="0" rIns="0" tIns="0" bIns="0" anchor="t">
            <a:normAutofit fontScale="85000" lnSpcReduction="9999"/>
          </a:bodyPr>
          <a:p>
            <a:pPr marL="343080" indent="-343080">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sng">
                <a:solidFill>
                  <a:srgbClr val="3333cc"/>
                </a:solidFill>
                <a:effectLst/>
                <a:uFillTx/>
                <a:latin typeface="Times New Roman"/>
              </a:rPr>
              <a:t>Major Issues (Cont.):</a:t>
            </a:r>
            <a:endParaRPr b="0" lang="en-US" sz="2800" strike="noStrike" u="none">
              <a:solidFill>
                <a:srgbClr val="000000"/>
              </a:solidFill>
              <a:effectLst/>
              <a:uFillTx/>
              <a:latin typeface="Times New Roman"/>
            </a:endParaRPr>
          </a:p>
          <a:p>
            <a:pPr marL="343080" indent="-343080">
              <a:buClr>
                <a:srgbClr val="3333cc"/>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marL="343080" indent="-343080">
              <a:lnSpc>
                <a:spcPct val="90000"/>
              </a:lnSpc>
              <a:spcBef>
                <a:spcPts val="1500"/>
              </a:spcBef>
              <a:buClr>
                <a:srgbClr val="3333cc"/>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Times New Roman"/>
              </a:rPr>
              <a:t>The timing of new transmission rates (December 15, 2001) may endanger the viability of ARES’s retail contracts that run into 2002 and beyond.</a:t>
            </a:r>
            <a:endParaRPr b="0" lang="en-US" sz="2400" strike="noStrike" u="none">
              <a:solidFill>
                <a:srgbClr val="000000"/>
              </a:solidFill>
              <a:effectLst/>
              <a:uFillTx/>
              <a:latin typeface="Times New Roman"/>
            </a:endParaRPr>
          </a:p>
          <a:p>
            <a:pPr marL="343080" indent="-343080">
              <a:buClr>
                <a:srgbClr val="3333cc"/>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343080" indent="-343080">
              <a:buClr>
                <a:srgbClr val="3333cc"/>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Times New Roman"/>
              </a:rPr>
              <a:t>The timing gives ComEd an unfair marketing advantage for the PPO since the MVI tariff accounting methodology for transmission costs is not scheduled for revision until 2003; accordingly, established PPO rates may understate transmission charges starting December 15, 2001.</a:t>
            </a:r>
            <a:endParaRPr b="0" lang="en-US" sz="2400" strike="noStrike" u="none">
              <a:solidFill>
                <a:srgbClr val="000000"/>
              </a:solidFill>
              <a:effectLst/>
              <a:uFillTx/>
              <a:latin typeface="Times New Roman"/>
            </a:endParaRPr>
          </a:p>
          <a:p>
            <a:pPr marL="343080" indent="-343080">
              <a:buClr>
                <a:srgbClr val="3333cc"/>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343080" indent="-343080">
              <a:buClr>
                <a:srgbClr val="3333cc"/>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pic>
        <p:nvPicPr>
          <p:cNvPr id="31" name="" descr=""/>
          <p:cNvPicPr/>
          <p:nvPr/>
        </p:nvPicPr>
        <p:blipFill>
          <a:blip r:embed="rId1"/>
          <a:stretch/>
        </p:blipFill>
        <p:spPr>
          <a:xfrm>
            <a:off x="152280" y="152280"/>
            <a:ext cx="1300320" cy="1447920"/>
          </a:xfrm>
          <a:prstGeom prst="rect">
            <a:avLst/>
          </a:prstGeom>
          <a:noFill/>
          <a:ln w="0">
            <a:noFill/>
          </a:ln>
        </p:spPr>
      </p:pic>
      <p:sp>
        <p:nvSpPr>
          <p:cNvPr id="32" name=""/>
          <p:cNvSpPr/>
          <p:nvPr/>
        </p:nvSpPr>
        <p:spPr>
          <a:xfrm>
            <a:off x="1676520" y="1523880"/>
            <a:ext cx="6629400" cy="0"/>
          </a:xfrm>
          <a:prstGeom prst="line">
            <a:avLst/>
          </a:prstGeom>
          <a:ln w="57240">
            <a:solidFill>
              <a:srgbClr val="cccc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CF68018E-8250-4EAA-91AF-54C1076A569C}" type="slidenum">
              <a:t>6</a:t>
            </a:fld>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3" name=""/>
          <p:cNvSpPr/>
          <p:nvPr/>
        </p:nvSpPr>
        <p:spPr>
          <a:xfrm>
            <a:off x="1752480" y="914400"/>
            <a:ext cx="6782040" cy="0"/>
          </a:xfrm>
          <a:prstGeom prst="line">
            <a:avLst/>
          </a:prstGeom>
          <a:ln w="57240">
            <a:solidFill>
              <a:srgbClr val="cccc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pic>
        <p:nvPicPr>
          <p:cNvPr id="34" name="" descr=""/>
          <p:cNvPicPr/>
          <p:nvPr/>
        </p:nvPicPr>
        <p:blipFill>
          <a:blip r:embed="rId1"/>
          <a:stretch/>
        </p:blipFill>
        <p:spPr>
          <a:xfrm>
            <a:off x="304920" y="228600"/>
            <a:ext cx="1368360" cy="1523880"/>
          </a:xfrm>
          <a:prstGeom prst="rect">
            <a:avLst/>
          </a:prstGeom>
          <a:noFill/>
          <a:ln w="0">
            <a:noFill/>
          </a:ln>
        </p:spPr>
      </p:pic>
      <p:sp>
        <p:nvSpPr>
          <p:cNvPr id="35" name=""/>
          <p:cNvSpPr/>
          <p:nvPr/>
        </p:nvSpPr>
        <p:spPr>
          <a:xfrm>
            <a:off x="1828800" y="990720"/>
            <a:ext cx="6781680" cy="5742720"/>
          </a:xfrm>
          <a:prstGeom prst="rect">
            <a:avLst/>
          </a:prstGeom>
          <a:noFill/>
          <a:ln w="0">
            <a:noFill/>
          </a:ln>
        </p:spPr>
        <p:style>
          <a:lnRef idx="0"/>
          <a:fillRef idx="0"/>
          <a:effectRef idx="0"/>
          <a:fontRef idx="minor"/>
        </p:style>
        <p:txBody>
          <a:bodyPr lIns="90000" rIns="90000" tIns="46800" bIns="46800" anchor="t">
            <a:spAutoFit/>
          </a:bodyPr>
          <a:p>
            <a:pP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sng">
                <a:solidFill>
                  <a:srgbClr val="3333cc"/>
                </a:solidFill>
                <a:effectLst/>
                <a:uFillTx/>
                <a:latin typeface="Times New Roman"/>
              </a:rPr>
              <a:t>Final Thoughts:</a:t>
            </a:r>
            <a:endParaRPr b="0" lang="en-US" sz="2800" strike="noStrike" u="none">
              <a:solidFill>
                <a:srgbClr val="000000"/>
              </a:solidFill>
              <a:effectLst/>
              <a:uFillTx/>
              <a:latin typeface="Times New Roman"/>
            </a:endParaRPr>
          </a:p>
          <a:p>
            <a:pP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Times New Roman"/>
              </a:rPr>
              <a:t>The devil is in the details.  The details (yet to be finalized) need to be carefully reviewed and understood by all.  </a:t>
            </a:r>
            <a:endParaRPr b="0" lang="en-US" sz="2400" strike="noStrike" u="none">
              <a:solidFill>
                <a:srgbClr val="000000"/>
              </a:solidFill>
              <a:effectLst/>
              <a:uFillTx/>
              <a:latin typeface="Times New Roman"/>
            </a:endParaRPr>
          </a:p>
          <a:p>
            <a:pP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Times New Roman"/>
              </a:rPr>
              <a:t>The biggest detail:  The new transmission rates</a:t>
            </a:r>
            <a:endParaRPr b="0" lang="en-US" sz="2400" strike="noStrike" u="none">
              <a:solidFill>
                <a:srgbClr val="000000"/>
              </a:solidFill>
              <a:effectLst/>
              <a:uFillTx/>
              <a:latin typeface="Times New Roman"/>
            </a:endParaRPr>
          </a:p>
          <a:p>
            <a:pP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Times New Roman"/>
              </a:rPr>
              <a:t>  </a:t>
            </a:r>
            <a:endParaRPr b="0" lang="en-US" sz="2400" strike="noStrike" u="none">
              <a:solidFill>
                <a:srgbClr val="000000"/>
              </a:solidFill>
              <a:effectLst/>
              <a:uFillTx/>
              <a:latin typeface="Times New Roman"/>
            </a:endParaRPr>
          </a:p>
          <a:p>
            <a:pP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Times New Roman"/>
              </a:rPr>
              <a:t>Examples of other unresolved details:</a:t>
            </a:r>
            <a:endParaRPr b="0" lang="en-US" sz="2400" strike="noStrike" u="none">
              <a:solidFill>
                <a:srgbClr val="000000"/>
              </a:solidFill>
              <a:effectLst/>
              <a:uFillTx/>
              <a:latin typeface="Times New Roman"/>
            </a:endParaRPr>
          </a:p>
          <a:p>
            <a:pP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Times New Roman"/>
              </a:rPr>
              <a:t>Will the physical attribute of Flow Gate Rights result in inefficient use of resources making electricity more expensive?</a:t>
            </a:r>
            <a:endParaRPr b="0" lang="en-US" sz="2400" strike="noStrike" u="none">
              <a:solidFill>
                <a:srgbClr val="000000"/>
              </a:solidFill>
              <a:effectLst/>
              <a:uFillTx/>
              <a:latin typeface="Times New Roman"/>
            </a:endParaRPr>
          </a:p>
          <a:p>
            <a:pP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Times New Roman"/>
              </a:rPr>
              <a:t>Will the final pricing methodology selected by the ARTO send the correct price signal to encourage efficiency and investment where it is needed?</a:t>
            </a:r>
            <a:endParaRPr b="0" lang="en-US" sz="24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268BD854-0983-4B37-B833-92DE1E4AE937}" type="slidenum">
              <a:t>7</a:t>
            </a:fld>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6" name=""/>
          <p:cNvSpPr/>
          <p:nvPr/>
        </p:nvSpPr>
        <p:spPr>
          <a:xfrm>
            <a:off x="1676520" y="1523880"/>
            <a:ext cx="6933960" cy="4800600"/>
          </a:xfrm>
          <a:prstGeom prst="rect">
            <a:avLst/>
          </a:prstGeom>
          <a:noFill/>
          <a:ln w="0">
            <a:noFill/>
          </a:ln>
        </p:spPr>
        <p:style>
          <a:lnRef idx="0"/>
          <a:fillRef idx="0"/>
          <a:effectRef idx="0"/>
          <a:fontRef idx="minor"/>
        </p:style>
        <p:txBody>
          <a:bodyPr lIns="0" rIns="0" tIns="0" bIns="0" anchor="t">
            <a:normAutofit/>
          </a:bodyPr>
          <a:p>
            <a:pPr marL="343080" indent="-343080">
              <a:spcBef>
                <a:spcPts val="499"/>
              </a:spcBef>
              <a:buClr>
                <a:srgbClr val="3333cc"/>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7" name=""/>
          <p:cNvSpPr/>
          <p:nvPr/>
        </p:nvSpPr>
        <p:spPr>
          <a:xfrm>
            <a:off x="1752480" y="1676520"/>
            <a:ext cx="6782040" cy="0"/>
          </a:xfrm>
          <a:prstGeom prst="line">
            <a:avLst/>
          </a:prstGeom>
          <a:ln w="57240">
            <a:solidFill>
              <a:srgbClr val="cccc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8" name=""/>
          <p:cNvSpPr/>
          <p:nvPr/>
        </p:nvSpPr>
        <p:spPr>
          <a:xfrm>
            <a:off x="1676520" y="2286000"/>
            <a:ext cx="6933960" cy="3162240"/>
          </a:xfrm>
          <a:prstGeom prst="rect">
            <a:avLst/>
          </a:prstGeom>
          <a:noFill/>
          <a:ln w="0">
            <a:noFill/>
          </a:ln>
        </p:spPr>
        <p:style>
          <a:lnRef idx="0"/>
          <a:fillRef idx="0"/>
          <a:effectRef idx="0"/>
          <a:fontRef idx="minor"/>
        </p:style>
        <p:txBody>
          <a:bodyPr lIns="90000" rIns="90000" tIns="46800" bIns="46800" anchor="t">
            <a:spAutoFit/>
          </a:bodyPr>
          <a:p>
            <a:pPr>
              <a:lnSpc>
                <a:spcPct val="90000"/>
              </a:lnSpc>
              <a:spcBef>
                <a:spcPts val="17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sng">
                <a:solidFill>
                  <a:srgbClr val="3333cc"/>
                </a:solidFill>
                <a:effectLst/>
                <a:uFillTx/>
                <a:latin typeface="Times New Roman"/>
              </a:rPr>
              <a:t>Final Thoughts (cont.)</a:t>
            </a:r>
            <a:endParaRPr b="0" lang="en-US" sz="2800" strike="noStrike" u="none">
              <a:solidFill>
                <a:srgbClr val="000000"/>
              </a:solidFill>
              <a:effectLst/>
              <a:uFillTx/>
              <a:latin typeface="Times New Roman"/>
            </a:endParaRPr>
          </a:p>
          <a:p>
            <a:pPr>
              <a:lnSpc>
                <a:spcPct val="9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Times New Roman"/>
              </a:rPr>
              <a:t>FERC Tariff filings and proceedings are too opaque.  </a:t>
            </a:r>
            <a:endParaRPr b="0" lang="en-US" sz="2400" strike="noStrike" u="none">
              <a:solidFill>
                <a:srgbClr val="000000"/>
              </a:solidFill>
              <a:effectLst/>
              <a:uFillTx/>
              <a:latin typeface="Times New Roman"/>
            </a:endParaRPr>
          </a:p>
          <a:p>
            <a:pPr>
              <a:lnSpc>
                <a:spcPct val="90000"/>
              </a:lnSpc>
              <a:spcBef>
                <a:spcPts val="1500"/>
              </a:spcBef>
              <a:buClr>
                <a:srgbClr val="3333cc"/>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Times New Roman"/>
              </a:rPr>
              <a:t>  The ICC should encourage current transmission providers to hold informational seminars with Retail Energy Suppliers (network service customers) to review, explain and seek advice on upcoming changes as they develop, particularly as they relate to network transmission service for retail load.</a:t>
            </a:r>
            <a:endParaRPr b="0" lang="en-US" sz="2400" strike="noStrike" u="none">
              <a:solidFill>
                <a:srgbClr val="000000"/>
              </a:solidFill>
              <a:effectLst/>
              <a:uFillTx/>
              <a:latin typeface="Times New Roman"/>
            </a:endParaRPr>
          </a:p>
        </p:txBody>
      </p:sp>
      <p:pic>
        <p:nvPicPr>
          <p:cNvPr id="39" name="" descr=""/>
          <p:cNvPicPr/>
          <p:nvPr/>
        </p:nvPicPr>
        <p:blipFill>
          <a:blip r:embed="rId1"/>
          <a:stretch/>
        </p:blipFill>
        <p:spPr>
          <a:xfrm>
            <a:off x="152280" y="152280"/>
            <a:ext cx="1300320" cy="1447920"/>
          </a:xfrm>
          <a:prstGeom prst="rect">
            <a:avLst/>
          </a:prstGeom>
          <a:noFill/>
          <a:ln w="0">
            <a:noFill/>
          </a:ln>
        </p:spPr>
      </p:pic>
      <p:sp>
        <p:nvSpPr>
          <p:cNvPr id="2" name="PlaceHolder 1"/>
          <p:cNvSpPr>
            <a:spLocks noGrp="1"/>
          </p:cNvSpPr>
          <p:nvPr>
            <p:ph type="sldNum" idx="3"/>
          </p:nvPr>
        </p:nvSpPr>
        <p:spPr/>
        <p:txBody>
          <a:bodyPr/>
          <a:p>
            <a:fld id="{B644B4FE-18B5-4D10-ADA2-79E8882C6DF5}" type="slidenum">
              <a:t>8</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6488</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1999-07-14T20:18:55Z</dcterms:created>
  <dc:creator>Valued Gateway Customer</dc:creator>
  <dc:description/>
  <dc:language>en-US</dc:language>
  <cp:lastModifiedBy>ntw2000</cp:lastModifiedBy>
  <cp:lastPrinted>2000-02-07T00:31:49Z</cp:lastPrinted>
  <dcterms:modified xsi:type="dcterms:W3CDTF">2001-07-11T14:46:52Z</dcterms:modified>
  <cp:revision>242</cp:revision>
  <dc:subject/>
  <dc:title>No Slide Title</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AdHocReviewCycleID">
    <vt:r8>-1571907276</vt:r8>
  </property>
  <property fmtid="{D5CDD505-2E9C-101B-9397-08002B2CF9AE}" pid="3" name="_AuthorEmail">
    <vt:lpwstr>Mario.Bohorquez@aesmail.com</vt:lpwstr>
  </property>
  <property fmtid="{D5CDD505-2E9C-101B-9397-08002B2CF9AE}" pid="4" name="_AuthorEmailDisplayName">
    <vt:lpwstr>Mario Bohorquez</vt:lpwstr>
  </property>
  <property fmtid="{D5CDD505-2E9C-101B-9397-08002B2CF9AE}" pid="5" name="_EmailSubject">
    <vt:lpwstr>ICC ARTO 2.ppt</vt:lpwstr>
  </property>
</Properties>
</file>