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png" ContentType="image/png"/>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847800"/>
            <a:ext cx="9144000" cy="6010200"/>
          </a:xfrm>
          <a:prstGeom prst="rect">
            <a:avLst/>
          </a:prstGeom>
          <a:gradFill rotWithShape="0">
            <a:gsLst>
              <a:gs pos="0">
                <a:srgbClr val="ffffff"/>
              </a:gs>
              <a:gs pos="100000">
                <a:srgbClr val="ffcc66"/>
              </a:gs>
            </a:gsLst>
            <a:lin ang="54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 name="" descr=""/>
          <p:cNvPicPr/>
          <p:nvPr/>
        </p:nvPicPr>
        <p:blipFill>
          <a:blip r:embed="rId2"/>
          <a:stretch/>
        </p:blipFill>
        <p:spPr>
          <a:xfrm>
            <a:off x="0" y="63360"/>
            <a:ext cx="5346720" cy="930240"/>
          </a:xfrm>
          <a:prstGeom prst="rect">
            <a:avLst/>
          </a:prstGeom>
          <a:noFill/>
          <a:ln w="0">
            <a:noFill/>
          </a:ln>
        </p:spPr>
      </p:pic>
      <p:sp>
        <p:nvSpPr>
          <p:cNvPr id="2" name=""/>
          <p:cNvSpPr/>
          <p:nvPr/>
        </p:nvSpPr>
        <p:spPr>
          <a:xfrm>
            <a:off x="7531200" y="289080"/>
            <a:ext cx="1600200" cy="64116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California Independent     System Operator</a:t>
            </a:r>
            <a:endParaRPr b="0" lang="en-US" sz="1200" strike="noStrike" u="none">
              <a:solidFill>
                <a:srgbClr val="000000"/>
              </a:solidFill>
              <a:effectLst/>
              <a:uFillTx/>
              <a:latin typeface="Times New Roman"/>
            </a:endParaRPr>
          </a:p>
        </p:txBody>
      </p:sp>
      <p:sp>
        <p:nvSpPr>
          <p:cNvPr id="3"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000000"/>
                </a:solidFill>
                <a:effectLst/>
                <a:uFillTx/>
                <a:latin typeface="Times New Roman"/>
              </a:rPr>
              <a:t>Click to edit the title text format</a:t>
            </a:r>
            <a:endParaRPr b="0" i="1" lang="en-US" sz="3600" strike="noStrike" u="none">
              <a:solidFill>
                <a:srgbClr val="000000"/>
              </a:solidFill>
              <a:effectLst/>
              <a:uFillTx/>
              <a:latin typeface="Times New Roman"/>
            </a:endParaRPr>
          </a:p>
        </p:txBody>
      </p:sp>
      <p:sp>
        <p:nvSpPr>
          <p:cNvPr id="4" name="PlaceHolder 2"/>
          <p:cNvSpPr>
            <a:spLocks noGrp="1"/>
          </p:cNvSpPr>
          <p:nvPr>
            <p:ph type="body"/>
          </p:nvPr>
        </p:nvSpPr>
        <p:spPr>
          <a:xfrm>
            <a:off x="684360" y="1936800"/>
            <a:ext cx="7772400" cy="4168800"/>
          </a:xfrm>
          <a:prstGeom prst="rect">
            <a:avLst/>
          </a:prstGeom>
          <a:noFill/>
          <a:ln w="0">
            <a:noFill/>
          </a:ln>
        </p:spPr>
        <p:txBody>
          <a:bodyPr lIns="92160" rIns="92160" tIns="46080" bIns="46080" anchor="t">
            <a:normAutofit/>
          </a:bodyPr>
          <a:p>
            <a:pPr marL="343080" indent="-343080">
              <a:spcBef>
                <a:spcPts val="7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outline text format</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Third Outline Level</a:t>
            </a:r>
            <a:endParaRPr b="0" lang="en-US" sz="2800" strike="noStrike" u="none">
              <a:solidFill>
                <a:srgbClr val="000000"/>
              </a:solidFill>
              <a:effectLst/>
              <a:uFillTx/>
              <a:latin typeface="Times New Roman"/>
            </a:endParaRPr>
          </a:p>
          <a:p>
            <a:pPr lvl="3" marL="1600200" indent="-22860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Fourth Outline Level</a:t>
            </a:r>
            <a:endParaRPr b="0" lang="en-US" sz="2800" strike="noStrike" u="none">
              <a:solidFill>
                <a:srgbClr val="000000"/>
              </a:solidFill>
              <a:effectLst/>
              <a:uFillTx/>
              <a:latin typeface="Times New Roman"/>
            </a:endParaRPr>
          </a:p>
          <a:p>
            <a:pPr lvl="4" marL="2057400" indent="-22860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Fifth Outline Level</a:t>
            </a:r>
            <a:endParaRPr b="0" lang="en-US" sz="2800" strike="noStrike" u="none">
              <a:solidFill>
                <a:srgbClr val="000000"/>
              </a:solidFill>
              <a:effectLst/>
              <a:uFillTx/>
              <a:latin typeface="Times New Roman"/>
            </a:endParaRPr>
          </a:p>
          <a:p>
            <a:pPr lvl="5" marL="2057400" indent="-22860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Sixth Outline Level</a:t>
            </a:r>
            <a:endParaRPr b="0" lang="en-US" sz="2800" strike="noStrike" u="none">
              <a:solidFill>
                <a:srgbClr val="000000"/>
              </a:solidFill>
              <a:effectLst/>
              <a:uFillTx/>
              <a:latin typeface="Times New Roman"/>
            </a:endParaRPr>
          </a:p>
          <a:p>
            <a:pPr lvl="6" marL="2057400" indent="-22860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Seventh Outline Level</a:t>
            </a:r>
            <a:endParaRPr b="0" lang="en-US" sz="2800" strike="noStrike" u="none">
              <a:solidFill>
                <a:srgbClr val="000000"/>
              </a:solidFill>
              <a:effectLst/>
              <a:uFillTx/>
              <a:latin typeface="Times New Roman"/>
            </a:endParaRPr>
          </a:p>
        </p:txBody>
      </p:sp>
      <p:sp>
        <p:nvSpPr>
          <p:cNvPr id="5" name=""/>
          <p:cNvSpPr/>
          <p:nvPr/>
        </p:nvSpPr>
        <p:spPr>
          <a:xfrm>
            <a:off x="7837920" y="6397560"/>
            <a:ext cx="1164960" cy="336240"/>
          </a:xfrm>
          <a:prstGeom prst="rect">
            <a:avLst/>
          </a:prstGeom>
          <a:noFill/>
          <a:ln w="0">
            <a:noFill/>
          </a:ln>
        </p:spPr>
        <p:style>
          <a:lnRef idx="0"/>
          <a:fillRef idx="0"/>
          <a:effectRef idx="0"/>
          <a:fontRef idx="minor"/>
        </p:style>
        <p:txBody>
          <a:bodyPr wrap="none" lIns="92160" rIns="92160" tIns="46080" bIns="46080" anchor="t">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BB998C3-729E-423B-A73F-47DCDA1F375E}" type="slidenum">
              <a:rPr b="1" i="1" lang="en-US" sz="1600" strike="noStrike" u="none">
                <a:solidFill>
                  <a:srgbClr val="000000"/>
                </a:solidFill>
                <a:effectLst/>
                <a:uFillTx/>
                <a:latin typeface="Univers 57 Condensed"/>
              </a:rPr>
              <a:t>&lt;number&gt;</a:t>
            </a:fld>
            <a:endParaRPr b="0" lang="en-US" sz="1600" strike="noStrike" u="none">
              <a:solidFill>
                <a:srgbClr val="000000"/>
              </a:solidFill>
              <a:effectLst/>
              <a:uFillTx/>
              <a:latin typeface="Times New Roman"/>
            </a:endParaRPr>
          </a:p>
        </p:txBody>
      </p:sp>
      <p:sp>
        <p:nvSpPr>
          <p:cNvPr id="6" name=""/>
          <p:cNvSpPr/>
          <p:nvPr/>
        </p:nvSpPr>
        <p:spPr>
          <a:xfrm>
            <a:off x="2575800" y="6583320"/>
            <a:ext cx="3672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Univers 57 Condensed"/>
              </a:rPr>
              <a:t>Copyright 2000 California ISO. All rights reserved.</a:t>
            </a:r>
            <a:endParaRPr b="0" lang="en-US" sz="1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7" name=""/>
          <p:cNvSpPr/>
          <p:nvPr/>
        </p:nvSpPr>
        <p:spPr>
          <a:xfrm>
            <a:off x="0" y="847800"/>
            <a:ext cx="9144000" cy="6010200"/>
          </a:xfrm>
          <a:prstGeom prst="rect">
            <a:avLst/>
          </a:prstGeom>
          <a:gradFill rotWithShape="0">
            <a:gsLst>
              <a:gs pos="0">
                <a:srgbClr val="ffffff"/>
              </a:gs>
              <a:gs pos="100000">
                <a:srgbClr val="ffcc66"/>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tretch/>
        </p:blipFill>
        <p:spPr>
          <a:xfrm>
            <a:off x="0" y="150840"/>
            <a:ext cx="5346720" cy="930240"/>
          </a:xfrm>
          <a:prstGeom prst="rect">
            <a:avLst/>
          </a:prstGeom>
          <a:noFill/>
          <a:ln w="0">
            <a:noFill/>
          </a:ln>
        </p:spPr>
      </p:pic>
      <p:sp>
        <p:nvSpPr>
          <p:cNvPr id="9" name=""/>
          <p:cNvSpPr/>
          <p:nvPr/>
        </p:nvSpPr>
        <p:spPr>
          <a:xfrm>
            <a:off x="7531200" y="289080"/>
            <a:ext cx="1600200" cy="64116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California Independent     System Operator</a:t>
            </a:r>
            <a:endParaRPr b="0" lang="en-US" sz="1200" strike="noStrike" u="none">
              <a:solidFill>
                <a:srgbClr val="000000"/>
              </a:solidFill>
              <a:effectLst/>
              <a:uFillTx/>
              <a:latin typeface="Times New Roman"/>
            </a:endParaRPr>
          </a:p>
        </p:txBody>
      </p:sp>
      <p:sp>
        <p:nvSpPr>
          <p:cNvPr id="10" name="PlaceHolder 1"/>
          <p:cNvSpPr>
            <a:spLocks noGrp="1"/>
          </p:cNvSpPr>
          <p:nvPr>
            <p:ph type="title"/>
          </p:nvPr>
        </p:nvSpPr>
        <p:spPr>
          <a:xfrm>
            <a:off x="685800" y="22856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000000"/>
                </a:solidFill>
                <a:effectLst/>
                <a:uFillTx/>
                <a:latin typeface="Times New Roman"/>
              </a:rPr>
              <a:t>Click to edit the title text format</a:t>
            </a:r>
            <a:endParaRPr b="0" i="1" lang="en-US" sz="3600" strike="noStrike" u="none">
              <a:solidFill>
                <a:srgbClr val="000000"/>
              </a:solidFill>
              <a:effectLst/>
              <a:uFillTx/>
              <a:latin typeface="Times New Roman"/>
            </a:endParaRPr>
          </a:p>
        </p:txBody>
      </p:sp>
      <p:sp>
        <p:nvSpPr>
          <p:cNvPr id="1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outline text format</a:t>
            </a:r>
            <a:endParaRPr b="0" lang="en-US" sz="2800" strike="noStrike" u="none">
              <a:solidFill>
                <a:srgbClr val="000000"/>
              </a:solidFill>
              <a:effectLst/>
              <a:uFillTx/>
              <a:latin typeface="Times New Roman"/>
            </a:endParaRPr>
          </a:p>
          <a:p>
            <a:pPr lvl="1" marL="457200"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Second Outline Level</a:t>
            </a:r>
            <a:endParaRPr b="0" lang="en-US" sz="2400" strike="noStrike" u="none">
              <a:solidFill>
                <a:srgbClr val="000000"/>
              </a:solidFill>
              <a:effectLst/>
              <a:uFillTx/>
              <a:latin typeface="Times New Roman"/>
            </a:endParaRPr>
          </a:p>
          <a:p>
            <a:pPr lvl="2" marL="914400" algn="ctr">
              <a:spcBef>
                <a:spcPts val="601"/>
              </a:spcBef>
              <a:buClr>
                <a:srgbClr val="0000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371600" algn="ctr">
              <a:spcBef>
                <a:spcPts val="499"/>
              </a:spcBef>
              <a:buClr>
                <a:srgbClr val="0000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1828800" algn="ctr">
              <a:spcBef>
                <a:spcPts val="499"/>
              </a:spcBef>
              <a:buClr>
                <a:srgbClr val="000000"/>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152280" y="4800600"/>
            <a:ext cx="8742600" cy="137304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80"/>
                </a:solidFill>
                <a:effectLst/>
                <a:uFillTx/>
                <a:latin typeface="Univers 57 Condensed"/>
              </a:rPr>
              <a:t>Automated Dispatch System (ADS)</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80"/>
                </a:solidFill>
                <a:effectLst/>
                <a:uFillTx/>
                <a:latin typeface="Univers 57 Condensed"/>
              </a:rPr>
              <a:t>Installing the Personal Access Reader (PAR)</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80"/>
                </a:solidFill>
                <a:effectLst/>
                <a:uFillTx/>
                <a:latin typeface="Univers 57 Condensed"/>
              </a:rPr>
              <a:t>Smart Card Reader and CUDA-ISO Smart Card</a:t>
            </a:r>
            <a:endParaRPr b="0" lang="en-US" sz="2400" strike="noStrike" u="none">
              <a:solidFill>
                <a:srgbClr val="000000"/>
              </a:solidFill>
              <a:effectLst/>
              <a:uFillTx/>
              <a:latin typeface="Times New Roman"/>
            </a:endParaRPr>
          </a:p>
        </p:txBody>
      </p:sp>
      <p:pic>
        <p:nvPicPr>
          <p:cNvPr id="13" name="" descr=""/>
          <p:cNvPicPr/>
          <p:nvPr/>
        </p:nvPicPr>
        <p:blipFill>
          <a:blip r:embed="rId1"/>
          <a:stretch/>
        </p:blipFill>
        <p:spPr>
          <a:xfrm>
            <a:off x="1447920" y="914400"/>
            <a:ext cx="6095880" cy="365760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Importing the Certificate Chain</a:t>
            </a:r>
            <a:br>
              <a:rPr sz="3600"/>
            </a:br>
            <a:r>
              <a:rPr b="1" i="1" lang="en-US" sz="3600" strike="noStrike" u="none">
                <a:solidFill>
                  <a:srgbClr val="000000"/>
                </a:solidFill>
                <a:effectLst/>
                <a:uFillTx/>
                <a:latin typeface="Times New Roman"/>
              </a:rPr>
              <a:t>for Navigator 4.5</a:t>
            </a:r>
            <a:r>
              <a:rPr b="1" i="1" lang="en-US" sz="3200" strike="noStrike" u="none">
                <a:solidFill>
                  <a:srgbClr val="000000"/>
                </a:solidFill>
                <a:effectLst/>
                <a:uFillTx/>
                <a:latin typeface="Times New Roman"/>
              </a:rPr>
              <a:t> - PAA</a:t>
            </a:r>
            <a:endParaRPr b="0" i="1" lang="en-US" sz="3200" strike="noStrike" u="none">
              <a:solidFill>
                <a:srgbClr val="000000"/>
              </a:solidFill>
              <a:effectLst/>
              <a:uFillTx/>
              <a:latin typeface="Times New Roman"/>
            </a:endParaRPr>
          </a:p>
        </p:txBody>
      </p:sp>
      <p:sp>
        <p:nvSpPr>
          <p:cNvPr id="31" name="PlaceHolder 2"/>
          <p:cNvSpPr>
            <a:spLocks noGrp="1"/>
          </p:cNvSpPr>
          <p:nvPr>
            <p:ph/>
          </p:nvPr>
        </p:nvSpPr>
        <p:spPr>
          <a:xfrm>
            <a:off x="684360" y="1936800"/>
            <a:ext cx="7772400" cy="4168800"/>
          </a:xfrm>
          <a:prstGeom prst="rect">
            <a:avLst/>
          </a:prstGeom>
          <a:noFill/>
          <a:ln w="0">
            <a:noFill/>
          </a:ln>
        </p:spPr>
        <p:txBody>
          <a:bodyPr lIns="92160" rIns="92160" tIns="46080" bIns="46080" anchor="t">
            <a:normAutofit/>
          </a:bodyPr>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Next. </a:t>
            </a:r>
            <a:r>
              <a:rPr b="0" lang="en-US" sz="1800" strike="noStrike" u="none">
                <a:solidFill>
                  <a:srgbClr val="000000"/>
                </a:solidFill>
                <a:effectLst/>
                <a:uFillTx/>
                <a:latin typeface="Times New Roman"/>
              </a:rPr>
              <a:t>Another dialog box will appear with the following text: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Here is the certificate for the Certificate Authority. Examine it carefully. The Certificate Fingerprint can be used to verify that this authority is who they say they are. To do this compare the Fingerprint against the Fingerprint published by this authority in other places.</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on </a:t>
            </a:r>
            <a:r>
              <a:rPr b="0" i="1" lang="en-US" sz="1800" strike="noStrike" u="none">
                <a:solidFill>
                  <a:srgbClr val="000000"/>
                </a:solidFill>
                <a:effectLst/>
                <a:uFillTx/>
                <a:latin typeface="Times New Roman"/>
              </a:rPr>
              <a:t>More Info</a:t>
            </a:r>
            <a:r>
              <a:rPr b="0" lang="en-US" sz="1800" strike="noStrike" u="none">
                <a:solidFill>
                  <a:srgbClr val="000000"/>
                </a:solidFill>
                <a:effectLst/>
                <a:uFillTx/>
                <a:latin typeface="Times New Roman"/>
              </a:rPr>
              <a:t>. Verify that the certificate’s Fingerprint exactly matches </a:t>
            </a:r>
            <a:r>
              <a:rPr b="1" lang="en-US" sz="1800" strike="noStrike" u="none">
                <a:solidFill>
                  <a:srgbClr val="000000"/>
                </a:solidFill>
                <a:effectLst/>
                <a:uFillTx/>
                <a:latin typeface="Times New Roman"/>
              </a:rPr>
              <a:t>B7:BA:31:B4:6F:46:13:6B:5F:EE:39:C1:E9:64:80:A8</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OK</a:t>
            </a:r>
            <a:r>
              <a:rPr b="0" lang="en-US" sz="1800" strike="noStrike" u="none">
                <a:solidFill>
                  <a:srgbClr val="000000"/>
                </a:solidFill>
                <a:effectLst/>
                <a:uFillTx/>
                <a:latin typeface="Times New Roman"/>
              </a:rPr>
              <a:t> to close down the Information window. If the Fingerprint does not match, click </a:t>
            </a:r>
            <a:r>
              <a:rPr b="0" i="1" lang="en-US" sz="1800" strike="noStrike" u="none">
                <a:solidFill>
                  <a:srgbClr val="000000"/>
                </a:solidFill>
                <a:effectLst/>
                <a:uFillTx/>
                <a:latin typeface="Times New Roman"/>
              </a:rPr>
              <a:t>Cancel</a:t>
            </a:r>
            <a:r>
              <a:rPr b="0" lang="en-US" sz="1800" strike="noStrike" u="none">
                <a:solidFill>
                  <a:srgbClr val="000000"/>
                </a:solidFill>
                <a:effectLst/>
                <a:uFillTx/>
                <a:latin typeface="Times New Roman"/>
              </a:rPr>
              <a:t> and contact California ISO for instructions.</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If the Fingerprint does match, click </a:t>
            </a:r>
            <a:r>
              <a:rPr b="0" i="1" lang="en-US" sz="1800" strike="noStrike" u="none">
                <a:solidFill>
                  <a:srgbClr val="000000"/>
                </a:solidFill>
                <a:effectLst/>
                <a:uFillTx/>
                <a:latin typeface="Times New Roman"/>
              </a:rPr>
              <a:t>Next</a:t>
            </a:r>
            <a:r>
              <a:rPr b="0" lang="en-US" sz="1800" strike="noStrike" u="none">
                <a:solidFill>
                  <a:srgbClr val="000000"/>
                </a:solidFill>
                <a:effectLst/>
                <a:uFillTx/>
                <a:latin typeface="Times New Roman"/>
              </a:rPr>
              <a:t>. A dialog box will appear asking you to check the purposes for which you are willing to accept this authority.</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Check all three boxes.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Importing the Certificate Chain </a:t>
            </a:r>
            <a:br>
              <a:rPr sz="3600"/>
            </a:br>
            <a:r>
              <a:rPr b="1" i="1" lang="en-US" sz="3600" strike="noStrike" u="none">
                <a:solidFill>
                  <a:srgbClr val="000000"/>
                </a:solidFill>
                <a:effectLst/>
                <a:uFillTx/>
                <a:latin typeface="Times New Roman"/>
              </a:rPr>
              <a:t>for Navigator 4.5</a:t>
            </a:r>
            <a:r>
              <a:rPr b="1" i="1" lang="en-US" sz="3200" strike="noStrike" u="none">
                <a:solidFill>
                  <a:srgbClr val="000000"/>
                </a:solidFill>
                <a:effectLst/>
                <a:uFillTx/>
                <a:latin typeface="Times New Roman"/>
              </a:rPr>
              <a:t> - PAA</a:t>
            </a:r>
            <a:endParaRPr b="0" i="1" lang="en-US" sz="3200" strike="noStrike" u="none">
              <a:solidFill>
                <a:srgbClr val="000000"/>
              </a:solidFill>
              <a:effectLst/>
              <a:uFillTx/>
              <a:latin typeface="Times New Roman"/>
            </a:endParaRPr>
          </a:p>
        </p:txBody>
      </p:sp>
      <p:sp>
        <p:nvSpPr>
          <p:cNvPr id="33" name="PlaceHolder 2"/>
          <p:cNvSpPr>
            <a:spLocks noGrp="1"/>
          </p:cNvSpPr>
          <p:nvPr>
            <p:ph/>
          </p:nvPr>
        </p:nvSpPr>
        <p:spPr>
          <a:xfrm>
            <a:off x="684360" y="1936800"/>
            <a:ext cx="7772400" cy="4168800"/>
          </a:xfrm>
          <a:prstGeom prst="rect">
            <a:avLst/>
          </a:prstGeom>
          <a:noFill/>
          <a:ln w="0">
            <a:noFill/>
          </a:ln>
        </p:spPr>
        <p:txBody>
          <a:bodyPr lIns="92160" rIns="92160" tIns="46080" bIns="46080" anchor="t">
            <a:normAutofit/>
          </a:bodyPr>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Next</a:t>
            </a:r>
            <a:r>
              <a:rPr b="0" lang="en-US" sz="1800" strike="noStrike" u="none">
                <a:solidFill>
                  <a:srgbClr val="000000"/>
                </a:solidFill>
                <a:effectLst/>
                <a:uFillTx/>
                <a:latin typeface="Times New Roman"/>
              </a:rPr>
              <a:t>. A dialog box will appear asking you if you want to be warned before Netscape communicates with sites certified by this authority. Do </a:t>
            </a:r>
            <a:r>
              <a:rPr b="1" lang="en-US" sz="1800" strike="noStrike" u="none">
                <a:solidFill>
                  <a:srgbClr val="000000"/>
                </a:solidFill>
                <a:effectLst/>
                <a:uFillTx/>
                <a:latin typeface="Times New Roman"/>
              </a:rPr>
              <a:t>not</a:t>
            </a:r>
            <a:r>
              <a:rPr b="0" lang="en-US" sz="1800" strike="noStrike" u="none">
                <a:solidFill>
                  <a:srgbClr val="000000"/>
                </a:solidFill>
                <a:effectLst/>
                <a:uFillTx/>
                <a:latin typeface="Times New Roman"/>
              </a:rPr>
              <a:t> check the </a:t>
            </a:r>
            <a:r>
              <a:rPr b="0" i="1" lang="en-US" sz="1800" strike="noStrike" u="none">
                <a:solidFill>
                  <a:srgbClr val="000000"/>
                </a:solidFill>
                <a:effectLst/>
                <a:uFillTx/>
                <a:latin typeface="Times New Roman"/>
              </a:rPr>
              <a:t>Warn Me</a:t>
            </a:r>
            <a:r>
              <a:rPr b="0" lang="en-US" sz="1800" strike="noStrike" u="none">
                <a:solidFill>
                  <a:srgbClr val="000000"/>
                </a:solidFill>
                <a:effectLst/>
                <a:uFillTx/>
                <a:latin typeface="Times New Roman"/>
              </a:rPr>
              <a:t> box. Click </a:t>
            </a:r>
            <a:r>
              <a:rPr b="0" i="1" lang="en-US" sz="1800" strike="noStrike" u="none">
                <a:solidFill>
                  <a:srgbClr val="000000"/>
                </a:solidFill>
                <a:effectLst/>
                <a:uFillTx/>
                <a:latin typeface="Times New Roman"/>
              </a:rPr>
              <a:t>Next.</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 dialog box appears asking you to enter a nickname for this authority. Enter </a:t>
            </a:r>
            <a:r>
              <a:rPr b="0" i="1" lang="en-US" sz="1800" strike="noStrike" u="none">
                <a:solidFill>
                  <a:srgbClr val="000000"/>
                </a:solidFill>
                <a:effectLst/>
                <a:uFillTx/>
                <a:latin typeface="Times New Roman"/>
              </a:rPr>
              <a:t>CAISO_PAA1</a:t>
            </a:r>
            <a:r>
              <a:rPr b="0" lang="en-US" sz="1800" strike="noStrike" u="none">
                <a:solidFill>
                  <a:srgbClr val="000000"/>
                </a:solidFill>
                <a:effectLst/>
                <a:uFillTx/>
                <a:latin typeface="Times New Roman"/>
              </a:rPr>
              <a:t>. Click </a:t>
            </a:r>
            <a:r>
              <a:rPr b="0" i="1" lang="en-US" sz="1800" strike="noStrike" u="none">
                <a:solidFill>
                  <a:srgbClr val="000000"/>
                </a:solidFill>
                <a:effectLst/>
                <a:uFillTx/>
                <a:latin typeface="Times New Roman"/>
              </a:rPr>
              <a:t>Finish</a:t>
            </a:r>
            <a:r>
              <a:rPr b="0"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Importing the Certificate Chain </a:t>
            </a:r>
            <a:br>
              <a:rPr sz="3600"/>
            </a:br>
            <a:r>
              <a:rPr b="1" i="1" lang="en-US" sz="3600" strike="noStrike" u="none">
                <a:solidFill>
                  <a:srgbClr val="000000"/>
                </a:solidFill>
                <a:effectLst/>
                <a:uFillTx/>
                <a:latin typeface="Times New Roman"/>
              </a:rPr>
              <a:t>for Navigator 4.5 - PCA</a:t>
            </a:r>
            <a:endParaRPr b="0" i="1" lang="en-US" sz="3600" strike="noStrike" u="none">
              <a:solidFill>
                <a:srgbClr val="000000"/>
              </a:solidFill>
              <a:effectLst/>
              <a:uFillTx/>
              <a:latin typeface="Times New Roman"/>
            </a:endParaRPr>
          </a:p>
        </p:txBody>
      </p:sp>
      <p:sp>
        <p:nvSpPr>
          <p:cNvPr id="35" name="PlaceHolder 2"/>
          <p:cNvSpPr>
            <a:spLocks noGrp="1"/>
          </p:cNvSpPr>
          <p:nvPr>
            <p:ph/>
          </p:nvPr>
        </p:nvSpPr>
        <p:spPr>
          <a:xfrm>
            <a:off x="684360" y="1936800"/>
            <a:ext cx="8154720" cy="4168800"/>
          </a:xfrm>
          <a:prstGeom prst="rect">
            <a:avLst/>
          </a:prstGeom>
          <a:noFill/>
          <a:ln w="0">
            <a:noFill/>
          </a:ln>
        </p:spPr>
        <p:txBody>
          <a:bodyPr lIns="92160" rIns="92160" tIns="46080" bIns="46080" anchor="t">
            <a:normAutofit/>
          </a:bodyPr>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on the CRT file for PCA’s certificate under </a:t>
            </a:r>
            <a:r>
              <a:rPr b="0" lang="en-US" sz="2000" strike="noStrike" u="none">
                <a:solidFill>
                  <a:srgbClr val="0000ff"/>
                </a:solidFill>
                <a:effectLst/>
                <a:uFillTx/>
                <a:latin typeface="Courier New"/>
              </a:rPr>
              <a:t>http://www.caiso.com/pubinfo/info-security/certs</a:t>
            </a:r>
            <a:endParaRPr b="0" lang="en-US" sz="20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browser will bring up a dialog box with the following text: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You are about to go through the process of accepting a certificate authority. This has serious implications on the security of future encryptions using Netscape. This assistant will help you whether or not you wish to accept this Certificate Authority.</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Next</a:t>
            </a:r>
            <a:r>
              <a:rPr b="0" lang="en-US" sz="1800" strike="noStrike" u="none">
                <a:solidFill>
                  <a:srgbClr val="000000"/>
                </a:solidFill>
                <a:effectLst/>
                <a:uFillTx/>
                <a:latin typeface="Times New Roman"/>
              </a:rPr>
              <a:t>. Another dialog box appears informing you about the role of a CA and your option to refuse this CA.</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Importing the Certificate Chain</a:t>
            </a:r>
            <a:br>
              <a:rPr sz="3600"/>
            </a:br>
            <a:r>
              <a:rPr b="1" i="1" lang="en-US" sz="3600" strike="noStrike" u="none">
                <a:solidFill>
                  <a:srgbClr val="000000"/>
                </a:solidFill>
                <a:effectLst/>
                <a:uFillTx/>
                <a:latin typeface="Times New Roman"/>
              </a:rPr>
              <a:t>for Navigator 4.5</a:t>
            </a:r>
            <a:r>
              <a:rPr b="1" i="1" lang="en-US" sz="3200" strike="noStrike" u="none">
                <a:solidFill>
                  <a:srgbClr val="000000"/>
                </a:solidFill>
                <a:effectLst/>
                <a:uFillTx/>
                <a:latin typeface="Times New Roman"/>
              </a:rPr>
              <a:t> - PCA</a:t>
            </a:r>
            <a:endParaRPr b="0" i="1" lang="en-US" sz="3200" strike="noStrike" u="none">
              <a:solidFill>
                <a:srgbClr val="000000"/>
              </a:solidFill>
              <a:effectLst/>
              <a:uFillTx/>
              <a:latin typeface="Times New Roman"/>
            </a:endParaRPr>
          </a:p>
        </p:txBody>
      </p:sp>
      <p:sp>
        <p:nvSpPr>
          <p:cNvPr id="37" name="PlaceHolder 2"/>
          <p:cNvSpPr>
            <a:spLocks noGrp="1"/>
          </p:cNvSpPr>
          <p:nvPr>
            <p:ph/>
          </p:nvPr>
        </p:nvSpPr>
        <p:spPr>
          <a:xfrm>
            <a:off x="684360" y="1936800"/>
            <a:ext cx="7772400" cy="4168800"/>
          </a:xfrm>
          <a:prstGeom prst="rect">
            <a:avLst/>
          </a:prstGeom>
          <a:noFill/>
          <a:ln w="0">
            <a:noFill/>
          </a:ln>
        </p:spPr>
        <p:txBody>
          <a:bodyPr lIns="92160" rIns="92160" tIns="46080" bIns="46080" anchor="t">
            <a:normAutofit/>
          </a:bodyPr>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Next. </a:t>
            </a:r>
            <a:r>
              <a:rPr b="0" lang="en-US" sz="1800" strike="noStrike" u="none">
                <a:solidFill>
                  <a:srgbClr val="000000"/>
                </a:solidFill>
                <a:effectLst/>
                <a:uFillTx/>
                <a:latin typeface="Times New Roman"/>
              </a:rPr>
              <a:t>Another dialog box will appear with the following text: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Here is the certificate for the Certificate Authority. Examine it carefully. The Certificate Fingerprint can be used to verify that this authority is who they say they are. To do this compare the Fingerprint against the Fingerprint published by this authority in other places.</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on </a:t>
            </a:r>
            <a:r>
              <a:rPr b="0" i="1" lang="en-US" sz="1800" strike="noStrike" u="none">
                <a:solidFill>
                  <a:srgbClr val="000000"/>
                </a:solidFill>
                <a:effectLst/>
                <a:uFillTx/>
                <a:latin typeface="Times New Roman"/>
              </a:rPr>
              <a:t>More Info</a:t>
            </a:r>
            <a:r>
              <a:rPr b="0" lang="en-US" sz="1800" strike="noStrike" u="none">
                <a:solidFill>
                  <a:srgbClr val="000000"/>
                </a:solidFill>
                <a:effectLst/>
                <a:uFillTx/>
                <a:latin typeface="Times New Roman"/>
              </a:rPr>
              <a:t>. Verify that the certificate’s Fingerprint exactly matches </a:t>
            </a:r>
            <a:r>
              <a:rPr b="1" lang="en-US" sz="1800" strike="noStrike" u="none">
                <a:solidFill>
                  <a:srgbClr val="000000"/>
                </a:solidFill>
                <a:effectLst/>
                <a:uFillTx/>
                <a:latin typeface="Times New Roman"/>
              </a:rPr>
              <a:t>63:B0:52:10:DB:A9:DC:ED:BC:22:14:22:40:6E:3D:43</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OK</a:t>
            </a:r>
            <a:r>
              <a:rPr b="0" lang="en-US" sz="1800" strike="noStrike" u="none">
                <a:solidFill>
                  <a:srgbClr val="000000"/>
                </a:solidFill>
                <a:effectLst/>
                <a:uFillTx/>
                <a:latin typeface="Times New Roman"/>
              </a:rPr>
              <a:t> to close down the Information window. If the Fingerprint does not match, click </a:t>
            </a:r>
            <a:r>
              <a:rPr b="0" i="1" lang="en-US" sz="1800" strike="noStrike" u="none">
                <a:solidFill>
                  <a:srgbClr val="000000"/>
                </a:solidFill>
                <a:effectLst/>
                <a:uFillTx/>
                <a:latin typeface="Times New Roman"/>
              </a:rPr>
              <a:t>Cancel</a:t>
            </a:r>
            <a:r>
              <a:rPr b="0" lang="en-US" sz="1800" strike="noStrike" u="none">
                <a:solidFill>
                  <a:srgbClr val="000000"/>
                </a:solidFill>
                <a:effectLst/>
                <a:uFillTx/>
                <a:latin typeface="Times New Roman"/>
              </a:rPr>
              <a:t> and contact California ISO for instructions.</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If the Fingerprint does match, click </a:t>
            </a:r>
            <a:r>
              <a:rPr b="0" i="1" lang="en-US" sz="1800" strike="noStrike" u="none">
                <a:solidFill>
                  <a:srgbClr val="000000"/>
                </a:solidFill>
                <a:effectLst/>
                <a:uFillTx/>
                <a:latin typeface="Times New Roman"/>
              </a:rPr>
              <a:t>Next</a:t>
            </a:r>
            <a:r>
              <a:rPr b="0" lang="en-US" sz="1800" strike="noStrike" u="none">
                <a:solidFill>
                  <a:srgbClr val="000000"/>
                </a:solidFill>
                <a:effectLst/>
                <a:uFillTx/>
                <a:latin typeface="Times New Roman"/>
              </a:rPr>
              <a:t>. A dialog box will appear asking you to check the purposes for which you are willing to accept this authority.</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Check all three boxes.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Importing the Certificate Chain </a:t>
            </a:r>
            <a:br>
              <a:rPr sz="3600"/>
            </a:br>
            <a:r>
              <a:rPr b="1" i="1" lang="en-US" sz="3600" strike="noStrike" u="none">
                <a:solidFill>
                  <a:srgbClr val="000000"/>
                </a:solidFill>
                <a:effectLst/>
                <a:uFillTx/>
                <a:latin typeface="Times New Roman"/>
              </a:rPr>
              <a:t>for Navigator 4.5 - PCA</a:t>
            </a:r>
            <a:endParaRPr b="0" i="1" lang="en-US" sz="3600" strike="noStrike" u="none">
              <a:solidFill>
                <a:srgbClr val="000000"/>
              </a:solidFill>
              <a:effectLst/>
              <a:uFillTx/>
              <a:latin typeface="Times New Roman"/>
            </a:endParaRPr>
          </a:p>
        </p:txBody>
      </p:sp>
      <p:sp>
        <p:nvSpPr>
          <p:cNvPr id="39" name="PlaceHolder 2"/>
          <p:cNvSpPr>
            <a:spLocks noGrp="1"/>
          </p:cNvSpPr>
          <p:nvPr>
            <p:ph/>
          </p:nvPr>
        </p:nvSpPr>
        <p:spPr>
          <a:xfrm>
            <a:off x="684360" y="1936800"/>
            <a:ext cx="7772400" cy="4168800"/>
          </a:xfrm>
          <a:prstGeom prst="rect">
            <a:avLst/>
          </a:prstGeom>
          <a:noFill/>
          <a:ln w="0">
            <a:noFill/>
          </a:ln>
        </p:spPr>
        <p:txBody>
          <a:bodyPr lIns="92160" rIns="92160" tIns="46080" bIns="46080" anchor="t">
            <a:normAutofit/>
          </a:bodyPr>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Next</a:t>
            </a:r>
            <a:r>
              <a:rPr b="0" lang="en-US" sz="1800" strike="noStrike" u="none">
                <a:solidFill>
                  <a:srgbClr val="000000"/>
                </a:solidFill>
                <a:effectLst/>
                <a:uFillTx/>
                <a:latin typeface="Times New Roman"/>
              </a:rPr>
              <a:t>. A dialog box will appear asking you if you want to be warned before Netscape communicates with sites certified by this authority. Do </a:t>
            </a:r>
            <a:r>
              <a:rPr b="1" lang="en-US" sz="1800" strike="noStrike" u="none">
                <a:solidFill>
                  <a:srgbClr val="000000"/>
                </a:solidFill>
                <a:effectLst/>
                <a:uFillTx/>
                <a:latin typeface="Times New Roman"/>
              </a:rPr>
              <a:t>not</a:t>
            </a:r>
            <a:r>
              <a:rPr b="0" lang="en-US" sz="1800" strike="noStrike" u="none">
                <a:solidFill>
                  <a:srgbClr val="000000"/>
                </a:solidFill>
                <a:effectLst/>
                <a:uFillTx/>
                <a:latin typeface="Times New Roman"/>
              </a:rPr>
              <a:t> check the </a:t>
            </a:r>
            <a:r>
              <a:rPr b="0" i="1" lang="en-US" sz="1800" strike="noStrike" u="none">
                <a:solidFill>
                  <a:srgbClr val="000000"/>
                </a:solidFill>
                <a:effectLst/>
                <a:uFillTx/>
                <a:latin typeface="Times New Roman"/>
              </a:rPr>
              <a:t>Warn Me</a:t>
            </a:r>
            <a:r>
              <a:rPr b="0" lang="en-US" sz="1800" strike="noStrike" u="none">
                <a:solidFill>
                  <a:srgbClr val="000000"/>
                </a:solidFill>
                <a:effectLst/>
                <a:uFillTx/>
                <a:latin typeface="Times New Roman"/>
              </a:rPr>
              <a:t> box. Click </a:t>
            </a:r>
            <a:r>
              <a:rPr b="0" i="1" lang="en-US" sz="1800" strike="noStrike" u="none">
                <a:solidFill>
                  <a:srgbClr val="000000"/>
                </a:solidFill>
                <a:effectLst/>
                <a:uFillTx/>
                <a:latin typeface="Times New Roman"/>
              </a:rPr>
              <a:t>Next.</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 dialog box appears asking you to enter a nickname for this authority. Enter </a:t>
            </a:r>
            <a:r>
              <a:rPr b="0" i="1" lang="en-US" sz="1800" strike="noStrike" u="none">
                <a:solidFill>
                  <a:srgbClr val="000000"/>
                </a:solidFill>
                <a:effectLst/>
                <a:uFillTx/>
                <a:latin typeface="Times New Roman"/>
              </a:rPr>
              <a:t>CAISO_PCA1</a:t>
            </a:r>
            <a:r>
              <a:rPr b="0" lang="en-US" sz="1800" strike="noStrike" u="none">
                <a:solidFill>
                  <a:srgbClr val="000000"/>
                </a:solidFill>
                <a:effectLst/>
                <a:uFillTx/>
                <a:latin typeface="Times New Roman"/>
              </a:rPr>
              <a:t>. Click </a:t>
            </a:r>
            <a:r>
              <a:rPr b="0" i="1" lang="en-US" sz="1800" strike="noStrike" u="none">
                <a:solidFill>
                  <a:srgbClr val="000000"/>
                </a:solidFill>
                <a:effectLst/>
                <a:uFillTx/>
                <a:latin typeface="Times New Roman"/>
              </a:rPr>
              <a:t>Finish</a:t>
            </a:r>
            <a:r>
              <a:rPr b="0"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Importing the Certificate Chain </a:t>
            </a:r>
            <a:br>
              <a:rPr sz="3600"/>
            </a:br>
            <a:r>
              <a:rPr b="1" i="1" lang="en-US" sz="3600" strike="noStrike" u="none">
                <a:solidFill>
                  <a:srgbClr val="000000"/>
                </a:solidFill>
                <a:effectLst/>
                <a:uFillTx/>
                <a:latin typeface="Times New Roman"/>
              </a:rPr>
              <a:t>for Navigator 4.5 - Medium Assurance CA</a:t>
            </a:r>
            <a:endParaRPr b="0" i="1" lang="en-US" sz="3600" strike="noStrike" u="none">
              <a:solidFill>
                <a:srgbClr val="000000"/>
              </a:solidFill>
              <a:effectLst/>
              <a:uFillTx/>
              <a:latin typeface="Times New Roman"/>
            </a:endParaRPr>
          </a:p>
        </p:txBody>
      </p:sp>
      <p:sp>
        <p:nvSpPr>
          <p:cNvPr id="41" name="PlaceHolder 2"/>
          <p:cNvSpPr>
            <a:spLocks noGrp="1"/>
          </p:cNvSpPr>
          <p:nvPr>
            <p:ph/>
          </p:nvPr>
        </p:nvSpPr>
        <p:spPr>
          <a:xfrm>
            <a:off x="684360" y="1936800"/>
            <a:ext cx="8154720" cy="4168800"/>
          </a:xfrm>
          <a:prstGeom prst="rect">
            <a:avLst/>
          </a:prstGeom>
          <a:noFill/>
          <a:ln w="0">
            <a:noFill/>
          </a:ln>
        </p:spPr>
        <p:txBody>
          <a:bodyPr lIns="92160" rIns="92160" tIns="46080" bIns="46080" anchor="t">
            <a:normAutofit/>
          </a:bodyPr>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on the CRT file for PCA’s certificate under </a:t>
            </a:r>
            <a:r>
              <a:rPr b="0" lang="en-US" sz="2000" strike="noStrike" u="none">
                <a:solidFill>
                  <a:srgbClr val="0000ff"/>
                </a:solidFill>
                <a:effectLst/>
                <a:uFillTx/>
                <a:latin typeface="Courier New"/>
              </a:rPr>
              <a:t>http://www.caiso.com/pubinfo/info-security/certs</a:t>
            </a: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browser will bring up a dialog box with the following text: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You are about to go through the process of accepting a certificate authority. This has serious implications on the security of future encryptions using Netscape. This assistant will help you whether or not you wish to accept this Certificate Authority.</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Next</a:t>
            </a:r>
            <a:r>
              <a:rPr b="0" lang="en-US" sz="1800" strike="noStrike" u="none">
                <a:solidFill>
                  <a:srgbClr val="000000"/>
                </a:solidFill>
                <a:effectLst/>
                <a:uFillTx/>
                <a:latin typeface="Times New Roman"/>
              </a:rPr>
              <a:t>. Another dialog box appears informing you about the role of a CA and your option to refuse this CA.</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Importing the Certificate Chain</a:t>
            </a:r>
            <a:br>
              <a:rPr sz="3600"/>
            </a:br>
            <a:r>
              <a:rPr b="1" i="1" lang="en-US" sz="3600" strike="noStrike" u="none">
                <a:solidFill>
                  <a:srgbClr val="000000"/>
                </a:solidFill>
                <a:effectLst/>
                <a:uFillTx/>
                <a:latin typeface="Times New Roman"/>
              </a:rPr>
              <a:t>for Navigator 4.5</a:t>
            </a:r>
            <a:r>
              <a:rPr b="1" i="1" lang="en-US" sz="3200" strike="noStrike" u="none">
                <a:solidFill>
                  <a:srgbClr val="000000"/>
                </a:solidFill>
                <a:effectLst/>
                <a:uFillTx/>
                <a:latin typeface="Times New Roman"/>
              </a:rPr>
              <a:t> - </a:t>
            </a:r>
            <a:r>
              <a:rPr b="1" i="1" lang="en-US" sz="3600" strike="noStrike" u="none">
                <a:solidFill>
                  <a:srgbClr val="000000"/>
                </a:solidFill>
                <a:effectLst/>
                <a:uFillTx/>
                <a:latin typeface="Times New Roman"/>
              </a:rPr>
              <a:t>Medium Assurance CA</a:t>
            </a:r>
            <a:endParaRPr b="0" i="1" lang="en-US" sz="3600" strike="noStrike" u="none">
              <a:solidFill>
                <a:srgbClr val="000000"/>
              </a:solidFill>
              <a:effectLst/>
              <a:uFillTx/>
              <a:latin typeface="Times New Roman"/>
            </a:endParaRPr>
          </a:p>
        </p:txBody>
      </p:sp>
      <p:sp>
        <p:nvSpPr>
          <p:cNvPr id="43" name="PlaceHolder 2"/>
          <p:cNvSpPr>
            <a:spLocks noGrp="1"/>
          </p:cNvSpPr>
          <p:nvPr>
            <p:ph/>
          </p:nvPr>
        </p:nvSpPr>
        <p:spPr>
          <a:xfrm>
            <a:off x="684360" y="1936800"/>
            <a:ext cx="7772400" cy="4168800"/>
          </a:xfrm>
          <a:prstGeom prst="rect">
            <a:avLst/>
          </a:prstGeom>
          <a:noFill/>
          <a:ln w="0">
            <a:noFill/>
          </a:ln>
        </p:spPr>
        <p:txBody>
          <a:bodyPr lIns="92160" rIns="92160" tIns="46080" bIns="46080" anchor="t">
            <a:normAutofit/>
          </a:bodyPr>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Next. </a:t>
            </a:r>
            <a:r>
              <a:rPr b="0" lang="en-US" sz="1800" strike="noStrike" u="none">
                <a:solidFill>
                  <a:srgbClr val="000000"/>
                </a:solidFill>
                <a:effectLst/>
                <a:uFillTx/>
                <a:latin typeface="Times New Roman"/>
              </a:rPr>
              <a:t>Another dialog box will appear with the following text: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Here is the certificate for the Certificate Authority. Examine it carefully. The Certificate Fingerprint can be used to verify that this authority is who they say they are. To do this compare the Fingerprint against the Fingerprint published by this authority in other places.</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on </a:t>
            </a:r>
            <a:r>
              <a:rPr b="0" i="1" lang="en-US" sz="1800" strike="noStrike" u="none">
                <a:solidFill>
                  <a:srgbClr val="000000"/>
                </a:solidFill>
                <a:effectLst/>
                <a:uFillTx/>
                <a:latin typeface="Times New Roman"/>
              </a:rPr>
              <a:t>More Info</a:t>
            </a:r>
            <a:r>
              <a:rPr b="0" lang="en-US" sz="1800" strike="noStrike" u="none">
                <a:solidFill>
                  <a:srgbClr val="000000"/>
                </a:solidFill>
                <a:effectLst/>
                <a:uFillTx/>
                <a:latin typeface="Times New Roman"/>
              </a:rPr>
              <a:t>. Verify that the certificate’s Fingerprint exactly matches</a:t>
            </a: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2E:C9:B9:56:A2:38:63:4E:AD:C7:EB:4F:C2:16:91:0B</a:t>
            </a:r>
            <a:endParaRPr b="0" lang="en-US" sz="18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OK</a:t>
            </a:r>
            <a:r>
              <a:rPr b="0" lang="en-US" sz="1800" strike="noStrike" u="none">
                <a:solidFill>
                  <a:srgbClr val="000000"/>
                </a:solidFill>
                <a:effectLst/>
                <a:uFillTx/>
                <a:latin typeface="Times New Roman"/>
              </a:rPr>
              <a:t> to close down the Information window. If the Fingerprint does not match, click </a:t>
            </a:r>
            <a:r>
              <a:rPr b="0" i="1" lang="en-US" sz="1800" strike="noStrike" u="none">
                <a:solidFill>
                  <a:srgbClr val="000000"/>
                </a:solidFill>
                <a:effectLst/>
                <a:uFillTx/>
                <a:latin typeface="Times New Roman"/>
              </a:rPr>
              <a:t>Cancel</a:t>
            </a:r>
            <a:r>
              <a:rPr b="0" lang="en-US" sz="1800" strike="noStrike" u="none">
                <a:solidFill>
                  <a:srgbClr val="000000"/>
                </a:solidFill>
                <a:effectLst/>
                <a:uFillTx/>
                <a:latin typeface="Times New Roman"/>
              </a:rPr>
              <a:t> and contact California ISO for instructions.</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If the Fingerprint does match, click </a:t>
            </a:r>
            <a:r>
              <a:rPr b="0" i="1" lang="en-US" sz="1800" strike="noStrike" u="none">
                <a:solidFill>
                  <a:srgbClr val="000000"/>
                </a:solidFill>
                <a:effectLst/>
                <a:uFillTx/>
                <a:latin typeface="Times New Roman"/>
              </a:rPr>
              <a:t>Next</a:t>
            </a:r>
            <a:r>
              <a:rPr b="0" lang="en-US" sz="1800" strike="noStrike" u="none">
                <a:solidFill>
                  <a:srgbClr val="000000"/>
                </a:solidFill>
                <a:effectLst/>
                <a:uFillTx/>
                <a:latin typeface="Times New Roman"/>
              </a:rPr>
              <a:t>. A dialog box will appear asking you to check the purposes for which you are willing to accept this authority.</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Check all three boxes.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Importing the Certificate Chain </a:t>
            </a:r>
            <a:br>
              <a:rPr sz="3600"/>
            </a:br>
            <a:r>
              <a:rPr b="1" i="1" lang="en-US" sz="3600" strike="noStrike" u="none">
                <a:solidFill>
                  <a:srgbClr val="000000"/>
                </a:solidFill>
                <a:effectLst/>
                <a:uFillTx/>
                <a:latin typeface="Times New Roman"/>
              </a:rPr>
              <a:t>for Navigator 4.5 - Medium Assurance CA</a:t>
            </a:r>
            <a:endParaRPr b="0" i="1" lang="en-US" sz="3600" strike="noStrike" u="none">
              <a:solidFill>
                <a:srgbClr val="000000"/>
              </a:solidFill>
              <a:effectLst/>
              <a:uFillTx/>
              <a:latin typeface="Times New Roman"/>
            </a:endParaRPr>
          </a:p>
        </p:txBody>
      </p:sp>
      <p:sp>
        <p:nvSpPr>
          <p:cNvPr id="45" name="PlaceHolder 2"/>
          <p:cNvSpPr>
            <a:spLocks noGrp="1"/>
          </p:cNvSpPr>
          <p:nvPr>
            <p:ph/>
          </p:nvPr>
        </p:nvSpPr>
        <p:spPr>
          <a:xfrm>
            <a:off x="684360" y="1936800"/>
            <a:ext cx="7772400" cy="4168800"/>
          </a:xfrm>
          <a:prstGeom prst="rect">
            <a:avLst/>
          </a:prstGeom>
          <a:noFill/>
          <a:ln w="0">
            <a:noFill/>
          </a:ln>
        </p:spPr>
        <p:txBody>
          <a:bodyPr lIns="92160" rIns="92160" tIns="46080" bIns="46080" anchor="t">
            <a:normAutofit/>
          </a:bodyPr>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Next</a:t>
            </a:r>
            <a:r>
              <a:rPr b="0" lang="en-US" sz="1800" strike="noStrike" u="none">
                <a:solidFill>
                  <a:srgbClr val="000000"/>
                </a:solidFill>
                <a:effectLst/>
                <a:uFillTx/>
                <a:latin typeface="Times New Roman"/>
              </a:rPr>
              <a:t>. A dialog box will appear asking you if you want to be warned before Netscape communicates with sites certified by this authority. Do </a:t>
            </a:r>
            <a:r>
              <a:rPr b="1" lang="en-US" sz="1800" strike="noStrike" u="none">
                <a:solidFill>
                  <a:srgbClr val="000000"/>
                </a:solidFill>
                <a:effectLst/>
                <a:uFillTx/>
                <a:latin typeface="Times New Roman"/>
              </a:rPr>
              <a:t>not</a:t>
            </a:r>
            <a:r>
              <a:rPr b="0" lang="en-US" sz="1800" strike="noStrike" u="none">
                <a:solidFill>
                  <a:srgbClr val="000000"/>
                </a:solidFill>
                <a:effectLst/>
                <a:uFillTx/>
                <a:latin typeface="Times New Roman"/>
              </a:rPr>
              <a:t> check the </a:t>
            </a:r>
            <a:r>
              <a:rPr b="0" i="1" lang="en-US" sz="1800" strike="noStrike" u="none">
                <a:solidFill>
                  <a:srgbClr val="000000"/>
                </a:solidFill>
                <a:effectLst/>
                <a:uFillTx/>
                <a:latin typeface="Times New Roman"/>
              </a:rPr>
              <a:t>Warn Me</a:t>
            </a:r>
            <a:r>
              <a:rPr b="0" lang="en-US" sz="1800" strike="noStrike" u="none">
                <a:solidFill>
                  <a:srgbClr val="000000"/>
                </a:solidFill>
                <a:effectLst/>
                <a:uFillTx/>
                <a:latin typeface="Times New Roman"/>
              </a:rPr>
              <a:t> box. Click </a:t>
            </a:r>
            <a:r>
              <a:rPr b="0" i="1" lang="en-US" sz="1800" strike="noStrike" u="none">
                <a:solidFill>
                  <a:srgbClr val="000000"/>
                </a:solidFill>
                <a:effectLst/>
                <a:uFillTx/>
                <a:latin typeface="Times New Roman"/>
              </a:rPr>
              <a:t>Next.</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 dialog box appears asking you to enter a nickname for this authority. Enter </a:t>
            </a:r>
            <a:r>
              <a:rPr b="0" i="1" lang="en-US" sz="1800" strike="noStrike" u="none">
                <a:solidFill>
                  <a:srgbClr val="000000"/>
                </a:solidFill>
                <a:effectLst/>
                <a:uFillTx/>
                <a:latin typeface="Times New Roman"/>
              </a:rPr>
              <a:t>CAISO_Med_Assurance_CA1</a:t>
            </a:r>
            <a:r>
              <a:rPr b="0" lang="en-US" sz="1800" strike="noStrike" u="none">
                <a:solidFill>
                  <a:srgbClr val="000000"/>
                </a:solidFill>
                <a:effectLst/>
                <a:uFillTx/>
                <a:latin typeface="Times New Roman"/>
              </a:rPr>
              <a:t>. Click </a:t>
            </a:r>
            <a:r>
              <a:rPr b="0" i="1" lang="en-US" sz="1800" strike="noStrike" u="none">
                <a:solidFill>
                  <a:srgbClr val="000000"/>
                </a:solidFill>
                <a:effectLst/>
                <a:uFillTx/>
                <a:latin typeface="Times New Roman"/>
              </a:rPr>
              <a:t>Finish</a:t>
            </a:r>
            <a:r>
              <a:rPr b="0"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Configuring Netscape to Ask for a Certificate</a:t>
            </a:r>
            <a:endParaRPr b="0" i="1" lang="en-US" sz="3600" strike="noStrike" u="none">
              <a:solidFill>
                <a:srgbClr val="000000"/>
              </a:solidFill>
              <a:effectLst/>
              <a:uFillTx/>
              <a:latin typeface="Times New Roman"/>
            </a:endParaRPr>
          </a:p>
        </p:txBody>
      </p:sp>
      <p:sp>
        <p:nvSpPr>
          <p:cNvPr id="47" name="PlaceHolder 2"/>
          <p:cNvSpPr>
            <a:spLocks noGrp="1"/>
          </p:cNvSpPr>
          <p:nvPr>
            <p:ph/>
          </p:nvPr>
        </p:nvSpPr>
        <p:spPr>
          <a:xfrm>
            <a:off x="684360" y="1676160"/>
            <a:ext cx="7772400" cy="4429080"/>
          </a:xfrm>
          <a:prstGeom prst="rect">
            <a:avLst/>
          </a:prstGeom>
          <a:noFill/>
          <a:ln w="0">
            <a:noFill/>
          </a:ln>
        </p:spPr>
        <p:txBody>
          <a:bodyPr lIns="92160" rIns="92160" tIns="46080" bIns="46080" anchor="t">
            <a:normAutofit/>
          </a:bodyPr>
          <a:p>
            <a:pPr marL="343080" indent="-343080">
              <a:lnSpc>
                <a:spcPct val="120000"/>
              </a:lnSpc>
              <a:spcBef>
                <a:spcPts val="6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From the Netscape main window bring up the </a:t>
            </a:r>
            <a:r>
              <a:rPr b="0" i="1" lang="en-US" sz="2400" strike="noStrike" u="sng">
                <a:solidFill>
                  <a:srgbClr val="000000"/>
                </a:solidFill>
                <a:effectLst/>
                <a:uFillTx/>
                <a:latin typeface="Times New Roman"/>
              </a:rPr>
              <a:t>Security info</a:t>
            </a:r>
            <a:r>
              <a:rPr b="0" lang="en-US" sz="2400" strike="noStrike" u="none">
                <a:solidFill>
                  <a:srgbClr val="000000"/>
                </a:solidFill>
                <a:effectLst/>
                <a:uFillTx/>
                <a:latin typeface="Times New Roman"/>
              </a:rPr>
              <a:t> window by doing one of the following:</a:t>
            </a:r>
            <a:endParaRPr b="0" lang="en-US" sz="2400" strike="noStrike" u="none">
              <a:solidFill>
                <a:srgbClr val="000000"/>
              </a:solidFill>
              <a:effectLst/>
              <a:uFillTx/>
              <a:latin typeface="Times New Roman"/>
            </a:endParaRPr>
          </a:p>
          <a:p>
            <a:pPr lvl="1" marL="803160" indent="-34596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on the “lock” icon on the tool bar, or</a:t>
            </a:r>
            <a:endParaRPr b="0" lang="en-US" sz="2000" strike="noStrike" u="none">
              <a:solidFill>
                <a:srgbClr val="000000"/>
              </a:solidFill>
              <a:effectLst/>
              <a:uFillTx/>
              <a:latin typeface="Times New Roman"/>
            </a:endParaRPr>
          </a:p>
          <a:p>
            <a:pPr lvl="1" marL="803160" indent="-34596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From the </a:t>
            </a:r>
            <a:r>
              <a:rPr b="0" i="1" lang="en-US" sz="2000" strike="noStrike" u="sng">
                <a:solidFill>
                  <a:srgbClr val="000000"/>
                </a:solidFill>
                <a:effectLst/>
                <a:uFillTx/>
                <a:latin typeface="Times New Roman"/>
              </a:rPr>
              <a:t>Communicator</a:t>
            </a:r>
            <a:r>
              <a:rPr b="0" lang="en-US" sz="2000" strike="noStrike" u="none">
                <a:solidFill>
                  <a:srgbClr val="000000"/>
                </a:solidFill>
                <a:effectLst/>
                <a:uFillTx/>
                <a:latin typeface="Times New Roman"/>
              </a:rPr>
              <a:t> menu click on the </a:t>
            </a:r>
            <a:r>
              <a:rPr b="0" i="1" lang="en-US" sz="2000" strike="noStrike" u="sng">
                <a:solidFill>
                  <a:srgbClr val="000000"/>
                </a:solidFill>
                <a:effectLst/>
                <a:uFillTx/>
                <a:latin typeface="Times New Roman"/>
              </a:rPr>
              <a:t>Tools</a:t>
            </a:r>
            <a:r>
              <a:rPr b="0" lang="en-US" sz="2000" strike="noStrike" u="sng">
                <a:solidFill>
                  <a:srgbClr val="000000"/>
                </a:solidFill>
                <a:effectLst/>
                <a:uFillTx/>
                <a:latin typeface="Times New Roman"/>
              </a:rPr>
              <a:t> </a:t>
            </a:r>
            <a:r>
              <a:rPr b="0" lang="en-US" sz="2000" strike="noStrike" u="none">
                <a:solidFill>
                  <a:srgbClr val="000000"/>
                </a:solidFill>
                <a:effectLst/>
                <a:uFillTx/>
                <a:latin typeface="Times New Roman"/>
              </a:rPr>
              <a:t>menu item and     click on </a:t>
            </a:r>
            <a:r>
              <a:rPr b="0" i="1" lang="en-US" sz="2000" strike="noStrike" u="sng">
                <a:solidFill>
                  <a:srgbClr val="000000"/>
                </a:solidFill>
                <a:effectLst/>
                <a:uFillTx/>
                <a:latin typeface="Times New Roman"/>
              </a:rPr>
              <a:t>Security Info</a:t>
            </a:r>
            <a:r>
              <a:rPr b="0" lang="en-US" sz="2000" strike="noStrike" u="none">
                <a:solidFill>
                  <a:srgbClr val="000000"/>
                </a:solidFill>
                <a:effectLst/>
                <a:uFillTx/>
                <a:latin typeface="Times New Roman"/>
              </a:rPr>
              <a:t>, or</a:t>
            </a:r>
            <a:endParaRPr b="0" lang="en-US" sz="2000" strike="noStrike" u="none">
              <a:solidFill>
                <a:srgbClr val="000000"/>
              </a:solidFill>
              <a:effectLst/>
              <a:uFillTx/>
              <a:latin typeface="Times New Roman"/>
            </a:endParaRPr>
          </a:p>
          <a:p>
            <a:pPr lvl="1" marL="803160" indent="-34596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Press “Control+Shift+I”</a:t>
            </a:r>
            <a:endParaRPr b="0" lang="en-US" sz="2000" strike="noStrike" u="none">
              <a:solidFill>
                <a:srgbClr val="000000"/>
              </a:solidFill>
              <a:effectLst/>
              <a:uFillTx/>
              <a:latin typeface="Times New Roman"/>
            </a:endParaRPr>
          </a:p>
          <a:p>
            <a:pPr marL="343080" indent="-343080">
              <a:lnSpc>
                <a:spcPct val="120000"/>
              </a:lnSpc>
              <a:spcBef>
                <a:spcPts val="6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Click on </a:t>
            </a:r>
            <a:r>
              <a:rPr b="0" i="1" lang="en-US" sz="2400" strike="noStrike" u="sng">
                <a:solidFill>
                  <a:srgbClr val="000000"/>
                </a:solidFill>
                <a:effectLst/>
                <a:uFillTx/>
                <a:latin typeface="Times New Roman"/>
              </a:rPr>
              <a:t>Navigator</a:t>
            </a:r>
            <a:endParaRPr b="0" lang="en-US" sz="2400" strike="noStrike" u="none">
              <a:solidFill>
                <a:srgbClr val="000000"/>
              </a:solidFill>
              <a:effectLst/>
              <a:uFillTx/>
              <a:latin typeface="Times New Roman"/>
            </a:endParaRPr>
          </a:p>
          <a:p>
            <a:pPr marL="343080" indent="-343080">
              <a:lnSpc>
                <a:spcPct val="120000"/>
              </a:lnSpc>
              <a:spcBef>
                <a:spcPts val="6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On the drop-down list entitled </a:t>
            </a:r>
            <a:r>
              <a:rPr b="0" i="1" lang="en-US" sz="2400" strike="noStrike" u="sng">
                <a:solidFill>
                  <a:srgbClr val="000000"/>
                </a:solidFill>
                <a:effectLst/>
                <a:uFillTx/>
                <a:latin typeface="Times New Roman"/>
              </a:rPr>
              <a:t>Certificates to identify you to a web site</a:t>
            </a:r>
            <a:r>
              <a:rPr b="0" lang="en-US" sz="2400" strike="noStrike" u="none">
                <a:solidFill>
                  <a:srgbClr val="000000"/>
                </a:solidFill>
                <a:effectLst/>
                <a:uFillTx/>
                <a:latin typeface="Times New Roman"/>
              </a:rPr>
              <a:t> make sure that you select </a:t>
            </a:r>
            <a:r>
              <a:rPr b="0" i="1" lang="en-US" sz="2400" strike="noStrike" u="sng">
                <a:solidFill>
                  <a:srgbClr val="000000"/>
                </a:solidFill>
                <a:effectLst/>
                <a:uFillTx/>
                <a:latin typeface="Times New Roman"/>
              </a:rPr>
              <a:t>Ask Every Time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68160" y="607680"/>
            <a:ext cx="7772400" cy="8398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Verifying the Installation of the PAR</a:t>
            </a:r>
            <a:endParaRPr b="0" i="1" lang="en-US" sz="3600" strike="noStrike" u="none">
              <a:solidFill>
                <a:srgbClr val="000000"/>
              </a:solidFill>
              <a:effectLst/>
              <a:uFillTx/>
              <a:latin typeface="Times New Roman"/>
            </a:endParaRPr>
          </a:p>
        </p:txBody>
      </p:sp>
      <p:sp>
        <p:nvSpPr>
          <p:cNvPr id="49" name="PlaceHolder 2"/>
          <p:cNvSpPr>
            <a:spLocks noGrp="1"/>
          </p:cNvSpPr>
          <p:nvPr>
            <p:ph/>
          </p:nvPr>
        </p:nvSpPr>
        <p:spPr>
          <a:xfrm>
            <a:off x="533160" y="1371600"/>
            <a:ext cx="7924680" cy="4952880"/>
          </a:xfrm>
          <a:prstGeom prst="rect">
            <a:avLst/>
          </a:prstGeom>
          <a:noFill/>
          <a:ln w="0">
            <a:noFill/>
          </a:ln>
        </p:spPr>
        <p:txBody>
          <a:bodyPr lIns="92160" rIns="92160" tIns="46080" bIns="46080" anchor="t">
            <a:normAutofit/>
          </a:bodyPr>
          <a:p>
            <a:pPr marL="343080" indent="-343080">
              <a:lnSpc>
                <a:spcPct val="11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 </a:t>
            </a:r>
            <a:r>
              <a:rPr b="0" lang="en-US" sz="2000" strike="noStrike" u="none">
                <a:solidFill>
                  <a:srgbClr val="000000"/>
                </a:solidFill>
                <a:effectLst/>
                <a:uFillTx/>
                <a:latin typeface="Times New Roman"/>
              </a:rPr>
              <a:t>From Netscape’s main window, bring up the </a:t>
            </a:r>
            <a:r>
              <a:rPr b="0" i="1" lang="en-US" sz="2000" strike="noStrike" u="sng">
                <a:solidFill>
                  <a:srgbClr val="000000"/>
                </a:solidFill>
                <a:effectLst/>
                <a:uFillTx/>
                <a:latin typeface="Times New Roman"/>
              </a:rPr>
              <a:t>Security Info</a:t>
            </a:r>
            <a:r>
              <a:rPr b="0" lang="en-US" sz="2000" strike="noStrike" u="none">
                <a:solidFill>
                  <a:srgbClr val="000000"/>
                </a:solidFill>
                <a:effectLst/>
                <a:uFillTx/>
                <a:latin typeface="Times New Roman"/>
              </a:rPr>
              <a:t> window by doing one of the following:</a:t>
            </a:r>
            <a:endParaRPr b="0" lang="en-US" sz="2000" strike="noStrike" u="none">
              <a:solidFill>
                <a:srgbClr val="000000"/>
              </a:solidFill>
              <a:effectLst/>
              <a:uFillTx/>
              <a:latin typeface="Times New Roman"/>
            </a:endParaRPr>
          </a:p>
          <a:p>
            <a:pPr lvl="1" marL="743040" indent="-285840">
              <a:lnSpc>
                <a:spcPct val="11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Click on the “lock” icon on the tool bar, or</a:t>
            </a:r>
            <a:endParaRPr b="0" lang="en-US" sz="1800" strike="noStrike" u="none">
              <a:solidFill>
                <a:srgbClr val="000000"/>
              </a:solidFill>
              <a:effectLst/>
              <a:uFillTx/>
              <a:latin typeface="Times New Roman"/>
            </a:endParaRPr>
          </a:p>
          <a:p>
            <a:pPr lvl="1" marL="743040" indent="-285840">
              <a:lnSpc>
                <a:spcPct val="11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From the </a:t>
            </a:r>
            <a:r>
              <a:rPr b="0" i="1" lang="en-US" sz="1800" strike="noStrike" u="sng">
                <a:solidFill>
                  <a:srgbClr val="000000"/>
                </a:solidFill>
                <a:effectLst/>
                <a:uFillTx/>
                <a:latin typeface="Times New Roman"/>
              </a:rPr>
              <a:t>Communicator</a:t>
            </a:r>
            <a:r>
              <a:rPr b="0" lang="en-US" sz="1800" strike="noStrike" u="none">
                <a:solidFill>
                  <a:srgbClr val="000000"/>
                </a:solidFill>
                <a:effectLst/>
                <a:uFillTx/>
                <a:latin typeface="Times New Roman"/>
              </a:rPr>
              <a:t> menu click on the </a:t>
            </a:r>
            <a:r>
              <a:rPr b="0" i="1" lang="en-US" sz="1800" strike="noStrike" u="sng">
                <a:solidFill>
                  <a:srgbClr val="000000"/>
                </a:solidFill>
                <a:effectLst/>
                <a:uFillTx/>
                <a:latin typeface="Times New Roman"/>
              </a:rPr>
              <a:t>Tools</a:t>
            </a:r>
            <a:r>
              <a:rPr b="0" lang="en-US" sz="1800" strike="noStrike" u="sng">
                <a:solidFill>
                  <a:srgbClr val="000000"/>
                </a:solidFill>
                <a:effectLst/>
                <a:uFillTx/>
                <a:latin typeface="Times New Roman"/>
              </a:rPr>
              <a:t> </a:t>
            </a:r>
            <a:r>
              <a:rPr b="0" lang="en-US" sz="1800" strike="noStrike" u="none">
                <a:solidFill>
                  <a:srgbClr val="000000"/>
                </a:solidFill>
                <a:effectLst/>
                <a:uFillTx/>
                <a:latin typeface="Times New Roman"/>
              </a:rPr>
              <a:t>menu item and click on </a:t>
            </a:r>
            <a:r>
              <a:rPr b="0" i="1" lang="en-US" sz="1800" strike="noStrike" u="sng">
                <a:solidFill>
                  <a:srgbClr val="000000"/>
                </a:solidFill>
                <a:effectLst/>
                <a:uFillTx/>
                <a:latin typeface="Times New Roman"/>
              </a:rPr>
              <a:t>Security Info</a:t>
            </a:r>
            <a:endParaRPr b="0" lang="en-US" sz="1800" strike="noStrike" u="none">
              <a:solidFill>
                <a:srgbClr val="000000"/>
              </a:solidFill>
              <a:effectLst/>
              <a:uFillTx/>
              <a:latin typeface="Times New Roman"/>
            </a:endParaRPr>
          </a:p>
          <a:p>
            <a:pPr marL="343080" indent="-343080">
              <a:lnSpc>
                <a:spcPct val="11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 A Password Entry dialog box opens.  </a:t>
            </a:r>
            <a:endParaRPr b="0" lang="en-US" sz="2000" strike="noStrike" u="none">
              <a:solidFill>
                <a:srgbClr val="000000"/>
              </a:solidFill>
              <a:effectLst/>
              <a:uFillTx/>
              <a:latin typeface="Times New Roman"/>
            </a:endParaRPr>
          </a:p>
          <a:p>
            <a:pPr marL="343080" indent="-343080">
              <a:lnSpc>
                <a:spcPct val="11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3. Enter the PIN for your smart card, and then click </a:t>
            </a:r>
            <a:r>
              <a:rPr b="0" i="1" lang="en-US" sz="2000" strike="noStrike" u="sng">
                <a:solidFill>
                  <a:srgbClr val="000000"/>
                </a:solidFill>
                <a:effectLst/>
                <a:uFillTx/>
                <a:latin typeface="Times New Roman"/>
              </a:rPr>
              <a:t>OK</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343080" indent="-343080">
              <a:lnSpc>
                <a:spcPct val="11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4. Select </a:t>
            </a:r>
            <a:r>
              <a:rPr b="0" i="1" lang="en-US" sz="2000" strike="noStrike" u="sng">
                <a:solidFill>
                  <a:srgbClr val="000000"/>
                </a:solidFill>
                <a:effectLst/>
                <a:uFillTx/>
                <a:latin typeface="Times New Roman"/>
              </a:rPr>
              <a:t>Cryptographic Modules</a:t>
            </a:r>
            <a:r>
              <a:rPr b="0" lang="en-US" sz="2000" strike="noStrike" u="none">
                <a:solidFill>
                  <a:srgbClr val="000000"/>
                </a:solidFill>
                <a:effectLst/>
                <a:uFillTx/>
                <a:latin typeface="Times New Roman"/>
              </a:rPr>
              <a:t> in the Security Info window. </a:t>
            </a:r>
            <a:endParaRPr b="0" lang="en-US" sz="2000" strike="noStrike" u="none">
              <a:solidFill>
                <a:srgbClr val="000000"/>
              </a:solidFill>
              <a:effectLst/>
              <a:uFillTx/>
              <a:latin typeface="Times New Roman"/>
            </a:endParaRPr>
          </a:p>
          <a:p>
            <a:pPr marL="343080" indent="-343080">
              <a:lnSpc>
                <a:spcPct val="11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5. Select </a:t>
            </a:r>
            <a:r>
              <a:rPr b="0" i="1" lang="en-US" sz="2000" strike="noStrike" u="none">
                <a:solidFill>
                  <a:srgbClr val="000000"/>
                </a:solidFill>
                <a:effectLst/>
                <a:uFillTx/>
                <a:latin typeface="Times New Roman"/>
              </a:rPr>
              <a:t>SPYRUS PKCS#11</a:t>
            </a:r>
            <a:r>
              <a:rPr b="0" lang="en-US" sz="2000" strike="noStrike" u="none">
                <a:solidFill>
                  <a:srgbClr val="000000"/>
                </a:solidFill>
                <a:effectLst/>
                <a:uFillTx/>
                <a:latin typeface="Times New Roman"/>
              </a:rPr>
              <a:t> </a:t>
            </a:r>
            <a:r>
              <a:rPr b="0" i="1" lang="en-US" sz="2000" strike="noStrike" u="none">
                <a:solidFill>
                  <a:srgbClr val="000000"/>
                </a:solidFill>
                <a:effectLst/>
                <a:uFillTx/>
                <a:latin typeface="Times New Roman"/>
              </a:rPr>
              <a:t>Module</a:t>
            </a:r>
            <a:r>
              <a:rPr b="0" lang="en-US" sz="2000" strike="noStrike" u="none">
                <a:solidFill>
                  <a:srgbClr val="000000"/>
                </a:solidFill>
                <a:effectLst/>
                <a:uFillTx/>
                <a:latin typeface="Times New Roman"/>
              </a:rPr>
              <a:t>, and then click </a:t>
            </a:r>
            <a:r>
              <a:rPr b="0" i="1" lang="en-US" sz="2000" strike="noStrike" u="sng">
                <a:solidFill>
                  <a:srgbClr val="000000"/>
                </a:solidFill>
                <a:effectLst/>
                <a:uFillTx/>
                <a:latin typeface="Times New Roman"/>
              </a:rPr>
              <a:t>View/Edit</a:t>
            </a:r>
            <a:r>
              <a:rPr b="0" lang="en-US" sz="2000" strike="noStrike" u="none">
                <a:solidFill>
                  <a:srgbClr val="000000"/>
                </a:solidFill>
                <a:effectLst/>
                <a:uFillTx/>
                <a:latin typeface="Times New Roman"/>
              </a:rPr>
              <a:t>.</a:t>
            </a:r>
            <a:endParaRPr b="0" lang="en-US" sz="2000" strike="noStrike" u="none">
              <a:solidFill>
                <a:srgbClr val="000000"/>
              </a:solidFill>
              <a:effectLst/>
              <a:uFillTx/>
              <a:latin typeface="Times New Roman"/>
            </a:endParaRPr>
          </a:p>
          <a:p>
            <a:pPr marL="343080" indent="-343080">
              <a:lnSpc>
                <a:spcPct val="11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6. Select "</a:t>
            </a:r>
            <a:r>
              <a:rPr b="0" i="1" lang="en-US" sz="2000" strike="noStrike" u="sng">
                <a:solidFill>
                  <a:srgbClr val="000000"/>
                </a:solidFill>
                <a:effectLst/>
                <a:uFillTx/>
                <a:latin typeface="Times New Roman"/>
              </a:rPr>
              <a:t>SPYRUS Crypto Slot #1</a:t>
            </a:r>
            <a:r>
              <a:rPr b="0" lang="en-US" sz="2000" strike="noStrike" u="none">
                <a:solidFill>
                  <a:srgbClr val="000000"/>
                </a:solidFill>
                <a:effectLst/>
                <a:uFillTx/>
                <a:latin typeface="Times New Roman"/>
              </a:rPr>
              <a:t>," and then click </a:t>
            </a:r>
            <a:r>
              <a:rPr b="0" i="1" lang="en-US" sz="2000" strike="noStrike" u="sng">
                <a:solidFill>
                  <a:srgbClr val="000000"/>
                </a:solidFill>
                <a:effectLst/>
                <a:uFillTx/>
                <a:latin typeface="Times New Roman"/>
              </a:rPr>
              <a:t>More info</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343080" indent="-343080">
              <a:lnSpc>
                <a:spcPct val="11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The ”State:" should read "state: ready.”</a:t>
            </a:r>
            <a:endParaRPr b="0" lang="en-US" sz="2000" strike="noStrike" u="none">
              <a:solidFill>
                <a:srgbClr val="000000"/>
              </a:solidFill>
              <a:effectLst/>
              <a:uFillTx/>
              <a:latin typeface="Times New Roman"/>
            </a:endParaRPr>
          </a:p>
          <a:p>
            <a:pPr marL="343080" indent="-343080">
              <a:lnSpc>
                <a:spcPct val="11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7. Your installation and configuration is now complete.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914040"/>
            <a:ext cx="7772400" cy="8398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Certification Practice Statement (CPS)</a:t>
            </a:r>
            <a:r>
              <a:rPr b="0" i="1" lang="en-US" sz="3600" strike="noStrike" u="none">
                <a:solidFill>
                  <a:srgbClr val="000000"/>
                </a:solidFill>
                <a:effectLst/>
                <a:uFillTx/>
                <a:latin typeface="Times New Roman"/>
              </a:rPr>
              <a:t>	</a:t>
            </a:r>
            <a:endParaRPr b="0" i="1" lang="en-US" sz="3600" strike="noStrike" u="none">
              <a:solidFill>
                <a:srgbClr val="000000"/>
              </a:solidFill>
              <a:effectLst/>
              <a:uFillTx/>
              <a:latin typeface="Times New Roman"/>
            </a:endParaRPr>
          </a:p>
        </p:txBody>
      </p:sp>
      <p:sp>
        <p:nvSpPr>
          <p:cNvPr id="15" name="PlaceHolder 2"/>
          <p:cNvSpPr>
            <a:spLocks noGrp="1"/>
          </p:cNvSpPr>
          <p:nvPr>
            <p:ph/>
          </p:nvPr>
        </p:nvSpPr>
        <p:spPr>
          <a:xfrm>
            <a:off x="609120" y="2209320"/>
            <a:ext cx="8077320" cy="3581640"/>
          </a:xfrm>
          <a:prstGeom prst="rect">
            <a:avLst/>
          </a:prstGeom>
          <a:noFill/>
          <a:ln w="0">
            <a:noFill/>
          </a:ln>
        </p:spPr>
        <p:txBody>
          <a:bodyPr lIns="92160" rIns="92160" tIns="46080" bIns="46080" anchor="t">
            <a:normAutofit/>
          </a:bodyPr>
          <a:p>
            <a:pPr marL="343080" indent="-343080">
              <a:spcBef>
                <a:spcPts val="6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Describes the practices employed by the CA in issuing and revoking certificates</a:t>
            </a:r>
            <a:endParaRPr b="0" lang="en-US" sz="2400" strike="noStrike" u="none">
              <a:solidFill>
                <a:srgbClr val="000000"/>
              </a:solidFill>
              <a:effectLst/>
              <a:uFillTx/>
              <a:latin typeface="Times New Roman"/>
            </a:endParaRPr>
          </a:p>
          <a:p>
            <a:pPr marL="343080" indent="-343080">
              <a:spcBef>
                <a:spcPts val="6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Enumerates the obligations and responsibilities of each party</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CA</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subscriber</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Relying Party</a:t>
            </a:r>
            <a:endParaRPr b="0" lang="en-US" sz="2000" strike="noStrike" u="none">
              <a:solidFill>
                <a:srgbClr val="000000"/>
              </a:solidFill>
              <a:effectLst/>
              <a:uFillTx/>
              <a:latin typeface="Times New Roman"/>
            </a:endParaRPr>
          </a:p>
          <a:p>
            <a:pPr marL="343080" indent="-343080">
              <a:spcBef>
                <a:spcPts val="6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Pertinent CPS is the Medium Assurance CPS posted </a:t>
            </a:r>
            <a:r>
              <a:rPr b="0" lang="en-US" sz="2400" strike="noStrike" u="none">
                <a:solidFill>
                  <a:srgbClr val="000000"/>
                </a:solidFill>
                <a:effectLst/>
                <a:uFillTx/>
                <a:latin typeface="Times New Roman"/>
              </a:rPr>
              <a:t>at:</a:t>
            </a:r>
            <a:endParaRPr b="0" lang="en-US" sz="2400" strike="noStrike" u="none">
              <a:solidFill>
                <a:srgbClr val="000000"/>
              </a:solidFill>
              <a:effectLst/>
              <a:uFillTx/>
              <a:latin typeface="Times New Roman"/>
            </a:endParaRPr>
          </a:p>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Courier New"/>
              </a:rPr>
              <a:t>	</a:t>
            </a:r>
            <a:r>
              <a:rPr b="0" lang="en-US" sz="2000" strike="noStrike" u="none">
                <a:solidFill>
                  <a:srgbClr val="0000ff"/>
                </a:solidFill>
                <a:effectLst/>
                <a:uFillTx/>
                <a:latin typeface="Courier New"/>
              </a:rPr>
              <a:t>  http://www.caiso.com/pubinfo/info-security/cps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85800" y="838080"/>
            <a:ext cx="7772400" cy="1036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Viewing User Certificates</a:t>
            </a:r>
            <a:endParaRPr b="0" i="1" lang="en-US" sz="3600" strike="noStrike" u="none">
              <a:solidFill>
                <a:srgbClr val="000000"/>
              </a:solidFill>
              <a:effectLst/>
              <a:uFillTx/>
              <a:latin typeface="Times New Roman"/>
            </a:endParaRPr>
          </a:p>
        </p:txBody>
      </p:sp>
      <p:sp>
        <p:nvSpPr>
          <p:cNvPr id="51" name="PlaceHolder 2"/>
          <p:cNvSpPr>
            <a:spLocks noGrp="1"/>
          </p:cNvSpPr>
          <p:nvPr>
            <p:ph/>
          </p:nvPr>
        </p:nvSpPr>
        <p:spPr>
          <a:xfrm>
            <a:off x="684360" y="1936800"/>
            <a:ext cx="7772400" cy="4168800"/>
          </a:xfrm>
          <a:prstGeom prst="rect">
            <a:avLst/>
          </a:prstGeom>
          <a:noFill/>
          <a:ln w="0">
            <a:noFill/>
          </a:ln>
        </p:spPr>
        <p:txBody>
          <a:bodyPr lIns="92160" rIns="92160" tIns="46080" bIns="46080" anchor="t">
            <a:normAutofit/>
          </a:bodyPr>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Open Netscape.</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Insert smart card , face up, into Personal Access Reader (PAR).  Wait until display stops flashing “rEAdy” (takes a few seconds).</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Choose the Security button (lock icon) from the tool bar.</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Enter your PIN when prompted.</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 the Security Info page, go to Certificates: Yours, select your certificate, and choose View.  This displays all certificate attributes, including validity period.</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Contact Numbers</a:t>
            </a:r>
            <a:endParaRPr b="0" i="1" lang="en-US" sz="3600" strike="noStrike" u="none">
              <a:solidFill>
                <a:srgbClr val="000000"/>
              </a:solidFill>
              <a:effectLst/>
              <a:uFillTx/>
              <a:latin typeface="Times New Roman"/>
            </a:endParaRPr>
          </a:p>
        </p:txBody>
      </p:sp>
      <p:sp>
        <p:nvSpPr>
          <p:cNvPr id="53" name="PlaceHolder 2"/>
          <p:cNvSpPr>
            <a:spLocks noGrp="1"/>
          </p:cNvSpPr>
          <p:nvPr>
            <p:ph/>
          </p:nvPr>
        </p:nvSpPr>
        <p:spPr>
          <a:xfrm>
            <a:off x="684360" y="1936800"/>
            <a:ext cx="7772400" cy="4168800"/>
          </a:xfrm>
          <a:prstGeom prst="rect">
            <a:avLst/>
          </a:prstGeom>
          <a:noFill/>
          <a:ln w="0">
            <a:noFill/>
          </a:ln>
        </p:spPr>
        <p:txBody>
          <a:bodyPr lIns="92160" rIns="92160" tIns="46080" bIns="46080" anchor="t">
            <a:normAutofit/>
          </a:bodyPr>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If you have problems connecting to ADS, please contact the CA ISO Helpdesk at 1-888-889-0450 ext. 2309</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If you have any questions on Personal Access Readers or smart cards, please contact: </a:t>
            </a:r>
            <a:endParaRPr b="0" lang="en-US" sz="20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600" strike="noStrike" u="none">
                <a:solidFill>
                  <a:srgbClr val="000000"/>
                </a:solidFill>
                <a:effectLst/>
                <a:uFillTx/>
                <a:latin typeface="Times New Roman"/>
              </a:rPr>
              <a:t>Aldo Nevarez anevarez@caiso.com (916)351-2244</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Leslie De Anda ldeanda@caiso.com (916)351-2211</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Teresa Clausen tclausen@caiso.com (916)608-5929</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Joseph Cates jcates@caiso.com (916)608-1229.</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System Requirements</a:t>
            </a:r>
            <a:endParaRPr b="0" i="1" lang="en-US" sz="3600" strike="noStrike" u="none">
              <a:solidFill>
                <a:srgbClr val="000000"/>
              </a:solidFill>
              <a:effectLst/>
              <a:uFillTx/>
              <a:latin typeface="Times New Roman"/>
            </a:endParaRPr>
          </a:p>
        </p:txBody>
      </p:sp>
      <p:sp>
        <p:nvSpPr>
          <p:cNvPr id="17" name="PlaceHolder 2"/>
          <p:cNvSpPr>
            <a:spLocks noGrp="1"/>
          </p:cNvSpPr>
          <p:nvPr>
            <p:ph/>
          </p:nvPr>
        </p:nvSpPr>
        <p:spPr>
          <a:xfrm>
            <a:off x="684360" y="1936800"/>
            <a:ext cx="7772400" cy="4168800"/>
          </a:xfrm>
          <a:prstGeom prst="rect">
            <a:avLst/>
          </a:prstGeom>
          <a:noFill/>
          <a:ln w="0">
            <a:noFill/>
          </a:ln>
        </p:spPr>
        <p:txBody>
          <a:bodyPr lIns="92160" rIns="92160" tIns="46080" bIns="46080" anchor="t">
            <a:normAutofit/>
          </a:bodyPr>
          <a:p>
            <a:pPr marL="343080" indent="-343080">
              <a:spcBef>
                <a:spcPts val="7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Netscape Communicator 4.5 (or higher) </a:t>
            </a:r>
            <a:r>
              <a:rPr b="1" lang="en-US" sz="2800" strike="noStrike" u="none">
                <a:solidFill>
                  <a:srgbClr val="000000"/>
                </a:solidFill>
                <a:effectLst/>
                <a:uFillTx/>
                <a:latin typeface="Times New Roman"/>
              </a:rPr>
              <a:t>Domestic version with 128 bit encryption</a:t>
            </a:r>
            <a:endParaRPr b="0" lang="en-US" sz="2800" strike="noStrike" u="none">
              <a:solidFill>
                <a:srgbClr val="0000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System Administration privilege for installing the Personal Access Reader and it’s components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85440"/>
            <a:ext cx="7772400" cy="7318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Installation Overview</a:t>
            </a:r>
            <a:endParaRPr b="0" i="1" lang="en-US" sz="3600" strike="noStrike" u="none">
              <a:solidFill>
                <a:srgbClr val="000000"/>
              </a:solidFill>
              <a:effectLst/>
              <a:uFillTx/>
              <a:latin typeface="Times New Roman"/>
            </a:endParaRPr>
          </a:p>
        </p:txBody>
      </p:sp>
      <p:sp>
        <p:nvSpPr>
          <p:cNvPr id="19" name="PlaceHolder 2"/>
          <p:cNvSpPr>
            <a:spLocks noGrp="1"/>
          </p:cNvSpPr>
          <p:nvPr>
            <p:ph/>
          </p:nvPr>
        </p:nvSpPr>
        <p:spPr>
          <a:xfrm>
            <a:off x="380520" y="1523520"/>
            <a:ext cx="8458200" cy="4343400"/>
          </a:xfrm>
          <a:prstGeom prst="rect">
            <a:avLst/>
          </a:prstGeom>
          <a:noFill/>
          <a:ln w="0">
            <a:noFill/>
          </a:ln>
        </p:spPr>
        <p:txBody>
          <a:bodyPr lIns="92160" rIns="92160" tIns="46080" bIns="46080" anchor="t">
            <a:normAutofit/>
          </a:bodyPr>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Installing Microsoft Smart Card Base Components and Updated Smart Card Library</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Installing the Portico Smart Card Components and Personal Access Reader (PAR)</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Installing the Spyrus Cryptographic Module (Plug-In) for Netscape Communicator</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Loading the certificate chain (certificate authorities)</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Configuring Netscape to ask for a certificate</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Verifying the installation of the Personal Access Reader (PAR)</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Viewing User Certificates</a:t>
            </a:r>
            <a:endParaRPr b="0" lang="en-US" sz="2000" strike="noStrike" u="none">
              <a:solidFill>
                <a:srgbClr val="000000"/>
              </a:solidFill>
              <a:effectLst/>
              <a:uFillTx/>
              <a:latin typeface="Times New Roman"/>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Contact Information</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762120"/>
            <a:ext cx="7772400" cy="8395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STEP 1 - Installing Microsoft Smart Card Base </a:t>
            </a:r>
            <a:br>
              <a:rPr sz="2800"/>
            </a:br>
            <a:r>
              <a:rPr b="1" i="1" lang="en-US" sz="2800" strike="noStrike" u="none">
                <a:solidFill>
                  <a:srgbClr val="000000"/>
                </a:solidFill>
                <a:effectLst/>
                <a:uFillTx/>
                <a:latin typeface="Times New Roman"/>
              </a:rPr>
              <a:t>Components and Smart Card Library</a:t>
            </a:r>
            <a:endParaRPr b="0" i="1" lang="en-US" sz="2800" strike="noStrike" u="none">
              <a:solidFill>
                <a:srgbClr val="000000"/>
              </a:solidFill>
              <a:effectLst/>
              <a:uFillTx/>
              <a:latin typeface="Times New Roman"/>
            </a:endParaRPr>
          </a:p>
        </p:txBody>
      </p:sp>
      <p:sp>
        <p:nvSpPr>
          <p:cNvPr id="21" name="PlaceHolder 2"/>
          <p:cNvSpPr>
            <a:spLocks noGrp="1"/>
          </p:cNvSpPr>
          <p:nvPr>
            <p:ph/>
          </p:nvPr>
        </p:nvSpPr>
        <p:spPr>
          <a:xfrm>
            <a:off x="685800" y="1676520"/>
            <a:ext cx="7772400" cy="4572000"/>
          </a:xfrm>
          <a:prstGeom prst="rect">
            <a:avLst/>
          </a:prstGeom>
          <a:noFill/>
          <a:ln w="0">
            <a:noFill/>
          </a:ln>
        </p:spPr>
        <p:txBody>
          <a:bodyPr lIns="92160" rIns="92160" tIns="46080" bIns="460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a:t>
            </a:r>
            <a:r>
              <a:rPr b="0" lang="en-US" sz="2800" strike="noStrike" u="none">
                <a:solidFill>
                  <a:srgbClr val="000000"/>
                </a:solidFill>
                <a:effectLst/>
                <a:uFillTx/>
                <a:latin typeface="Times New Roman"/>
              </a:rPr>
              <a:t> </a:t>
            </a:r>
            <a:r>
              <a:rPr b="0" lang="en-US" sz="2400" strike="noStrike" u="none">
                <a:solidFill>
                  <a:srgbClr val="000000"/>
                </a:solidFill>
                <a:effectLst/>
                <a:uFillTx/>
                <a:latin typeface="Times New Roman"/>
              </a:rPr>
              <a:t>Locate scbase.exe and smclib.exe in D:\SCBase\ on your Portico CD.</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 Run scbase.exe. Select </a:t>
            </a:r>
            <a:r>
              <a:rPr b="0" i="1" lang="en-US" sz="2400" strike="noStrike" u="sng">
                <a:solidFill>
                  <a:srgbClr val="000000"/>
                </a:solidFill>
                <a:effectLst/>
                <a:uFillTx/>
                <a:latin typeface="Times New Roman"/>
              </a:rPr>
              <a:t>Yes</a:t>
            </a:r>
            <a:r>
              <a:rPr b="0" lang="en-US" sz="2400" strike="noStrike" u="none">
                <a:solidFill>
                  <a:srgbClr val="000000"/>
                </a:solidFill>
                <a:effectLst/>
                <a:uFillTx/>
                <a:latin typeface="Times New Roman"/>
              </a:rPr>
              <a:t> to install and </a:t>
            </a:r>
            <a:r>
              <a:rPr b="0" i="1" lang="en-US" sz="2400" strike="noStrike" u="sng">
                <a:solidFill>
                  <a:srgbClr val="000000"/>
                </a:solidFill>
                <a:effectLst/>
                <a:uFillTx/>
                <a:latin typeface="Times New Roman"/>
              </a:rPr>
              <a:t>Yes</a:t>
            </a:r>
            <a:r>
              <a:rPr b="0" lang="en-US" sz="2400" strike="noStrike" u="none">
                <a:solidFill>
                  <a:srgbClr val="000000"/>
                </a:solidFill>
                <a:effectLst/>
                <a:uFillTx/>
                <a:latin typeface="Times New Roman"/>
              </a:rPr>
              <a:t> to accept the licensing term. </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 The installation script brings up a “readme” file. Exit the notepad session. </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 Click </a:t>
            </a:r>
            <a:r>
              <a:rPr b="0" i="1" lang="en-US" sz="2400" strike="noStrike" u="sng">
                <a:solidFill>
                  <a:srgbClr val="000000"/>
                </a:solidFill>
                <a:effectLst/>
                <a:uFillTx/>
                <a:latin typeface="Times New Roman"/>
              </a:rPr>
              <a:t>OK</a:t>
            </a:r>
            <a:r>
              <a:rPr b="0" lang="en-US" sz="2400" strike="noStrike" u="none">
                <a:solidFill>
                  <a:srgbClr val="000000"/>
                </a:solidFill>
                <a:effectLst/>
                <a:uFillTx/>
                <a:latin typeface="Times New Roman"/>
              </a:rPr>
              <a:t> on the Installation Completion Window. When you are asked to restart at the end of the install, click </a:t>
            </a:r>
            <a:r>
              <a:rPr b="0" i="1" lang="en-US" sz="2400" strike="noStrike" u="sng">
                <a:solidFill>
                  <a:srgbClr val="000000"/>
                </a:solidFill>
                <a:effectLst/>
                <a:uFillTx/>
                <a:latin typeface="Times New Roman"/>
              </a:rPr>
              <a:t>No</a:t>
            </a:r>
            <a:r>
              <a:rPr b="0" lang="en-US" sz="2400" strike="noStrike" u="none">
                <a:solidFill>
                  <a:srgbClr val="000000"/>
                </a:solidFill>
                <a:effectLst/>
                <a:uFillTx/>
                <a:latin typeface="Times New Roman"/>
              </a:rPr>
              <a:t>.</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5. Run smclib.exe.  Click </a:t>
            </a:r>
            <a:r>
              <a:rPr b="0" i="1" lang="en-US" sz="2400" strike="noStrike" u="sng">
                <a:solidFill>
                  <a:srgbClr val="000000"/>
                </a:solidFill>
                <a:effectLst/>
                <a:uFillTx/>
                <a:latin typeface="Times New Roman"/>
              </a:rPr>
              <a:t>Yes</a:t>
            </a:r>
            <a:r>
              <a:rPr b="0" lang="en-US" sz="2400" strike="noStrike" u="none">
                <a:solidFill>
                  <a:srgbClr val="000000"/>
                </a:solidFill>
                <a:effectLst/>
                <a:uFillTx/>
                <a:latin typeface="Times New Roman"/>
              </a:rPr>
              <a:t> to update and </a:t>
            </a:r>
            <a:r>
              <a:rPr b="0" i="1" lang="en-US" sz="2400" strike="noStrike" u="sng">
                <a:solidFill>
                  <a:srgbClr val="000000"/>
                </a:solidFill>
                <a:effectLst/>
                <a:uFillTx/>
                <a:latin typeface="Times New Roman"/>
              </a:rPr>
              <a:t>Yes</a:t>
            </a:r>
            <a:r>
              <a:rPr b="0" lang="en-US" sz="2400" strike="noStrike" u="none">
                <a:solidFill>
                  <a:srgbClr val="000000"/>
                </a:solidFill>
                <a:effectLst/>
                <a:uFillTx/>
                <a:latin typeface="Times New Roman"/>
              </a:rPr>
              <a:t> to accept the licensing term. When you are asked to restart your system at the end of  the install, click </a:t>
            </a:r>
            <a:r>
              <a:rPr b="0" i="1" lang="en-US" sz="2400" strike="noStrike" u="sng">
                <a:solidFill>
                  <a:srgbClr val="000000"/>
                </a:solidFill>
                <a:effectLst/>
                <a:uFillTx/>
                <a:latin typeface="Times New Roman"/>
              </a:rPr>
              <a:t>Yes</a:t>
            </a:r>
            <a:r>
              <a:rPr b="0" lang="en-US" sz="2400" strike="noStrike" u="none">
                <a:solidFill>
                  <a:srgbClr val="000000"/>
                </a:solidFill>
                <a:effectLst/>
                <a:uFillTx/>
                <a:latin typeface="Times New Roman"/>
              </a:rPr>
              <a: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762120" y="99072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STEP 2</a:t>
            </a:r>
            <a:r>
              <a:rPr b="0" i="1" lang="en-US" sz="3600" strike="noStrike" u="none">
                <a:solidFill>
                  <a:srgbClr val="000000"/>
                </a:solidFill>
                <a:effectLst/>
                <a:uFillTx/>
                <a:latin typeface="Times New Roman"/>
              </a:rPr>
              <a:t> - </a:t>
            </a:r>
            <a:r>
              <a:rPr b="1" i="1" lang="en-US" sz="2800" strike="noStrike" u="none">
                <a:solidFill>
                  <a:srgbClr val="000000"/>
                </a:solidFill>
                <a:effectLst/>
                <a:uFillTx/>
                <a:latin typeface="Times New Roman"/>
              </a:rPr>
              <a:t>Installing the Portico Smart Card </a:t>
            </a:r>
            <a:br>
              <a:rPr sz="2800"/>
            </a:br>
            <a:r>
              <a:rPr b="1" i="1" lang="en-US" sz="2800" strike="noStrike" u="none">
                <a:solidFill>
                  <a:srgbClr val="000000"/>
                </a:solidFill>
                <a:effectLst/>
                <a:uFillTx/>
                <a:latin typeface="Times New Roman"/>
              </a:rPr>
              <a:t>Components and Personal Access Reader (PAR)</a:t>
            </a:r>
            <a:br>
              <a:rPr sz="2800"/>
            </a:br>
            <a:endParaRPr b="0" i="1" lang="en-US" sz="2800" strike="noStrike" u="none">
              <a:solidFill>
                <a:srgbClr val="000000"/>
              </a:solidFill>
              <a:effectLst/>
              <a:uFillTx/>
              <a:latin typeface="Times New Roman"/>
            </a:endParaRPr>
          </a:p>
        </p:txBody>
      </p:sp>
      <p:sp>
        <p:nvSpPr>
          <p:cNvPr id="23" name="PlaceHolder 2"/>
          <p:cNvSpPr>
            <a:spLocks noGrp="1"/>
          </p:cNvSpPr>
          <p:nvPr>
            <p:ph/>
          </p:nvPr>
        </p:nvSpPr>
        <p:spPr>
          <a:xfrm>
            <a:off x="762120" y="2133720"/>
            <a:ext cx="7772400" cy="4038480"/>
          </a:xfrm>
          <a:prstGeom prst="rect">
            <a:avLst/>
          </a:prstGeom>
          <a:noFill/>
          <a:ln w="0">
            <a:noFill/>
          </a:ln>
        </p:spPr>
        <p:txBody>
          <a:bodyPr lIns="92160" rIns="92160" tIns="46080" bIns="46080" anchor="t">
            <a:normAutofit/>
          </a:bodyPr>
          <a:p>
            <a:pPr marL="457200" indent="-4572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 Attach your Personal Access Reader (PAR) keypad to the serial cable, then connect to an available communications (COM) port.</a:t>
            </a:r>
            <a:endParaRPr b="0" lang="en-US" sz="2000" strike="noStrike" u="none">
              <a:solidFill>
                <a:srgbClr val="000000"/>
              </a:solidFill>
              <a:effectLst/>
              <a:uFillTx/>
              <a:latin typeface="Times New Roman"/>
            </a:endParaRPr>
          </a:p>
          <a:p>
            <a:pPr marL="457200" indent="-4572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 Insert your card into the Personal Access Reader (PAR).</a:t>
            </a:r>
            <a:endParaRPr b="0" lang="en-US" sz="2000" strike="noStrike" u="none">
              <a:solidFill>
                <a:srgbClr val="000000"/>
              </a:solidFill>
              <a:effectLst/>
              <a:uFillTx/>
              <a:latin typeface="Times New Roman"/>
            </a:endParaRPr>
          </a:p>
          <a:p>
            <a:pPr marL="457200" indent="-4572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3. Run setup.exe, located at the root of the Portico CD.</a:t>
            </a:r>
            <a:endParaRPr b="0" lang="en-US" sz="2000" strike="noStrike" u="none">
              <a:solidFill>
                <a:srgbClr val="000000"/>
              </a:solidFill>
              <a:effectLst/>
              <a:uFillTx/>
              <a:latin typeface="Times New Roman"/>
            </a:endParaRPr>
          </a:p>
          <a:p>
            <a:pPr marL="457200" indent="-4572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4. Click </a:t>
            </a:r>
            <a:r>
              <a:rPr b="0" i="1" lang="en-US" sz="2000" strike="noStrike" u="sng">
                <a:solidFill>
                  <a:srgbClr val="000000"/>
                </a:solidFill>
                <a:effectLst/>
                <a:uFillTx/>
                <a:latin typeface="Times New Roman"/>
              </a:rPr>
              <a:t>Yes</a:t>
            </a:r>
            <a:r>
              <a:rPr b="0" lang="en-US" sz="2000" strike="noStrike" u="none">
                <a:solidFill>
                  <a:srgbClr val="000000"/>
                </a:solidFill>
                <a:effectLst/>
                <a:uFillTx/>
                <a:latin typeface="Times New Roman"/>
              </a:rPr>
              <a:t> to accept the license.</a:t>
            </a:r>
            <a:endParaRPr b="0" lang="en-US" sz="2000" strike="noStrike" u="none">
              <a:solidFill>
                <a:srgbClr val="000000"/>
              </a:solidFill>
              <a:effectLst/>
              <a:uFillTx/>
              <a:latin typeface="Times New Roman"/>
            </a:endParaRPr>
          </a:p>
          <a:p>
            <a:pPr marL="457200" indent="-4572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5. Choose </a:t>
            </a:r>
            <a:r>
              <a:rPr b="0" i="1" lang="en-US" sz="2000" strike="noStrike" u="sng">
                <a:solidFill>
                  <a:srgbClr val="000000"/>
                </a:solidFill>
                <a:effectLst/>
                <a:uFillTx/>
                <a:latin typeface="Times New Roman"/>
              </a:rPr>
              <a:t>Next</a:t>
            </a:r>
            <a:r>
              <a:rPr b="0" lang="en-US" sz="2000" strike="noStrike" u="none">
                <a:solidFill>
                  <a:srgbClr val="000000"/>
                </a:solidFill>
                <a:effectLst/>
                <a:uFillTx/>
                <a:latin typeface="Times New Roman"/>
              </a:rPr>
              <a:t> for the following screens, leaving all defaults.  This will complete the installation of Portico.</a:t>
            </a:r>
            <a:endParaRPr b="0" lang="en-US" sz="2000" strike="noStrike" u="none">
              <a:solidFill>
                <a:srgbClr val="000000"/>
              </a:solidFill>
              <a:effectLst/>
              <a:uFillTx/>
              <a:latin typeface="Times New Roman"/>
            </a:endParaRPr>
          </a:p>
          <a:p>
            <a:pPr marL="457200" indent="-4572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6. </a:t>
            </a:r>
            <a:r>
              <a:rPr b="1" lang="en-US" sz="2000" strike="noStrike" u="sng">
                <a:solidFill>
                  <a:srgbClr val="cc3300"/>
                </a:solidFill>
                <a:effectLst/>
                <a:uFillTx/>
                <a:latin typeface="Times New Roman"/>
              </a:rPr>
              <a:t>WARNING:</a:t>
            </a:r>
            <a:r>
              <a:rPr b="0" lang="en-US" sz="2000" strike="noStrike" u="sng">
                <a:solidFill>
                  <a:srgbClr val="cc3300"/>
                </a:solidFill>
                <a:effectLst/>
                <a:uFillTx/>
                <a:latin typeface="Times New Roman"/>
              </a:rPr>
              <a:t>  </a:t>
            </a:r>
            <a:r>
              <a:rPr b="1" lang="en-US" sz="2000" strike="noStrike" u="sng">
                <a:solidFill>
                  <a:srgbClr val="cc3300"/>
                </a:solidFill>
                <a:effectLst/>
                <a:uFillTx/>
                <a:latin typeface="Times New Roman"/>
              </a:rPr>
              <a:t>When prompted if you would like to initialize your card, CLICK NO </a:t>
            </a:r>
            <a:r>
              <a:rPr b="1" lang="en-US" sz="1800" strike="noStrike" u="sng">
                <a:solidFill>
                  <a:srgbClr val="cc3300"/>
                </a:solidFill>
                <a:effectLst/>
                <a:uFillTx/>
                <a:latin typeface="Times New Roman"/>
              </a:rPr>
              <a:t>(initializing will delete your certificate from the smart card</a:t>
            </a:r>
            <a:r>
              <a:rPr b="1" lang="en-US" sz="2000" strike="noStrike" u="sng">
                <a:solidFill>
                  <a:srgbClr val="cc3300"/>
                </a:solidFill>
                <a:effectLst/>
                <a:uFillTx/>
                <a:latin typeface="Times New Roman"/>
              </a:rPr>
              <a:t>).</a:t>
            </a:r>
            <a:endParaRPr b="0" lang="en-US" sz="2000" strike="noStrike" u="none">
              <a:solidFill>
                <a:srgbClr val="000000"/>
              </a:solidFill>
              <a:effectLst/>
              <a:uFillTx/>
              <a:latin typeface="Times New Roman"/>
            </a:endParaRPr>
          </a:p>
          <a:p>
            <a:pPr marL="457200" indent="-4572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7. Your Personal Access Reader should display " </a:t>
            </a:r>
            <a:r>
              <a:rPr b="0" i="1" lang="en-US" sz="2000" strike="noStrike" u="sng">
                <a:solidFill>
                  <a:srgbClr val="000000"/>
                </a:solidFill>
                <a:effectLst/>
                <a:uFillTx/>
                <a:latin typeface="Times New Roman"/>
              </a:rPr>
              <a:t>rEAdy</a:t>
            </a:r>
            <a:r>
              <a:rPr b="0" lang="en-US" sz="2000" strike="noStrike" u="none">
                <a:solidFill>
                  <a:srgbClr val="000000"/>
                </a:solidFill>
                <a:effectLst/>
                <a:uFillTx/>
                <a:latin typeface="Times New Roman"/>
              </a:rPr>
              <a: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533520" y="685440"/>
            <a:ext cx="7772400" cy="12193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STEP 3 - Installing the Spyrus Cryptographic </a:t>
            </a:r>
            <a:br>
              <a:rPr sz="2800"/>
            </a:br>
            <a:r>
              <a:rPr b="1" i="1" lang="en-US" sz="2800" strike="noStrike" u="none">
                <a:solidFill>
                  <a:srgbClr val="000000"/>
                </a:solidFill>
                <a:effectLst/>
                <a:uFillTx/>
                <a:latin typeface="Times New Roman"/>
              </a:rPr>
              <a:t>Module (Plug-in) for Netscape Communicator</a:t>
            </a:r>
            <a:endParaRPr b="0" i="1" lang="en-US" sz="2800" strike="noStrike" u="none">
              <a:solidFill>
                <a:srgbClr val="000000"/>
              </a:solidFill>
              <a:effectLst/>
              <a:uFillTx/>
              <a:latin typeface="Times New Roman"/>
            </a:endParaRPr>
          </a:p>
        </p:txBody>
      </p:sp>
      <p:sp>
        <p:nvSpPr>
          <p:cNvPr id="25" name="PlaceHolder 2"/>
          <p:cNvSpPr>
            <a:spLocks noGrp="1"/>
          </p:cNvSpPr>
          <p:nvPr>
            <p:ph/>
          </p:nvPr>
        </p:nvSpPr>
        <p:spPr>
          <a:xfrm>
            <a:off x="228600" y="2209680"/>
            <a:ext cx="8610480" cy="3657600"/>
          </a:xfrm>
          <a:prstGeom prst="rect">
            <a:avLst/>
          </a:prstGeom>
          <a:noFill/>
          <a:ln w="0">
            <a:noFill/>
          </a:ln>
        </p:spPr>
        <p:txBody>
          <a:bodyPr lIns="92160" rIns="92160" tIns="46080" bIns="46080" anchor="t">
            <a:normAutofit lnSpcReduction="9999"/>
          </a:bodyPr>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  Verify that your Personal Access Reader (card still inserted) displays “</a:t>
            </a:r>
            <a:r>
              <a:rPr b="0" i="1" lang="en-US" sz="2000" strike="noStrike" u="sng">
                <a:solidFill>
                  <a:srgbClr val="000000"/>
                </a:solidFill>
                <a:effectLst/>
                <a:uFillTx/>
                <a:latin typeface="Times New Roman"/>
              </a:rPr>
              <a:t>rEAdy</a:t>
            </a:r>
            <a:r>
              <a:rPr b="0" i="1"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a:t>
            </a:r>
            <a:endParaRPr b="0" lang="en-US" sz="20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  Click Start, Programs, select Spyrus Portico, and select Install Plug-in for Netscape.</a:t>
            </a:r>
            <a:endParaRPr b="0" lang="en-US" sz="20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3.  Click the </a:t>
            </a:r>
            <a:r>
              <a:rPr b="0" i="1" lang="en-US" sz="2000" strike="noStrike" u="sng">
                <a:solidFill>
                  <a:srgbClr val="000000"/>
                </a:solidFill>
                <a:effectLst/>
                <a:uFillTx/>
                <a:latin typeface="Times New Roman"/>
              </a:rPr>
              <a:t>Install</a:t>
            </a:r>
            <a:r>
              <a:rPr b="0" lang="en-US" sz="2000" strike="noStrike" u="none">
                <a:solidFill>
                  <a:srgbClr val="000000"/>
                </a:solidFill>
                <a:effectLst/>
                <a:uFillTx/>
                <a:latin typeface="Times New Roman"/>
              </a:rPr>
              <a:t> button on the install page.</a:t>
            </a:r>
            <a:endParaRPr b="0" lang="en-US" sz="20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8.  Scroll down to the bottom of the page and click </a:t>
            </a:r>
            <a:r>
              <a:rPr b="0" i="1" lang="en-US" sz="2000" strike="noStrike" u="sng">
                <a:solidFill>
                  <a:srgbClr val="000000"/>
                </a:solidFill>
                <a:effectLst/>
                <a:uFillTx/>
                <a:latin typeface="Times New Roman"/>
              </a:rPr>
              <a:t>Accept</a:t>
            </a:r>
            <a:endParaRPr b="0" lang="en-US" sz="20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9.  Click </a:t>
            </a:r>
            <a:r>
              <a:rPr b="0" i="1" lang="en-US" sz="2000" strike="noStrike" u="sng">
                <a:solidFill>
                  <a:srgbClr val="000000"/>
                </a:solidFill>
                <a:effectLst/>
                <a:uFillTx/>
                <a:latin typeface="Times New Roman"/>
              </a:rPr>
              <a:t>Grant</a:t>
            </a:r>
            <a:r>
              <a:rPr b="0" lang="en-US" sz="2000" strike="noStrike" u="none">
                <a:solidFill>
                  <a:srgbClr val="000000"/>
                </a:solidFill>
                <a:effectLst/>
                <a:uFillTx/>
                <a:latin typeface="Times New Roman"/>
              </a:rPr>
              <a:t> to permit Netscape to run java scripts.</a:t>
            </a:r>
            <a:endParaRPr b="0" lang="en-US" sz="20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10. Click </a:t>
            </a:r>
            <a:r>
              <a:rPr b="0" i="1" lang="en-US" sz="2000" strike="noStrike" u="sng">
                <a:solidFill>
                  <a:srgbClr val="000000"/>
                </a:solidFill>
                <a:effectLst/>
                <a:uFillTx/>
                <a:latin typeface="Times New Roman"/>
              </a:rPr>
              <a:t>OK</a:t>
            </a:r>
            <a:r>
              <a:rPr b="0" lang="en-US" sz="2000" strike="noStrike" u="none">
                <a:solidFill>
                  <a:srgbClr val="000000"/>
                </a:solidFill>
                <a:effectLst/>
                <a:uFillTx/>
                <a:latin typeface="Times New Roman"/>
              </a:rPr>
              <a:t> in the dialog box to confirm approval to install the module.</a:t>
            </a:r>
            <a:endParaRPr b="0" lang="en-US" sz="20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11. Click </a:t>
            </a:r>
            <a:r>
              <a:rPr b="0" i="1" lang="en-US" sz="2000" strike="noStrike" u="sng">
                <a:solidFill>
                  <a:srgbClr val="000000"/>
                </a:solidFill>
                <a:effectLst/>
                <a:uFillTx/>
                <a:latin typeface="Times New Roman"/>
              </a:rPr>
              <a:t>OK</a:t>
            </a:r>
            <a:r>
              <a:rPr b="0" lang="en-US" sz="2000" strike="noStrike" u="none">
                <a:solidFill>
                  <a:srgbClr val="000000"/>
                </a:solidFill>
                <a:effectLst/>
                <a:uFillTx/>
                <a:latin typeface="Times New Roman"/>
              </a:rPr>
              <a:t> when notified that a new security module has been installed.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Loading the Certificate Chain</a:t>
            </a:r>
            <a:endParaRPr b="0" i="1" lang="en-US" sz="3600" strike="noStrike" u="none">
              <a:solidFill>
                <a:srgbClr val="000000"/>
              </a:solidFill>
              <a:effectLst/>
              <a:uFillTx/>
              <a:latin typeface="Times New Roman"/>
            </a:endParaRPr>
          </a:p>
        </p:txBody>
      </p:sp>
      <p:sp>
        <p:nvSpPr>
          <p:cNvPr id="27" name="PlaceHolder 2"/>
          <p:cNvSpPr>
            <a:spLocks noGrp="1"/>
          </p:cNvSpPr>
          <p:nvPr>
            <p:ph/>
          </p:nvPr>
        </p:nvSpPr>
        <p:spPr>
          <a:xfrm>
            <a:off x="762120" y="1936440"/>
            <a:ext cx="7694640" cy="4616280"/>
          </a:xfrm>
          <a:prstGeom prst="rect">
            <a:avLst/>
          </a:prstGeom>
          <a:noFill/>
          <a:ln w="0">
            <a:noFill/>
          </a:ln>
        </p:spPr>
        <p:txBody>
          <a:bodyPr lIns="92160" rIns="92160" tIns="46080" bIns="46080" anchor="t">
            <a:normAutofit/>
          </a:bodyPr>
          <a:p>
            <a:pPr marL="343080" indent="-343080">
              <a:spcBef>
                <a:spcPts val="7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certificate chain, comprised of certificate authorities, is used to validate the end user’s certificate.  CA ISO will provide the certificate chain on on either a floppy disk or via its web site.</a:t>
            </a:r>
            <a:endParaRPr b="0" lang="en-US" sz="28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spcBef>
                <a:spcPts val="7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three certificate authorities for ADS:</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CAISO_PAA1</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CAISO_PCA1</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Medium_CA1</a:t>
            </a: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68160" y="607680"/>
            <a:ext cx="7772400" cy="1036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Importing the Certificate Chain </a:t>
            </a:r>
            <a:br>
              <a:rPr sz="3600"/>
            </a:br>
            <a:r>
              <a:rPr b="1" i="1" lang="en-US" sz="3600" strike="noStrike" u="none">
                <a:solidFill>
                  <a:srgbClr val="000000"/>
                </a:solidFill>
                <a:effectLst/>
                <a:uFillTx/>
                <a:latin typeface="Times New Roman"/>
              </a:rPr>
              <a:t>for Navigator 4.5 - PAA</a:t>
            </a:r>
            <a:endParaRPr b="0" i="1" lang="en-US" sz="3600" strike="noStrike" u="none">
              <a:solidFill>
                <a:srgbClr val="000000"/>
              </a:solidFill>
              <a:effectLst/>
              <a:uFillTx/>
              <a:latin typeface="Times New Roman"/>
            </a:endParaRPr>
          </a:p>
        </p:txBody>
      </p:sp>
      <p:sp>
        <p:nvSpPr>
          <p:cNvPr id="29" name="PlaceHolder 2"/>
          <p:cNvSpPr>
            <a:spLocks noGrp="1"/>
          </p:cNvSpPr>
          <p:nvPr>
            <p:ph/>
          </p:nvPr>
        </p:nvSpPr>
        <p:spPr>
          <a:xfrm>
            <a:off x="684000" y="1936800"/>
            <a:ext cx="8002440" cy="4168800"/>
          </a:xfrm>
          <a:prstGeom prst="rect">
            <a:avLst/>
          </a:prstGeom>
          <a:noFill/>
          <a:ln w="0">
            <a:noFill/>
          </a:ln>
        </p:spPr>
        <p:txBody>
          <a:bodyPr lIns="92160" rIns="92160" tIns="46080" bIns="46080" anchor="t">
            <a:normAutofit/>
          </a:bodyPr>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on the CRT file  given for the PAA’s certificate under </a:t>
            </a:r>
            <a:r>
              <a:rPr b="0" lang="en-US" sz="2000" strike="noStrike" u="none">
                <a:solidFill>
                  <a:srgbClr val="0000ff"/>
                </a:solidFill>
                <a:effectLst/>
                <a:uFillTx/>
                <a:latin typeface="Courier New"/>
              </a:rPr>
              <a:t>http://www.caiso.com/pubinfo/info-security/certs</a:t>
            </a:r>
            <a:endParaRPr b="0" lang="en-US" sz="20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browser will bring up a dialog box with the following text: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You are about to go through the process of accepting a certificate authority. This has serious implications on the security of future encryptions using Netscape. This assistant will help you whether or not you wish to accept this Certificate Authority.</a:t>
            </a:r>
            <a:endParaRPr b="0" lang="en-US" sz="1800" strike="noStrike" u="none">
              <a:solidFill>
                <a:srgbClr val="000000"/>
              </a:solidFill>
              <a:effectLst/>
              <a:uFillTx/>
              <a:latin typeface="Times New Roman"/>
            </a:endParaRPr>
          </a:p>
          <a:p>
            <a:pPr marL="343080" indent="-343080">
              <a:spcBef>
                <a:spcPts val="4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Click </a:t>
            </a:r>
            <a:r>
              <a:rPr b="0" i="1" lang="en-US" sz="1800" strike="noStrike" u="none">
                <a:solidFill>
                  <a:srgbClr val="000000"/>
                </a:solidFill>
                <a:effectLst/>
                <a:uFillTx/>
                <a:latin typeface="Times New Roman"/>
              </a:rPr>
              <a:t>Next</a:t>
            </a:r>
            <a:r>
              <a:rPr b="0" lang="en-US" sz="1800" strike="noStrike" u="none">
                <a:solidFill>
                  <a:srgbClr val="000000"/>
                </a:solidFill>
                <a:effectLst/>
                <a:uFillTx/>
                <a:latin typeface="Times New Roman"/>
              </a:rPr>
              <a:t>. Another dialog box appears informing you about the role of a CA and your option to refuse this CA.</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8182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1997-11-24T19:58:32Z</dcterms:created>
  <dc:creator>Cheri Pryor</dc:creator>
  <dc:description/>
  <dc:language>en-US</dc:language>
  <cp:lastModifiedBy>LDeanda</cp:lastModifiedBy>
  <cp:lastPrinted>2000-04-17T12:46:00Z</cp:lastPrinted>
  <dcterms:modified xsi:type="dcterms:W3CDTF">2000-06-28T20:43:41Z</dcterms:modified>
  <cp:revision>125</cp:revision>
  <dc:subject/>
  <dc:title>No Slide Title</dc:title>
</cp:coreProperties>
</file>